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0" r:id="rId2"/>
    <p:sldMasterId id="2147483648" r:id="rId3"/>
  </p:sldMasterIdLst>
  <p:notesMasterIdLst>
    <p:notesMasterId r:id="rId38"/>
  </p:notesMasterIdLst>
  <p:handoutMasterIdLst>
    <p:handoutMasterId r:id="rId39"/>
  </p:handoutMasterIdLst>
  <p:sldIdLst>
    <p:sldId id="256" r:id="rId4"/>
    <p:sldId id="296" r:id="rId5"/>
    <p:sldId id="284" r:id="rId6"/>
    <p:sldId id="277" r:id="rId7"/>
    <p:sldId id="298" r:id="rId8"/>
    <p:sldId id="306" r:id="rId9"/>
    <p:sldId id="299" r:id="rId10"/>
    <p:sldId id="300" r:id="rId11"/>
    <p:sldId id="321" r:id="rId12"/>
    <p:sldId id="327" r:id="rId13"/>
    <p:sldId id="301" r:id="rId14"/>
    <p:sldId id="302" r:id="rId15"/>
    <p:sldId id="309" r:id="rId16"/>
    <p:sldId id="312" r:id="rId17"/>
    <p:sldId id="314" r:id="rId18"/>
    <p:sldId id="315" r:id="rId19"/>
    <p:sldId id="307" r:id="rId20"/>
    <p:sldId id="316" r:id="rId21"/>
    <p:sldId id="317" r:id="rId22"/>
    <p:sldId id="318" r:id="rId23"/>
    <p:sldId id="323" r:id="rId24"/>
    <p:sldId id="320" r:id="rId25"/>
    <p:sldId id="319" r:id="rId26"/>
    <p:sldId id="324" r:id="rId27"/>
    <p:sldId id="281" r:id="rId28"/>
    <p:sldId id="325" r:id="rId29"/>
    <p:sldId id="326" r:id="rId30"/>
    <p:sldId id="328" r:id="rId31"/>
    <p:sldId id="329" r:id="rId32"/>
    <p:sldId id="330" r:id="rId33"/>
    <p:sldId id="331" r:id="rId34"/>
    <p:sldId id="332" r:id="rId35"/>
    <p:sldId id="333" r:id="rId36"/>
    <p:sldId id="335" r:id="rId37"/>
  </p:sldIdLst>
  <p:sldSz cx="9144000" cy="6858000" type="screen4x3"/>
  <p:notesSz cx="6669088"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a Saperia" initials="J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F1391"/>
    <a:srgbClr val="1C368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4671" autoAdjust="0"/>
  </p:normalViewPr>
  <p:slideViewPr>
    <p:cSldViewPr>
      <p:cViewPr>
        <p:scale>
          <a:sx n="70" d="100"/>
          <a:sy n="70" d="100"/>
        </p:scale>
        <p:origin x="-1068" y="-720"/>
      </p:cViewPr>
      <p:guideLst>
        <p:guide orient="horz" pos="2160"/>
        <p:guide pos="2880"/>
      </p:guideLst>
    </p:cSldViewPr>
  </p:slideViewPr>
  <p:outlineViewPr>
    <p:cViewPr>
      <p:scale>
        <a:sx n="33" d="100"/>
        <a:sy n="33" d="100"/>
      </p:scale>
      <p:origin x="0" y="38166"/>
    </p:cViewPr>
  </p:outlineViewPr>
  <p:notesTextViewPr>
    <p:cViewPr>
      <p:scale>
        <a:sx n="100" d="100"/>
        <a:sy n="100" d="100"/>
      </p:scale>
      <p:origin x="0" y="0"/>
    </p:cViewPr>
  </p:notesTextViewPr>
  <p:notesViewPr>
    <p:cSldViewPr>
      <p:cViewPr varScale="1">
        <p:scale>
          <a:sx n="51" d="100"/>
          <a:sy n="51" d="100"/>
        </p:scale>
        <p:origin x="-3030" y="-108"/>
      </p:cViewPr>
      <p:guideLst>
        <p:guide orient="horz" pos="3126"/>
        <p:guide pos="210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dirty="0"/>
          </a:p>
        </p:txBody>
      </p:sp>
      <p:sp>
        <p:nvSpPr>
          <p:cNvPr id="6147" name="Rectangle 3"/>
          <p:cNvSpPr>
            <a:spLocks noGrp="1" noChangeArrowheads="1"/>
          </p:cNvSpPr>
          <p:nvPr>
            <p:ph type="dt" sz="quarter" idx="1"/>
          </p:nvPr>
        </p:nvSpPr>
        <p:spPr bwMode="auto">
          <a:xfrm>
            <a:off x="3778250" y="0"/>
            <a:ext cx="288925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dirty="0"/>
          </a:p>
        </p:txBody>
      </p:sp>
      <p:sp>
        <p:nvSpPr>
          <p:cNvPr id="6148" name="Rectangle 4"/>
          <p:cNvSpPr>
            <a:spLocks noGrp="1" noChangeArrowheads="1"/>
          </p:cNvSpPr>
          <p:nvPr>
            <p:ph type="ftr" sz="quarter" idx="2"/>
          </p:nvPr>
        </p:nvSpPr>
        <p:spPr bwMode="auto">
          <a:xfrm>
            <a:off x="0" y="9428163"/>
            <a:ext cx="288925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dirty="0"/>
          </a:p>
        </p:txBody>
      </p:sp>
      <p:sp>
        <p:nvSpPr>
          <p:cNvPr id="6149" name="Rectangle 5"/>
          <p:cNvSpPr>
            <a:spLocks noGrp="1" noChangeArrowheads="1"/>
          </p:cNvSpPr>
          <p:nvPr>
            <p:ph type="sldNum" sz="quarter" idx="3"/>
          </p:nvPr>
        </p:nvSpPr>
        <p:spPr bwMode="auto">
          <a:xfrm>
            <a:off x="3778250" y="9428163"/>
            <a:ext cx="288925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AAE78B1-CE20-411F-B01E-242DB2E3EF90}" type="slidenum">
              <a:rPr lang="en-GB" altLang="en-US"/>
              <a:pPr/>
              <a:t>‹#›</a:t>
            </a:fld>
            <a:endParaRPr lang="en-GB" altLang="en-US" dirty="0"/>
          </a:p>
        </p:txBody>
      </p:sp>
    </p:spTree>
    <p:extLst>
      <p:ext uri="{BB962C8B-B14F-4D97-AF65-F5344CB8AC3E}">
        <p14:creationId xmlns:p14="http://schemas.microsoft.com/office/powerpoint/2010/main" xmlns="" val="1782865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dirty="0"/>
          </a:p>
        </p:txBody>
      </p:sp>
      <p:sp>
        <p:nvSpPr>
          <p:cNvPr id="8195" name="Rectangle 3"/>
          <p:cNvSpPr>
            <a:spLocks noGrp="1" noChangeArrowheads="1"/>
          </p:cNvSpPr>
          <p:nvPr>
            <p:ph type="dt" idx="1"/>
          </p:nvPr>
        </p:nvSpPr>
        <p:spPr bwMode="auto">
          <a:xfrm>
            <a:off x="3778250" y="0"/>
            <a:ext cx="288925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dirty="0"/>
          </a:p>
        </p:txBody>
      </p:sp>
      <p:sp>
        <p:nvSpPr>
          <p:cNvPr id="8196"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8197" name="Rectangle 5"/>
          <p:cNvSpPr>
            <a:spLocks noGrp="1" noChangeArrowheads="1"/>
          </p:cNvSpPr>
          <p:nvPr>
            <p:ph type="body" sz="quarter" idx="3"/>
          </p:nvPr>
        </p:nvSpPr>
        <p:spPr bwMode="auto">
          <a:xfrm>
            <a:off x="666750" y="4714875"/>
            <a:ext cx="5335588" cy="446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8" name="Rectangle 6"/>
          <p:cNvSpPr>
            <a:spLocks noGrp="1" noChangeArrowheads="1"/>
          </p:cNvSpPr>
          <p:nvPr>
            <p:ph type="ftr" sz="quarter" idx="4"/>
          </p:nvPr>
        </p:nvSpPr>
        <p:spPr bwMode="auto">
          <a:xfrm>
            <a:off x="0" y="9428163"/>
            <a:ext cx="288925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dirty="0"/>
          </a:p>
        </p:txBody>
      </p:sp>
      <p:sp>
        <p:nvSpPr>
          <p:cNvPr id="8199" name="Rectangle 7"/>
          <p:cNvSpPr>
            <a:spLocks noGrp="1" noChangeArrowheads="1"/>
          </p:cNvSpPr>
          <p:nvPr>
            <p:ph type="sldNum" sz="quarter" idx="5"/>
          </p:nvPr>
        </p:nvSpPr>
        <p:spPr bwMode="auto">
          <a:xfrm>
            <a:off x="3778250" y="9428163"/>
            <a:ext cx="288925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D8781D8-F8B3-4FB7-85C5-DEE65753BA13}" type="slidenum">
              <a:rPr lang="en-GB" altLang="en-US"/>
              <a:pPr/>
              <a:t>‹#›</a:t>
            </a:fld>
            <a:endParaRPr lang="en-GB" altLang="en-US" dirty="0"/>
          </a:p>
        </p:txBody>
      </p:sp>
    </p:spTree>
    <p:extLst>
      <p:ext uri="{BB962C8B-B14F-4D97-AF65-F5344CB8AC3E}">
        <p14:creationId xmlns:p14="http://schemas.microsoft.com/office/powerpoint/2010/main" xmlns="" val="16249426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C91CCC-E756-45B0-B146-0014F7F87786}" type="slidenum">
              <a:rPr lang="en-GB" altLang="en-US"/>
              <a:pPr/>
              <a:t>1</a:t>
            </a:fld>
            <a:endParaRPr lang="en-GB" altLang="en-US" dirty="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1" dirty="0" smtClean="0"/>
          </a:p>
        </p:txBody>
      </p:sp>
      <p:sp>
        <p:nvSpPr>
          <p:cNvPr id="4" name="Slide Number Placeholder 3"/>
          <p:cNvSpPr>
            <a:spLocks noGrp="1"/>
          </p:cNvSpPr>
          <p:nvPr>
            <p:ph type="sldNum" sz="quarter" idx="10"/>
          </p:nvPr>
        </p:nvSpPr>
        <p:spPr/>
        <p:txBody>
          <a:bodyPr/>
          <a:lstStyle/>
          <a:p>
            <a:pPr>
              <a:defRPr/>
            </a:pPr>
            <a:fld id="{8F128F2E-0E95-4D9D-A0C7-D1727E401F24}" type="slidenum">
              <a:rPr lang="en-US" smtClean="0"/>
              <a:pPr>
                <a:defRPr/>
              </a:pPr>
              <a:t>13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sz="1200" dirty="0" smtClean="0">
                <a:solidFill>
                  <a:srgbClr val="000000"/>
                </a:solidFill>
                <a:ea typeface="ＭＳ Ｐゴシック" charset="-128"/>
              </a:rPr>
              <a:t>When six-party consensus cannot be achieved, the three regulatory ICH parties can jointly decide to adopt the concept paper considering that regulators have the ultimate responsibility to ensure the protection of public health and have the authority for issuing regulatory guidelines.  </a:t>
            </a:r>
          </a:p>
          <a:p>
            <a:endParaRPr lang="en-US" dirty="0"/>
          </a:p>
        </p:txBody>
      </p:sp>
      <p:sp>
        <p:nvSpPr>
          <p:cNvPr id="4" name="Slide Number Placeholder 3"/>
          <p:cNvSpPr>
            <a:spLocks noGrp="1"/>
          </p:cNvSpPr>
          <p:nvPr>
            <p:ph type="sldNum" sz="quarter" idx="10"/>
          </p:nvPr>
        </p:nvSpPr>
        <p:spPr/>
        <p:txBody>
          <a:bodyPr/>
          <a:lstStyle/>
          <a:p>
            <a:pPr>
              <a:defRPr/>
            </a:pPr>
            <a:fld id="{8F128F2E-0E95-4D9D-A0C7-D1727E401F24}" type="slidenum">
              <a:rPr lang="en-US" smtClean="0"/>
              <a:pPr>
                <a:defRPr/>
              </a:pPr>
              <a:t>14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F128F2E-0E95-4D9D-A0C7-D1727E401F24}" type="slidenum">
              <a:rPr lang="en-US" smtClean="0"/>
              <a:pPr>
                <a:defRPr/>
              </a:pPr>
              <a:t>15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F128F2E-0E95-4D9D-A0C7-D1727E401F24}" type="slidenum">
              <a:rPr lang="en-US" smtClean="0"/>
              <a:pPr>
                <a:defRPr/>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xmlns="" val="227889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91707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0"/>
            <a:ext cx="2160587" cy="61261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0"/>
            <a:ext cx="6329363"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830735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1pPr>
              <a:defRPr/>
            </a:lvl1pPr>
          </a:lstStyle>
          <a:p>
            <a:fld id="{DCDADD31-D719-4416-BE53-AFB759B98DD0}" type="slidenum">
              <a:rPr lang="en-GB" altLang="en-US"/>
              <a:pPr/>
              <a:t>‹#›</a:t>
            </a:fld>
            <a:endParaRPr lang="en-GB" altLang="en-US" dirty="0"/>
          </a:p>
        </p:txBody>
      </p:sp>
    </p:spTree>
    <p:extLst>
      <p:ext uri="{BB962C8B-B14F-4D97-AF65-F5344CB8AC3E}">
        <p14:creationId xmlns:p14="http://schemas.microsoft.com/office/powerpoint/2010/main" xmlns="" val="2947419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94B67460-CFCA-4B86-B499-F2FBF5895E66}" type="slidenum">
              <a:rPr lang="en-GB" altLang="en-US"/>
              <a:pPr/>
              <a:t>‹#›</a:t>
            </a:fld>
            <a:endParaRPr lang="en-GB" altLang="en-US" dirty="0"/>
          </a:p>
        </p:txBody>
      </p:sp>
    </p:spTree>
    <p:extLst>
      <p:ext uri="{BB962C8B-B14F-4D97-AF65-F5344CB8AC3E}">
        <p14:creationId xmlns:p14="http://schemas.microsoft.com/office/powerpoint/2010/main" xmlns="" val="1152377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B082FBA-1F1D-409C-81CE-6FC24B99248F}" type="slidenum">
              <a:rPr lang="en-GB" altLang="en-US"/>
              <a:pPr/>
              <a:t>‹#›</a:t>
            </a:fld>
            <a:endParaRPr lang="en-GB" altLang="en-US" dirty="0"/>
          </a:p>
        </p:txBody>
      </p:sp>
    </p:spTree>
    <p:extLst>
      <p:ext uri="{BB962C8B-B14F-4D97-AF65-F5344CB8AC3E}">
        <p14:creationId xmlns:p14="http://schemas.microsoft.com/office/powerpoint/2010/main" xmlns="" val="3089805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1600200"/>
            <a:ext cx="42449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2449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65F2118C-3CFD-4030-A4A9-1D6ACB24DAE6}" type="slidenum">
              <a:rPr lang="en-GB" altLang="en-US"/>
              <a:pPr/>
              <a:t>‹#›</a:t>
            </a:fld>
            <a:endParaRPr lang="en-GB" altLang="en-US" dirty="0"/>
          </a:p>
        </p:txBody>
      </p:sp>
    </p:spTree>
    <p:extLst>
      <p:ext uri="{BB962C8B-B14F-4D97-AF65-F5344CB8AC3E}">
        <p14:creationId xmlns:p14="http://schemas.microsoft.com/office/powerpoint/2010/main" xmlns="" val="1901185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8D8F280A-F29D-461B-898D-2C6F0C3DFB89}" type="slidenum">
              <a:rPr lang="en-GB" altLang="en-US"/>
              <a:pPr/>
              <a:t>‹#›</a:t>
            </a:fld>
            <a:endParaRPr lang="en-GB" altLang="en-US" dirty="0"/>
          </a:p>
        </p:txBody>
      </p:sp>
    </p:spTree>
    <p:extLst>
      <p:ext uri="{BB962C8B-B14F-4D97-AF65-F5344CB8AC3E}">
        <p14:creationId xmlns:p14="http://schemas.microsoft.com/office/powerpoint/2010/main" xmlns="" val="125081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194E69A3-2F08-489D-A677-54B5FF6D354C}" type="slidenum">
              <a:rPr lang="en-GB" altLang="en-US"/>
              <a:pPr/>
              <a:t>‹#›</a:t>
            </a:fld>
            <a:endParaRPr lang="en-GB" altLang="en-US" dirty="0"/>
          </a:p>
        </p:txBody>
      </p:sp>
    </p:spTree>
    <p:extLst>
      <p:ext uri="{BB962C8B-B14F-4D97-AF65-F5344CB8AC3E}">
        <p14:creationId xmlns:p14="http://schemas.microsoft.com/office/powerpoint/2010/main" xmlns="" val="1734362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F353E8E-71FF-422A-B700-13DF534F1D25}" type="slidenum">
              <a:rPr lang="en-GB" altLang="en-US"/>
              <a:pPr/>
              <a:t>‹#›</a:t>
            </a:fld>
            <a:endParaRPr lang="en-GB" altLang="en-US" dirty="0"/>
          </a:p>
        </p:txBody>
      </p:sp>
    </p:spTree>
    <p:extLst>
      <p:ext uri="{BB962C8B-B14F-4D97-AF65-F5344CB8AC3E}">
        <p14:creationId xmlns:p14="http://schemas.microsoft.com/office/powerpoint/2010/main" xmlns="" val="3554669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4447332-8FE4-46BC-9C3E-06D5F68609AF}" type="slidenum">
              <a:rPr lang="en-GB" altLang="en-US"/>
              <a:pPr/>
              <a:t>‹#›</a:t>
            </a:fld>
            <a:endParaRPr lang="en-GB" altLang="en-US" dirty="0"/>
          </a:p>
        </p:txBody>
      </p:sp>
    </p:spTree>
    <p:extLst>
      <p:ext uri="{BB962C8B-B14F-4D97-AF65-F5344CB8AC3E}">
        <p14:creationId xmlns:p14="http://schemas.microsoft.com/office/powerpoint/2010/main" xmlns="" val="98527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537902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C52713A-53E7-4157-A947-FC9DCD715C84}" type="slidenum">
              <a:rPr lang="en-GB" altLang="en-US"/>
              <a:pPr/>
              <a:t>‹#›</a:t>
            </a:fld>
            <a:endParaRPr lang="en-GB" altLang="en-US" dirty="0"/>
          </a:p>
        </p:txBody>
      </p:sp>
    </p:spTree>
    <p:extLst>
      <p:ext uri="{BB962C8B-B14F-4D97-AF65-F5344CB8AC3E}">
        <p14:creationId xmlns:p14="http://schemas.microsoft.com/office/powerpoint/2010/main" xmlns="" val="3742420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CAE51BB9-F8DD-444F-A290-FE6C82ED04CC}" type="slidenum">
              <a:rPr lang="en-GB" altLang="en-US"/>
              <a:pPr/>
              <a:t>‹#›</a:t>
            </a:fld>
            <a:endParaRPr lang="en-GB" altLang="en-US" dirty="0"/>
          </a:p>
        </p:txBody>
      </p:sp>
    </p:spTree>
    <p:extLst>
      <p:ext uri="{BB962C8B-B14F-4D97-AF65-F5344CB8AC3E}">
        <p14:creationId xmlns:p14="http://schemas.microsoft.com/office/powerpoint/2010/main" xmlns="" val="4197372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0"/>
            <a:ext cx="2160587" cy="61261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0"/>
            <a:ext cx="6329363"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C613F2E0-BF39-4554-8141-3232830C7191}" type="slidenum">
              <a:rPr lang="en-GB" altLang="en-US"/>
              <a:pPr/>
              <a:t>‹#›</a:t>
            </a:fld>
            <a:endParaRPr lang="en-GB" altLang="en-US" dirty="0"/>
          </a:p>
        </p:txBody>
      </p:sp>
    </p:spTree>
    <p:extLst>
      <p:ext uri="{BB962C8B-B14F-4D97-AF65-F5344CB8AC3E}">
        <p14:creationId xmlns:p14="http://schemas.microsoft.com/office/powerpoint/2010/main" xmlns="" val="3411821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11188" y="1412875"/>
            <a:ext cx="7772400" cy="1152525"/>
          </a:xfrm>
        </p:spPr>
        <p:txBody>
          <a:bodyPr/>
          <a:lstStyle>
            <a:lvl1pPr>
              <a:defRPr sz="3600"/>
            </a:lvl1pPr>
          </a:lstStyle>
          <a:p>
            <a:pPr lvl="0"/>
            <a:r>
              <a:rPr lang="en-GB" altLang="en-US" noProof="0" smtClean="0"/>
              <a:t>Click to edit master title style</a:t>
            </a:r>
          </a:p>
        </p:txBody>
      </p:sp>
      <p:sp>
        <p:nvSpPr>
          <p:cNvPr id="5123" name="Rectangle 3"/>
          <p:cNvSpPr>
            <a:spLocks noGrp="1" noChangeArrowheads="1"/>
          </p:cNvSpPr>
          <p:nvPr>
            <p:ph type="subTitle" idx="1"/>
          </p:nvPr>
        </p:nvSpPr>
        <p:spPr>
          <a:xfrm>
            <a:off x="611188" y="2492375"/>
            <a:ext cx="7777162" cy="503238"/>
          </a:xfrm>
        </p:spPr>
        <p:txBody>
          <a:bodyPr/>
          <a:lstStyle>
            <a:lvl1pPr marL="0" indent="0">
              <a:buFontTx/>
              <a:buNone/>
              <a:defRPr sz="1800" b="1"/>
            </a:lvl1pPr>
          </a:lstStyle>
          <a:p>
            <a:pPr lvl="0"/>
            <a:r>
              <a:rPr lang="en-GB" altLang="en-US" noProof="0" smtClean="0"/>
              <a:t>Sub-title</a:t>
            </a:r>
          </a:p>
        </p:txBody>
      </p:sp>
      <p:pic>
        <p:nvPicPr>
          <p:cNvPr id="5136" name="Picture 16" descr="MHRA_logo_rgb"/>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11175" y="6107113"/>
            <a:ext cx="270192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5142" name="Picture 22" descr="MHRA_Regulating_logo_strapline_rgb"/>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5580063" y="115888"/>
            <a:ext cx="3335337" cy="1120775"/>
          </a:xfrm>
          <a:prstGeom prst="rect">
            <a:avLst/>
          </a:prstGeom>
          <a:noFill/>
          <a:extLst>
            <a:ext uri="{909E8E84-426E-40DD-AFC4-6F175D3DCCD1}">
              <a14:hiddenFill xmlns:a14="http://schemas.microsoft.com/office/drawing/2010/main" xmlns="">
                <a:solidFill>
                  <a:srgbClr val="FFFFFF"/>
                </a:solidFill>
              </a14:hiddenFill>
            </a:ext>
          </a:extLst>
        </p:spPr>
      </p:pic>
      <p:pic>
        <p:nvPicPr>
          <p:cNvPr id="5144" name="Picture 24" descr="bigPictures"/>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0" y="3805238"/>
            <a:ext cx="9144000" cy="20002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Footer Placeholder 4"/>
          <p:cNvSpPr>
            <a:spLocks noGrp="1"/>
          </p:cNvSpPr>
          <p:nvPr>
            <p:ph type="ftr" sz="quarter" idx="11"/>
          </p:nvPr>
        </p:nvSpPr>
        <p:spPr/>
        <p:txBody>
          <a:bodyPr/>
          <a:lstStyle>
            <a:lvl1pPr>
              <a:defRPr/>
            </a:lvl1pPr>
          </a:lstStyle>
          <a:p>
            <a:endParaRPr lang="en-GB" altLang="en-US" dirty="0"/>
          </a:p>
        </p:txBody>
      </p:sp>
      <p:sp>
        <p:nvSpPr>
          <p:cNvPr id="6" name="Slide Number Placeholder 5"/>
          <p:cNvSpPr>
            <a:spLocks noGrp="1"/>
          </p:cNvSpPr>
          <p:nvPr>
            <p:ph type="sldNum" sz="quarter" idx="12"/>
          </p:nvPr>
        </p:nvSpPr>
        <p:spPr/>
        <p:txBody>
          <a:bodyPr/>
          <a:lstStyle>
            <a:lvl1pPr>
              <a:defRPr/>
            </a:lvl1pPr>
          </a:lstStyle>
          <a:p>
            <a:fld id="{CB81A42A-1E8F-413D-9054-6F5B78AE1670}" type="slidenum">
              <a:rPr lang="en-GB" altLang="en-US"/>
              <a:pPr/>
              <a:t>‹#›</a:t>
            </a:fld>
            <a:endParaRPr lang="en-GB" altLang="en-US" dirty="0"/>
          </a:p>
        </p:txBody>
      </p:sp>
    </p:spTree>
    <p:extLst>
      <p:ext uri="{BB962C8B-B14F-4D97-AF65-F5344CB8AC3E}">
        <p14:creationId xmlns:p14="http://schemas.microsoft.com/office/powerpoint/2010/main" xmlns="" val="1715447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Footer Placeholder 4"/>
          <p:cNvSpPr>
            <a:spLocks noGrp="1"/>
          </p:cNvSpPr>
          <p:nvPr>
            <p:ph type="ftr" sz="quarter" idx="11"/>
          </p:nvPr>
        </p:nvSpPr>
        <p:spPr/>
        <p:txBody>
          <a:bodyPr/>
          <a:lstStyle>
            <a:lvl1pPr>
              <a:defRPr/>
            </a:lvl1pPr>
          </a:lstStyle>
          <a:p>
            <a:endParaRPr lang="en-GB" altLang="en-US" dirty="0"/>
          </a:p>
        </p:txBody>
      </p:sp>
      <p:sp>
        <p:nvSpPr>
          <p:cNvPr id="6" name="Slide Number Placeholder 5"/>
          <p:cNvSpPr>
            <a:spLocks noGrp="1"/>
          </p:cNvSpPr>
          <p:nvPr>
            <p:ph type="sldNum" sz="quarter" idx="12"/>
          </p:nvPr>
        </p:nvSpPr>
        <p:spPr/>
        <p:txBody>
          <a:bodyPr/>
          <a:lstStyle>
            <a:lvl1pPr>
              <a:defRPr/>
            </a:lvl1pPr>
          </a:lstStyle>
          <a:p>
            <a:fld id="{145D460C-1DE5-4A52-8FA6-F04D23729FF9}" type="slidenum">
              <a:rPr lang="en-GB" altLang="en-US"/>
              <a:pPr/>
              <a:t>‹#›</a:t>
            </a:fld>
            <a:endParaRPr lang="en-GB" altLang="en-US" dirty="0"/>
          </a:p>
        </p:txBody>
      </p:sp>
    </p:spTree>
    <p:extLst>
      <p:ext uri="{BB962C8B-B14F-4D97-AF65-F5344CB8AC3E}">
        <p14:creationId xmlns:p14="http://schemas.microsoft.com/office/powerpoint/2010/main" xmlns="" val="4109876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1600200"/>
            <a:ext cx="42449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2449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Footer Placeholder 5"/>
          <p:cNvSpPr>
            <a:spLocks noGrp="1"/>
          </p:cNvSpPr>
          <p:nvPr>
            <p:ph type="ftr" sz="quarter" idx="11"/>
          </p:nvPr>
        </p:nvSpPr>
        <p:spPr/>
        <p:txBody>
          <a:bodyPr/>
          <a:lstStyle>
            <a:lvl1pPr>
              <a:defRPr/>
            </a:lvl1pPr>
          </a:lstStyle>
          <a:p>
            <a:endParaRPr lang="en-GB" altLang="en-US" dirty="0"/>
          </a:p>
        </p:txBody>
      </p:sp>
      <p:sp>
        <p:nvSpPr>
          <p:cNvPr id="7" name="Slide Number Placeholder 6"/>
          <p:cNvSpPr>
            <a:spLocks noGrp="1"/>
          </p:cNvSpPr>
          <p:nvPr>
            <p:ph type="sldNum" sz="quarter" idx="12"/>
          </p:nvPr>
        </p:nvSpPr>
        <p:spPr/>
        <p:txBody>
          <a:bodyPr/>
          <a:lstStyle>
            <a:lvl1pPr>
              <a:defRPr/>
            </a:lvl1pPr>
          </a:lstStyle>
          <a:p>
            <a:fld id="{7143A530-1535-4B84-9825-D1E61BA31084}" type="slidenum">
              <a:rPr lang="en-GB" altLang="en-US"/>
              <a:pPr/>
              <a:t>‹#›</a:t>
            </a:fld>
            <a:endParaRPr lang="en-GB" altLang="en-US" dirty="0"/>
          </a:p>
        </p:txBody>
      </p:sp>
    </p:spTree>
    <p:extLst>
      <p:ext uri="{BB962C8B-B14F-4D97-AF65-F5344CB8AC3E}">
        <p14:creationId xmlns:p14="http://schemas.microsoft.com/office/powerpoint/2010/main" xmlns="" val="3505113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dirty="0"/>
          </a:p>
        </p:txBody>
      </p:sp>
      <p:sp>
        <p:nvSpPr>
          <p:cNvPr id="8" name="Footer Placeholder 7"/>
          <p:cNvSpPr>
            <a:spLocks noGrp="1"/>
          </p:cNvSpPr>
          <p:nvPr>
            <p:ph type="ftr" sz="quarter" idx="11"/>
          </p:nvPr>
        </p:nvSpPr>
        <p:spPr/>
        <p:txBody>
          <a:bodyPr/>
          <a:lstStyle>
            <a:lvl1pPr>
              <a:defRPr/>
            </a:lvl1pPr>
          </a:lstStyle>
          <a:p>
            <a:endParaRPr lang="en-GB" altLang="en-US" dirty="0"/>
          </a:p>
        </p:txBody>
      </p:sp>
      <p:sp>
        <p:nvSpPr>
          <p:cNvPr id="9" name="Slide Number Placeholder 8"/>
          <p:cNvSpPr>
            <a:spLocks noGrp="1"/>
          </p:cNvSpPr>
          <p:nvPr>
            <p:ph type="sldNum" sz="quarter" idx="12"/>
          </p:nvPr>
        </p:nvSpPr>
        <p:spPr/>
        <p:txBody>
          <a:bodyPr/>
          <a:lstStyle>
            <a:lvl1pPr>
              <a:defRPr/>
            </a:lvl1pPr>
          </a:lstStyle>
          <a:p>
            <a:fld id="{E4EF420E-8725-484D-AF92-2501E37E9406}" type="slidenum">
              <a:rPr lang="en-GB" altLang="en-US"/>
              <a:pPr/>
              <a:t>‹#›</a:t>
            </a:fld>
            <a:endParaRPr lang="en-GB" altLang="en-US" dirty="0"/>
          </a:p>
        </p:txBody>
      </p:sp>
    </p:spTree>
    <p:extLst>
      <p:ext uri="{BB962C8B-B14F-4D97-AF65-F5344CB8AC3E}">
        <p14:creationId xmlns:p14="http://schemas.microsoft.com/office/powerpoint/2010/main" xmlns="" val="3816979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dirty="0"/>
          </a:p>
        </p:txBody>
      </p:sp>
      <p:sp>
        <p:nvSpPr>
          <p:cNvPr id="4" name="Footer Placeholder 3"/>
          <p:cNvSpPr>
            <a:spLocks noGrp="1"/>
          </p:cNvSpPr>
          <p:nvPr>
            <p:ph type="ftr" sz="quarter" idx="11"/>
          </p:nvPr>
        </p:nvSpPr>
        <p:spPr/>
        <p:txBody>
          <a:bodyPr/>
          <a:lstStyle>
            <a:lvl1pPr>
              <a:defRPr/>
            </a:lvl1pPr>
          </a:lstStyle>
          <a:p>
            <a:endParaRPr lang="en-GB" altLang="en-US" dirty="0"/>
          </a:p>
        </p:txBody>
      </p:sp>
      <p:sp>
        <p:nvSpPr>
          <p:cNvPr id="5" name="Slide Number Placeholder 4"/>
          <p:cNvSpPr>
            <a:spLocks noGrp="1"/>
          </p:cNvSpPr>
          <p:nvPr>
            <p:ph type="sldNum" sz="quarter" idx="12"/>
          </p:nvPr>
        </p:nvSpPr>
        <p:spPr/>
        <p:txBody>
          <a:bodyPr/>
          <a:lstStyle>
            <a:lvl1pPr>
              <a:defRPr/>
            </a:lvl1pPr>
          </a:lstStyle>
          <a:p>
            <a:fld id="{891D2C65-BEDE-4A68-951C-7944DE9BF062}" type="slidenum">
              <a:rPr lang="en-GB" altLang="en-US"/>
              <a:pPr/>
              <a:t>‹#›</a:t>
            </a:fld>
            <a:endParaRPr lang="en-GB" altLang="en-US" dirty="0"/>
          </a:p>
        </p:txBody>
      </p:sp>
    </p:spTree>
    <p:extLst>
      <p:ext uri="{BB962C8B-B14F-4D97-AF65-F5344CB8AC3E}">
        <p14:creationId xmlns:p14="http://schemas.microsoft.com/office/powerpoint/2010/main" xmlns="" val="3717225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dirty="0"/>
          </a:p>
        </p:txBody>
      </p:sp>
      <p:sp>
        <p:nvSpPr>
          <p:cNvPr id="3" name="Footer Placeholder 2"/>
          <p:cNvSpPr>
            <a:spLocks noGrp="1"/>
          </p:cNvSpPr>
          <p:nvPr>
            <p:ph type="ftr" sz="quarter" idx="11"/>
          </p:nvPr>
        </p:nvSpPr>
        <p:spPr/>
        <p:txBody>
          <a:bodyPr/>
          <a:lstStyle>
            <a:lvl1pPr>
              <a:defRPr/>
            </a:lvl1pPr>
          </a:lstStyle>
          <a:p>
            <a:endParaRPr lang="en-GB" altLang="en-US" dirty="0"/>
          </a:p>
        </p:txBody>
      </p:sp>
      <p:sp>
        <p:nvSpPr>
          <p:cNvPr id="4" name="Slide Number Placeholder 3"/>
          <p:cNvSpPr>
            <a:spLocks noGrp="1"/>
          </p:cNvSpPr>
          <p:nvPr>
            <p:ph type="sldNum" sz="quarter" idx="12"/>
          </p:nvPr>
        </p:nvSpPr>
        <p:spPr/>
        <p:txBody>
          <a:bodyPr/>
          <a:lstStyle>
            <a:lvl1pPr>
              <a:defRPr/>
            </a:lvl1pPr>
          </a:lstStyle>
          <a:p>
            <a:fld id="{1CEF63F2-3174-45A6-B7B4-05B39AA294D2}" type="slidenum">
              <a:rPr lang="en-GB" altLang="en-US"/>
              <a:pPr/>
              <a:t>‹#›</a:t>
            </a:fld>
            <a:endParaRPr lang="en-GB" altLang="en-US" dirty="0"/>
          </a:p>
        </p:txBody>
      </p:sp>
    </p:spTree>
    <p:extLst>
      <p:ext uri="{BB962C8B-B14F-4D97-AF65-F5344CB8AC3E}">
        <p14:creationId xmlns:p14="http://schemas.microsoft.com/office/powerpoint/2010/main" xmlns="" val="392172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6145510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Footer Placeholder 5"/>
          <p:cNvSpPr>
            <a:spLocks noGrp="1"/>
          </p:cNvSpPr>
          <p:nvPr>
            <p:ph type="ftr" sz="quarter" idx="11"/>
          </p:nvPr>
        </p:nvSpPr>
        <p:spPr/>
        <p:txBody>
          <a:bodyPr/>
          <a:lstStyle>
            <a:lvl1pPr>
              <a:defRPr/>
            </a:lvl1pPr>
          </a:lstStyle>
          <a:p>
            <a:endParaRPr lang="en-GB" altLang="en-US" dirty="0"/>
          </a:p>
        </p:txBody>
      </p:sp>
      <p:sp>
        <p:nvSpPr>
          <p:cNvPr id="7" name="Slide Number Placeholder 6"/>
          <p:cNvSpPr>
            <a:spLocks noGrp="1"/>
          </p:cNvSpPr>
          <p:nvPr>
            <p:ph type="sldNum" sz="quarter" idx="12"/>
          </p:nvPr>
        </p:nvSpPr>
        <p:spPr/>
        <p:txBody>
          <a:bodyPr/>
          <a:lstStyle>
            <a:lvl1pPr>
              <a:defRPr/>
            </a:lvl1pPr>
          </a:lstStyle>
          <a:p>
            <a:fld id="{DBAAF69E-3163-4060-A095-ED67393767BD}" type="slidenum">
              <a:rPr lang="en-GB" altLang="en-US"/>
              <a:pPr/>
              <a:t>‹#›</a:t>
            </a:fld>
            <a:endParaRPr lang="en-GB" altLang="en-US" dirty="0"/>
          </a:p>
        </p:txBody>
      </p:sp>
    </p:spTree>
    <p:extLst>
      <p:ext uri="{BB962C8B-B14F-4D97-AF65-F5344CB8AC3E}">
        <p14:creationId xmlns:p14="http://schemas.microsoft.com/office/powerpoint/2010/main" xmlns="" val="3061890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Footer Placeholder 5"/>
          <p:cNvSpPr>
            <a:spLocks noGrp="1"/>
          </p:cNvSpPr>
          <p:nvPr>
            <p:ph type="ftr" sz="quarter" idx="11"/>
          </p:nvPr>
        </p:nvSpPr>
        <p:spPr/>
        <p:txBody>
          <a:bodyPr/>
          <a:lstStyle>
            <a:lvl1pPr>
              <a:defRPr/>
            </a:lvl1pPr>
          </a:lstStyle>
          <a:p>
            <a:endParaRPr lang="en-GB" altLang="en-US" dirty="0"/>
          </a:p>
        </p:txBody>
      </p:sp>
      <p:sp>
        <p:nvSpPr>
          <p:cNvPr id="7" name="Slide Number Placeholder 6"/>
          <p:cNvSpPr>
            <a:spLocks noGrp="1"/>
          </p:cNvSpPr>
          <p:nvPr>
            <p:ph type="sldNum" sz="quarter" idx="12"/>
          </p:nvPr>
        </p:nvSpPr>
        <p:spPr/>
        <p:txBody>
          <a:bodyPr/>
          <a:lstStyle>
            <a:lvl1pPr>
              <a:defRPr/>
            </a:lvl1pPr>
          </a:lstStyle>
          <a:p>
            <a:fld id="{AA2AA9B9-E56B-4FF5-9344-1900331D591A}" type="slidenum">
              <a:rPr lang="en-GB" altLang="en-US"/>
              <a:pPr/>
              <a:t>‹#›</a:t>
            </a:fld>
            <a:endParaRPr lang="en-GB" altLang="en-US" dirty="0"/>
          </a:p>
        </p:txBody>
      </p:sp>
    </p:spTree>
    <p:extLst>
      <p:ext uri="{BB962C8B-B14F-4D97-AF65-F5344CB8AC3E}">
        <p14:creationId xmlns:p14="http://schemas.microsoft.com/office/powerpoint/2010/main" xmlns="" val="1778684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Footer Placeholder 4"/>
          <p:cNvSpPr>
            <a:spLocks noGrp="1"/>
          </p:cNvSpPr>
          <p:nvPr>
            <p:ph type="ftr" sz="quarter" idx="11"/>
          </p:nvPr>
        </p:nvSpPr>
        <p:spPr/>
        <p:txBody>
          <a:bodyPr/>
          <a:lstStyle>
            <a:lvl1pPr>
              <a:defRPr/>
            </a:lvl1pPr>
          </a:lstStyle>
          <a:p>
            <a:endParaRPr lang="en-GB" altLang="en-US" dirty="0"/>
          </a:p>
        </p:txBody>
      </p:sp>
      <p:sp>
        <p:nvSpPr>
          <p:cNvPr id="6" name="Slide Number Placeholder 5"/>
          <p:cNvSpPr>
            <a:spLocks noGrp="1"/>
          </p:cNvSpPr>
          <p:nvPr>
            <p:ph type="sldNum" sz="quarter" idx="12"/>
          </p:nvPr>
        </p:nvSpPr>
        <p:spPr/>
        <p:txBody>
          <a:bodyPr/>
          <a:lstStyle>
            <a:lvl1pPr>
              <a:defRPr/>
            </a:lvl1pPr>
          </a:lstStyle>
          <a:p>
            <a:fld id="{061361F2-2B56-4199-A088-F4D700AB0441}" type="slidenum">
              <a:rPr lang="en-GB" altLang="en-US"/>
              <a:pPr/>
              <a:t>‹#›</a:t>
            </a:fld>
            <a:endParaRPr lang="en-GB" altLang="en-US" dirty="0"/>
          </a:p>
        </p:txBody>
      </p:sp>
    </p:spTree>
    <p:extLst>
      <p:ext uri="{BB962C8B-B14F-4D97-AF65-F5344CB8AC3E}">
        <p14:creationId xmlns:p14="http://schemas.microsoft.com/office/powerpoint/2010/main" xmlns="" val="2215096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0"/>
            <a:ext cx="2160587" cy="61261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0"/>
            <a:ext cx="6329363"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Footer Placeholder 4"/>
          <p:cNvSpPr>
            <a:spLocks noGrp="1"/>
          </p:cNvSpPr>
          <p:nvPr>
            <p:ph type="ftr" sz="quarter" idx="11"/>
          </p:nvPr>
        </p:nvSpPr>
        <p:spPr/>
        <p:txBody>
          <a:bodyPr/>
          <a:lstStyle>
            <a:lvl1pPr>
              <a:defRPr/>
            </a:lvl1pPr>
          </a:lstStyle>
          <a:p>
            <a:endParaRPr lang="en-GB" altLang="en-US" dirty="0"/>
          </a:p>
        </p:txBody>
      </p:sp>
      <p:sp>
        <p:nvSpPr>
          <p:cNvPr id="6" name="Slide Number Placeholder 5"/>
          <p:cNvSpPr>
            <a:spLocks noGrp="1"/>
          </p:cNvSpPr>
          <p:nvPr>
            <p:ph type="sldNum" sz="quarter" idx="12"/>
          </p:nvPr>
        </p:nvSpPr>
        <p:spPr/>
        <p:txBody>
          <a:bodyPr/>
          <a:lstStyle>
            <a:lvl1pPr>
              <a:defRPr/>
            </a:lvl1pPr>
          </a:lstStyle>
          <a:p>
            <a:fld id="{980A0C97-1BFD-4D86-9831-458BE7C45F11}" type="slidenum">
              <a:rPr lang="en-GB" altLang="en-US"/>
              <a:pPr/>
              <a:t>‹#›</a:t>
            </a:fld>
            <a:endParaRPr lang="en-GB" altLang="en-US" dirty="0"/>
          </a:p>
        </p:txBody>
      </p:sp>
    </p:spTree>
    <p:extLst>
      <p:ext uri="{BB962C8B-B14F-4D97-AF65-F5344CB8AC3E}">
        <p14:creationId xmlns:p14="http://schemas.microsoft.com/office/powerpoint/2010/main" xmlns="" val="3761453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Bullet points 1">
    <p:spTree>
      <p:nvGrpSpPr>
        <p:cNvPr id="1" name=""/>
        <p:cNvGrpSpPr/>
        <p:nvPr/>
      </p:nvGrpSpPr>
      <p:grpSpPr>
        <a:xfrm>
          <a:off x="0" y="0"/>
          <a:ext cx="0" cy="0"/>
          <a:chOff x="0" y="0"/>
          <a:chExt cx="0" cy="0"/>
        </a:xfrm>
      </p:grpSpPr>
      <p:pic>
        <p:nvPicPr>
          <p:cNvPr id="5" name="Рисунок 7" descr="bg_interior.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 name="Rectangle 5"/>
          <p:cNvSpPr txBox="1">
            <a:spLocks noChangeArrowheads="1"/>
          </p:cNvSpPr>
          <p:nvPr/>
        </p:nvSpPr>
        <p:spPr bwMode="auto">
          <a:xfrm>
            <a:off x="6569075" y="6426200"/>
            <a:ext cx="1863725" cy="260350"/>
          </a:xfrm>
          <a:prstGeom prst="rect">
            <a:avLst/>
          </a:prstGeom>
          <a:noFill/>
          <a:ln w="9525">
            <a:noFill/>
            <a:round/>
            <a:headEnd/>
            <a:tailEnd/>
          </a:ln>
          <a:effectLst/>
        </p:spPr>
        <p:txBody>
          <a:bodyPr lIns="0" tIns="0" rIns="0" bIns="0"/>
          <a:lstStyle>
            <a:lvl1pPr>
              <a:defRPr/>
            </a:lvl1pPr>
          </a:lstStyle>
          <a:p>
            <a:pPr algn="r">
              <a:lnSpc>
                <a:spcPct val="95000"/>
              </a:lnSpc>
              <a:defRPr/>
            </a:pPr>
            <a:fld id="{9E22F112-B629-4132-93A0-13A74D3A8006}" type="slidenum">
              <a:rPr lang="ru-RU" sz="900" smtClean="0">
                <a:solidFill>
                  <a:srgbClr val="999999"/>
                </a:solidFill>
                <a:cs typeface="Lucida Sans Unicode" charset="0"/>
              </a:rPr>
              <a:pPr algn="r">
                <a:lnSpc>
                  <a:spcPct val="95000"/>
                </a:lnSpc>
                <a:defRPr/>
              </a:pPr>
              <a:t>‹#›</a:t>
            </a:fld>
            <a:endParaRPr lang="ru-RU" sz="900" dirty="0">
              <a:solidFill>
                <a:srgbClr val="999999"/>
              </a:solidFill>
              <a:cs typeface="Lucida Sans Unicode" charset="0"/>
            </a:endParaRPr>
          </a:p>
        </p:txBody>
      </p:sp>
      <p:sp>
        <p:nvSpPr>
          <p:cNvPr id="7" name="Заголовок 1"/>
          <p:cNvSpPr>
            <a:spLocks noGrp="1"/>
          </p:cNvSpPr>
          <p:nvPr>
            <p:ph type="title"/>
          </p:nvPr>
        </p:nvSpPr>
        <p:spPr>
          <a:xfrm>
            <a:off x="660945" y="1246466"/>
            <a:ext cx="8030766" cy="741164"/>
          </a:xfrm>
        </p:spPr>
        <p:txBody>
          <a:bodyPr/>
          <a:lstStyle>
            <a:lvl1pPr>
              <a:defRPr/>
            </a:lvl1pPr>
          </a:lstStyle>
          <a:p>
            <a:r>
              <a:rPr lang="en-US" smtClean="0"/>
              <a:t>Click to edit Master title style</a:t>
            </a:r>
            <a:endParaRPr lang="ru-RU" dirty="0"/>
          </a:p>
        </p:txBody>
      </p:sp>
      <p:sp>
        <p:nvSpPr>
          <p:cNvPr id="8" name="Содержимое 2"/>
          <p:cNvSpPr>
            <a:spLocks noGrp="1"/>
          </p:cNvSpPr>
          <p:nvPr>
            <p:ph idx="1"/>
          </p:nvPr>
        </p:nvSpPr>
        <p:spPr>
          <a:xfrm>
            <a:off x="660946" y="2099249"/>
            <a:ext cx="7762875" cy="4006453"/>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9" name="Content Placeholder 10"/>
          <p:cNvSpPr>
            <a:spLocks noGrp="1"/>
          </p:cNvSpPr>
          <p:nvPr>
            <p:ph sz="quarter" idx="13"/>
          </p:nvPr>
        </p:nvSpPr>
        <p:spPr>
          <a:xfrm>
            <a:off x="2955875" y="368378"/>
            <a:ext cx="4253508" cy="607219"/>
          </a:xfrm>
        </p:spPr>
        <p:txBody>
          <a:bodyPr/>
          <a:lstStyle>
            <a:lvl1pPr>
              <a:buNone/>
              <a:defRPr sz="1900" baseline="0">
                <a:latin typeface="+mj-lt"/>
              </a:defRPr>
            </a:lvl1pPr>
            <a:lvl2pPr>
              <a:defRPr sz="1900">
                <a:latin typeface="+mj-lt"/>
              </a:defRPr>
            </a:lvl2pPr>
            <a:lvl3pPr>
              <a:defRPr sz="1900">
                <a:latin typeface="+mj-lt"/>
              </a:defRPr>
            </a:lvl3pPr>
            <a:lvl4pPr>
              <a:defRPr sz="1900">
                <a:latin typeface="+mj-lt"/>
              </a:defRPr>
            </a:lvl4pPr>
            <a:lvl5pPr>
              <a:defRPr sz="1900">
                <a:latin typeface="+mj-lt"/>
              </a:defRPr>
            </a:lvl5pPr>
          </a:lstStyle>
          <a:p>
            <a:pPr lvl="0"/>
            <a:r>
              <a:rPr lang="en-US" smtClean="0"/>
              <a:t>Click to edit Master text styles</a:t>
            </a:r>
          </a:p>
        </p:txBody>
      </p:sp>
      <p:sp>
        <p:nvSpPr>
          <p:cNvPr id="11" name="Rectangle 4"/>
          <p:cNvSpPr>
            <a:spLocks noGrp="1" noChangeArrowheads="1"/>
          </p:cNvSpPr>
          <p:nvPr>
            <p:ph type="ftr" idx="14"/>
          </p:nvPr>
        </p:nvSpPr>
        <p:spPr>
          <a:xfrm>
            <a:off x="3132138" y="6426200"/>
            <a:ext cx="2895600" cy="269875"/>
          </a:xfrm>
        </p:spPr>
        <p:txBody>
          <a:bodyPr/>
          <a:lstStyle>
            <a:lvl1pPr>
              <a:defRPr/>
            </a:lvl1pPr>
          </a:lstStyle>
          <a:p>
            <a:pPr>
              <a:defRPr/>
            </a:pPr>
            <a:endParaRPr lang="fr-FR" dirty="0"/>
          </a:p>
        </p:txBody>
      </p:sp>
    </p:spTree>
    <p:extLst>
      <p:ext uri="{BB962C8B-B14F-4D97-AF65-F5344CB8AC3E}">
        <p14:creationId xmlns:p14="http://schemas.microsoft.com/office/powerpoint/2010/main" xmlns="" val="1400471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1600200"/>
            <a:ext cx="42449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2449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985169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935728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2702459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42047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017701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776400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02" name="Picture 2" descr="MHRA_Regulating_logo_rgb"/>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516688" y="115888"/>
            <a:ext cx="2411412" cy="803275"/>
          </a:xfrm>
          <a:prstGeom prst="rect">
            <a:avLst/>
          </a:prstGeom>
          <a:noFill/>
          <a:extLst>
            <a:ext uri="{909E8E84-426E-40DD-AFC4-6F175D3DCCD1}">
              <a14:hiddenFill xmlns:a14="http://schemas.microsoft.com/office/drawing/2010/main" xmlns="">
                <a:solidFill>
                  <a:srgbClr val="FFFFFF"/>
                </a:solidFill>
              </a14:hiddenFill>
            </a:ext>
          </a:extLst>
        </p:spPr>
      </p:pic>
      <p:sp>
        <p:nvSpPr>
          <p:cNvPr id="51203" name="Rectangle 3"/>
          <p:cNvSpPr>
            <a:spLocks noChangeArrowheads="1"/>
          </p:cNvSpPr>
          <p:nvPr/>
        </p:nvSpPr>
        <p:spPr bwMode="auto">
          <a:xfrm>
            <a:off x="0" y="6669088"/>
            <a:ext cx="9144000" cy="188912"/>
          </a:xfrm>
          <a:prstGeom prst="rect">
            <a:avLst/>
          </a:prstGeom>
          <a:solidFill>
            <a:srgbClr val="0F139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dirty="0"/>
          </a:p>
        </p:txBody>
      </p:sp>
      <p:sp>
        <p:nvSpPr>
          <p:cNvPr id="51204" name="Rectangle 4"/>
          <p:cNvSpPr>
            <a:spLocks noGrp="1" noChangeArrowheads="1"/>
          </p:cNvSpPr>
          <p:nvPr>
            <p:ph type="title"/>
          </p:nvPr>
        </p:nvSpPr>
        <p:spPr bwMode="auto">
          <a:xfrm>
            <a:off x="250825" y="0"/>
            <a:ext cx="6265863"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style</a:t>
            </a:r>
          </a:p>
        </p:txBody>
      </p:sp>
      <p:sp>
        <p:nvSpPr>
          <p:cNvPr id="51205" name="Rectangle 5"/>
          <p:cNvSpPr>
            <a:spLocks noGrp="1" noChangeArrowheads="1"/>
          </p:cNvSpPr>
          <p:nvPr>
            <p:ph type="body" idx="1"/>
          </p:nvPr>
        </p:nvSpPr>
        <p:spPr bwMode="auto">
          <a:xfrm>
            <a:off x="250825" y="1600200"/>
            <a:ext cx="864235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1" fontAlgn="base" hangingPunct="1">
        <a:spcBef>
          <a:spcPct val="0"/>
        </a:spcBef>
        <a:spcAft>
          <a:spcPct val="0"/>
        </a:spcAft>
        <a:defRPr sz="3200" b="1">
          <a:solidFill>
            <a:srgbClr val="0F1391"/>
          </a:solidFill>
          <a:latin typeface="+mj-lt"/>
          <a:ea typeface="+mj-ea"/>
          <a:cs typeface="+mj-cs"/>
        </a:defRPr>
      </a:lvl1pPr>
      <a:lvl2pPr algn="l" rtl="0" eaLnBrk="1" fontAlgn="base" hangingPunct="1">
        <a:spcBef>
          <a:spcPct val="0"/>
        </a:spcBef>
        <a:spcAft>
          <a:spcPct val="0"/>
        </a:spcAft>
        <a:defRPr sz="3200" b="1">
          <a:solidFill>
            <a:srgbClr val="0F1391"/>
          </a:solidFill>
          <a:latin typeface="Arial" charset="0"/>
        </a:defRPr>
      </a:lvl2pPr>
      <a:lvl3pPr algn="l" rtl="0" eaLnBrk="1" fontAlgn="base" hangingPunct="1">
        <a:spcBef>
          <a:spcPct val="0"/>
        </a:spcBef>
        <a:spcAft>
          <a:spcPct val="0"/>
        </a:spcAft>
        <a:defRPr sz="3200" b="1">
          <a:solidFill>
            <a:srgbClr val="0F1391"/>
          </a:solidFill>
          <a:latin typeface="Arial" charset="0"/>
        </a:defRPr>
      </a:lvl3pPr>
      <a:lvl4pPr algn="l" rtl="0" eaLnBrk="1" fontAlgn="base" hangingPunct="1">
        <a:spcBef>
          <a:spcPct val="0"/>
        </a:spcBef>
        <a:spcAft>
          <a:spcPct val="0"/>
        </a:spcAft>
        <a:defRPr sz="3200" b="1">
          <a:solidFill>
            <a:srgbClr val="0F1391"/>
          </a:solidFill>
          <a:latin typeface="Arial" charset="0"/>
        </a:defRPr>
      </a:lvl4pPr>
      <a:lvl5pPr algn="l" rtl="0" eaLnBrk="1" fontAlgn="base" hangingPunct="1">
        <a:spcBef>
          <a:spcPct val="0"/>
        </a:spcBef>
        <a:spcAft>
          <a:spcPct val="0"/>
        </a:spcAft>
        <a:defRPr sz="3200" b="1">
          <a:solidFill>
            <a:srgbClr val="0F1391"/>
          </a:solidFill>
          <a:latin typeface="Arial" charset="0"/>
        </a:defRPr>
      </a:lvl5pPr>
      <a:lvl6pPr marL="457200" algn="l" rtl="0" eaLnBrk="1" fontAlgn="base" hangingPunct="1">
        <a:spcBef>
          <a:spcPct val="0"/>
        </a:spcBef>
        <a:spcAft>
          <a:spcPct val="0"/>
        </a:spcAft>
        <a:defRPr sz="3200" b="1">
          <a:solidFill>
            <a:srgbClr val="0F1391"/>
          </a:solidFill>
          <a:latin typeface="Arial" charset="0"/>
        </a:defRPr>
      </a:lvl6pPr>
      <a:lvl7pPr marL="914400" algn="l" rtl="0" eaLnBrk="1" fontAlgn="base" hangingPunct="1">
        <a:spcBef>
          <a:spcPct val="0"/>
        </a:spcBef>
        <a:spcAft>
          <a:spcPct val="0"/>
        </a:spcAft>
        <a:defRPr sz="3200" b="1">
          <a:solidFill>
            <a:srgbClr val="0F1391"/>
          </a:solidFill>
          <a:latin typeface="Arial" charset="0"/>
        </a:defRPr>
      </a:lvl7pPr>
      <a:lvl8pPr marL="1371600" algn="l" rtl="0" eaLnBrk="1" fontAlgn="base" hangingPunct="1">
        <a:spcBef>
          <a:spcPct val="0"/>
        </a:spcBef>
        <a:spcAft>
          <a:spcPct val="0"/>
        </a:spcAft>
        <a:defRPr sz="3200" b="1">
          <a:solidFill>
            <a:srgbClr val="0F1391"/>
          </a:solidFill>
          <a:latin typeface="Arial" charset="0"/>
        </a:defRPr>
      </a:lvl8pPr>
      <a:lvl9pPr marL="1828800" algn="l" rtl="0" eaLnBrk="1" fontAlgn="base" hangingPunct="1">
        <a:spcBef>
          <a:spcPct val="0"/>
        </a:spcBef>
        <a:spcAft>
          <a:spcPct val="0"/>
        </a:spcAft>
        <a:defRPr sz="3200" b="1">
          <a:solidFill>
            <a:srgbClr val="0F139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36" name="Picture 12" descr="MHRA_Regulating_logo_rgb"/>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516688" y="115888"/>
            <a:ext cx="2411412" cy="803275"/>
          </a:xfrm>
          <a:prstGeom prst="rect">
            <a:avLst/>
          </a:prstGeom>
          <a:noFill/>
          <a:extLst>
            <a:ext uri="{909E8E84-426E-40DD-AFC4-6F175D3DCCD1}">
              <a14:hiddenFill xmlns:a14="http://schemas.microsoft.com/office/drawing/2010/main" xmlns="">
                <a:solidFill>
                  <a:srgbClr val="FFFFFF"/>
                </a:solidFill>
              </a14:hiddenFill>
            </a:ext>
          </a:extLst>
        </p:spPr>
      </p:pic>
      <p:sp>
        <p:nvSpPr>
          <p:cNvPr id="26638" name="Rectangle 14"/>
          <p:cNvSpPr>
            <a:spLocks noChangeArrowheads="1"/>
          </p:cNvSpPr>
          <p:nvPr/>
        </p:nvSpPr>
        <p:spPr bwMode="auto">
          <a:xfrm>
            <a:off x="0" y="6669088"/>
            <a:ext cx="9144000" cy="188912"/>
          </a:xfrm>
          <a:prstGeom prst="rect">
            <a:avLst/>
          </a:prstGeom>
          <a:solidFill>
            <a:srgbClr val="0F139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dirty="0"/>
          </a:p>
        </p:txBody>
      </p:sp>
      <p:sp>
        <p:nvSpPr>
          <p:cNvPr id="26639" name="Rectangle 15"/>
          <p:cNvSpPr>
            <a:spLocks noGrp="1" noChangeArrowheads="1"/>
          </p:cNvSpPr>
          <p:nvPr>
            <p:ph type="title"/>
          </p:nvPr>
        </p:nvSpPr>
        <p:spPr bwMode="auto">
          <a:xfrm>
            <a:off x="250825" y="0"/>
            <a:ext cx="6265863"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style</a:t>
            </a:r>
          </a:p>
        </p:txBody>
      </p:sp>
      <p:sp>
        <p:nvSpPr>
          <p:cNvPr id="26640" name="Rectangle 16"/>
          <p:cNvSpPr>
            <a:spLocks noGrp="1" noChangeArrowheads="1"/>
          </p:cNvSpPr>
          <p:nvPr>
            <p:ph type="body" idx="1"/>
          </p:nvPr>
        </p:nvSpPr>
        <p:spPr bwMode="auto">
          <a:xfrm>
            <a:off x="250825" y="1600200"/>
            <a:ext cx="864235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6641" name="Rectangle 17"/>
          <p:cNvSpPr>
            <a:spLocks noGrp="1" noChangeArrowheads="1"/>
          </p:cNvSpPr>
          <p:nvPr>
            <p:ph type="sldNum" sz="quarter" idx="4"/>
          </p:nvPr>
        </p:nvSpPr>
        <p:spPr bwMode="auto">
          <a:xfrm>
            <a:off x="6732588" y="6165850"/>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51C66AB-FDD1-4797-908B-77BED983EF37}" type="slidenum">
              <a:rPr lang="en-GB" altLang="en-US"/>
              <a:pPr/>
              <a:t>‹#›</a:t>
            </a:fld>
            <a:endParaRPr lang="en-GB" alt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fontAlgn="base">
        <a:spcBef>
          <a:spcPct val="0"/>
        </a:spcBef>
        <a:spcAft>
          <a:spcPct val="0"/>
        </a:spcAft>
        <a:defRPr sz="3200" b="1">
          <a:solidFill>
            <a:srgbClr val="0F1391"/>
          </a:solidFill>
          <a:latin typeface="+mj-lt"/>
          <a:ea typeface="+mj-ea"/>
          <a:cs typeface="+mj-cs"/>
        </a:defRPr>
      </a:lvl1pPr>
      <a:lvl2pPr algn="l" rtl="0" fontAlgn="base">
        <a:spcBef>
          <a:spcPct val="0"/>
        </a:spcBef>
        <a:spcAft>
          <a:spcPct val="0"/>
        </a:spcAft>
        <a:defRPr sz="3200" b="1">
          <a:solidFill>
            <a:srgbClr val="0F1391"/>
          </a:solidFill>
          <a:latin typeface="Arial" charset="0"/>
        </a:defRPr>
      </a:lvl2pPr>
      <a:lvl3pPr algn="l" rtl="0" fontAlgn="base">
        <a:spcBef>
          <a:spcPct val="0"/>
        </a:spcBef>
        <a:spcAft>
          <a:spcPct val="0"/>
        </a:spcAft>
        <a:defRPr sz="3200" b="1">
          <a:solidFill>
            <a:srgbClr val="0F1391"/>
          </a:solidFill>
          <a:latin typeface="Arial" charset="0"/>
        </a:defRPr>
      </a:lvl3pPr>
      <a:lvl4pPr algn="l" rtl="0" fontAlgn="base">
        <a:spcBef>
          <a:spcPct val="0"/>
        </a:spcBef>
        <a:spcAft>
          <a:spcPct val="0"/>
        </a:spcAft>
        <a:defRPr sz="3200" b="1">
          <a:solidFill>
            <a:srgbClr val="0F1391"/>
          </a:solidFill>
          <a:latin typeface="Arial" charset="0"/>
        </a:defRPr>
      </a:lvl4pPr>
      <a:lvl5pPr algn="l" rtl="0" fontAlgn="base">
        <a:spcBef>
          <a:spcPct val="0"/>
        </a:spcBef>
        <a:spcAft>
          <a:spcPct val="0"/>
        </a:spcAft>
        <a:defRPr sz="3200" b="1">
          <a:solidFill>
            <a:srgbClr val="0F1391"/>
          </a:solidFill>
          <a:latin typeface="Arial" charset="0"/>
        </a:defRPr>
      </a:lvl5pPr>
      <a:lvl6pPr marL="457200" algn="l" rtl="0" fontAlgn="base">
        <a:spcBef>
          <a:spcPct val="0"/>
        </a:spcBef>
        <a:spcAft>
          <a:spcPct val="0"/>
        </a:spcAft>
        <a:defRPr sz="3200" b="1">
          <a:solidFill>
            <a:srgbClr val="0F1391"/>
          </a:solidFill>
          <a:latin typeface="Arial" charset="0"/>
        </a:defRPr>
      </a:lvl6pPr>
      <a:lvl7pPr marL="914400" algn="l" rtl="0" fontAlgn="base">
        <a:spcBef>
          <a:spcPct val="0"/>
        </a:spcBef>
        <a:spcAft>
          <a:spcPct val="0"/>
        </a:spcAft>
        <a:defRPr sz="3200" b="1">
          <a:solidFill>
            <a:srgbClr val="0F1391"/>
          </a:solidFill>
          <a:latin typeface="Arial" charset="0"/>
        </a:defRPr>
      </a:lvl7pPr>
      <a:lvl8pPr marL="1371600" algn="l" rtl="0" fontAlgn="base">
        <a:spcBef>
          <a:spcPct val="0"/>
        </a:spcBef>
        <a:spcAft>
          <a:spcPct val="0"/>
        </a:spcAft>
        <a:defRPr sz="3200" b="1">
          <a:solidFill>
            <a:srgbClr val="0F1391"/>
          </a:solidFill>
          <a:latin typeface="Arial" charset="0"/>
        </a:defRPr>
      </a:lvl8pPr>
      <a:lvl9pPr marL="1828800" algn="l" rtl="0" fontAlgn="base">
        <a:spcBef>
          <a:spcPct val="0"/>
        </a:spcBef>
        <a:spcAft>
          <a:spcPct val="0"/>
        </a:spcAft>
        <a:defRPr sz="3200" b="1">
          <a:solidFill>
            <a:srgbClr val="0F139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0"/>
            <a:ext cx="6265863"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style</a:t>
            </a:r>
          </a:p>
        </p:txBody>
      </p:sp>
      <p:sp>
        <p:nvSpPr>
          <p:cNvPr id="1027" name="Rectangle 3"/>
          <p:cNvSpPr>
            <a:spLocks noGrp="1" noChangeArrowheads="1"/>
          </p:cNvSpPr>
          <p:nvPr>
            <p:ph type="body" idx="1"/>
          </p:nvPr>
        </p:nvSpPr>
        <p:spPr bwMode="auto">
          <a:xfrm>
            <a:off x="250825" y="1600200"/>
            <a:ext cx="864235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F720FBE-06A7-4E8C-B8B1-0B07A7A798F7}" type="slidenum">
              <a:rPr lang="en-GB" altLang="en-US"/>
              <a:pPr/>
              <a:t>‹#›</a:t>
            </a:fld>
            <a:endParaRPr lang="en-GB" altLang="en-US" dirty="0"/>
          </a:p>
        </p:txBody>
      </p:sp>
      <p:pic>
        <p:nvPicPr>
          <p:cNvPr id="1042" name="Picture 18" descr="MHRA_Regulating_logo_rgb"/>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6516688" y="115888"/>
            <a:ext cx="2411412" cy="803275"/>
          </a:xfrm>
          <a:prstGeom prst="rect">
            <a:avLst/>
          </a:prstGeom>
          <a:noFill/>
          <a:extLst>
            <a:ext uri="{909E8E84-426E-40DD-AFC4-6F175D3DCCD1}">
              <a14:hiddenFill xmlns:a14="http://schemas.microsoft.com/office/drawing/2010/main" xmlns="">
                <a:solidFill>
                  <a:srgbClr val="FFFFFF"/>
                </a:solidFill>
              </a14:hiddenFill>
            </a:ext>
          </a:extLst>
        </p:spPr>
      </p:pic>
      <p:pic>
        <p:nvPicPr>
          <p:cNvPr id="1047" name="Picture 23" descr="masterSmallImages"/>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0" y="6191250"/>
            <a:ext cx="9144000" cy="666750"/>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6" r:id="rId12"/>
  </p:sldLayoutIdLst>
  <p:hf hdr="0" ftr="0" dt="0"/>
  <p:txStyles>
    <p:titleStyle>
      <a:lvl1pPr algn="l" rtl="0" fontAlgn="base">
        <a:spcBef>
          <a:spcPct val="0"/>
        </a:spcBef>
        <a:spcAft>
          <a:spcPct val="0"/>
        </a:spcAft>
        <a:defRPr sz="3200" b="1">
          <a:solidFill>
            <a:srgbClr val="0F1391"/>
          </a:solidFill>
          <a:latin typeface="+mj-lt"/>
          <a:ea typeface="+mj-ea"/>
          <a:cs typeface="+mj-cs"/>
        </a:defRPr>
      </a:lvl1pPr>
      <a:lvl2pPr algn="l" rtl="0" fontAlgn="base">
        <a:spcBef>
          <a:spcPct val="0"/>
        </a:spcBef>
        <a:spcAft>
          <a:spcPct val="0"/>
        </a:spcAft>
        <a:defRPr sz="3200" b="1">
          <a:solidFill>
            <a:srgbClr val="0F1391"/>
          </a:solidFill>
          <a:latin typeface="Arial" charset="0"/>
        </a:defRPr>
      </a:lvl2pPr>
      <a:lvl3pPr algn="l" rtl="0" fontAlgn="base">
        <a:spcBef>
          <a:spcPct val="0"/>
        </a:spcBef>
        <a:spcAft>
          <a:spcPct val="0"/>
        </a:spcAft>
        <a:defRPr sz="3200" b="1">
          <a:solidFill>
            <a:srgbClr val="0F1391"/>
          </a:solidFill>
          <a:latin typeface="Arial" charset="0"/>
        </a:defRPr>
      </a:lvl3pPr>
      <a:lvl4pPr algn="l" rtl="0" fontAlgn="base">
        <a:spcBef>
          <a:spcPct val="0"/>
        </a:spcBef>
        <a:spcAft>
          <a:spcPct val="0"/>
        </a:spcAft>
        <a:defRPr sz="3200" b="1">
          <a:solidFill>
            <a:srgbClr val="0F1391"/>
          </a:solidFill>
          <a:latin typeface="Arial" charset="0"/>
        </a:defRPr>
      </a:lvl4pPr>
      <a:lvl5pPr algn="l" rtl="0" fontAlgn="base">
        <a:spcBef>
          <a:spcPct val="0"/>
        </a:spcBef>
        <a:spcAft>
          <a:spcPct val="0"/>
        </a:spcAft>
        <a:defRPr sz="3200" b="1">
          <a:solidFill>
            <a:srgbClr val="0F1391"/>
          </a:solidFill>
          <a:latin typeface="Arial" charset="0"/>
        </a:defRPr>
      </a:lvl5pPr>
      <a:lvl6pPr marL="457200" algn="l" rtl="0" fontAlgn="base">
        <a:spcBef>
          <a:spcPct val="0"/>
        </a:spcBef>
        <a:spcAft>
          <a:spcPct val="0"/>
        </a:spcAft>
        <a:defRPr sz="3200" b="1">
          <a:solidFill>
            <a:srgbClr val="0F1391"/>
          </a:solidFill>
          <a:latin typeface="Arial" charset="0"/>
        </a:defRPr>
      </a:lvl6pPr>
      <a:lvl7pPr marL="914400" algn="l" rtl="0" fontAlgn="base">
        <a:spcBef>
          <a:spcPct val="0"/>
        </a:spcBef>
        <a:spcAft>
          <a:spcPct val="0"/>
        </a:spcAft>
        <a:defRPr sz="3200" b="1">
          <a:solidFill>
            <a:srgbClr val="0F1391"/>
          </a:solidFill>
          <a:latin typeface="Arial" charset="0"/>
        </a:defRPr>
      </a:lvl7pPr>
      <a:lvl8pPr marL="1371600" algn="l" rtl="0" fontAlgn="base">
        <a:spcBef>
          <a:spcPct val="0"/>
        </a:spcBef>
        <a:spcAft>
          <a:spcPct val="0"/>
        </a:spcAft>
        <a:defRPr sz="3200" b="1">
          <a:solidFill>
            <a:srgbClr val="0F1391"/>
          </a:solidFill>
          <a:latin typeface="Arial" charset="0"/>
        </a:defRPr>
      </a:lvl8pPr>
      <a:lvl9pPr marL="1828800" algn="l" rtl="0" fontAlgn="base">
        <a:spcBef>
          <a:spcPct val="0"/>
        </a:spcBef>
        <a:spcAft>
          <a:spcPct val="0"/>
        </a:spcAft>
        <a:defRPr sz="3200" b="1">
          <a:solidFill>
            <a:srgbClr val="0F139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750" y="1700213"/>
            <a:ext cx="7772400" cy="936625"/>
          </a:xfrm>
        </p:spPr>
        <p:txBody>
          <a:bodyPr>
            <a:normAutofit/>
          </a:bodyPr>
          <a:lstStyle/>
          <a:p>
            <a:r>
              <a:rPr lang="en-GB" altLang="en-US" dirty="0" smtClean="0"/>
              <a:t>Estimands at ICH</a:t>
            </a:r>
            <a:endParaRPr lang="en-GB" altLang="en-US" dirty="0"/>
          </a:p>
        </p:txBody>
      </p:sp>
      <p:sp>
        <p:nvSpPr>
          <p:cNvPr id="2051" name="Rectangle 3"/>
          <p:cNvSpPr>
            <a:spLocks noGrp="1" noChangeArrowheads="1"/>
          </p:cNvSpPr>
          <p:nvPr>
            <p:ph type="subTitle" idx="1"/>
          </p:nvPr>
        </p:nvSpPr>
        <p:spPr>
          <a:xfrm>
            <a:off x="539552" y="2996952"/>
            <a:ext cx="7777163" cy="431800"/>
          </a:xfrm>
        </p:spPr>
        <p:txBody>
          <a:bodyPr/>
          <a:lstStyle/>
          <a:p>
            <a:pPr>
              <a:lnSpc>
                <a:spcPct val="80000"/>
              </a:lnSpc>
            </a:pPr>
            <a:r>
              <a:rPr lang="en-GB" altLang="en-US" sz="300" dirty="0" smtClean="0"/>
              <a:t>.</a:t>
            </a:r>
            <a:endParaRPr lang="en-GB" altLang="en-US" sz="300" dirty="0"/>
          </a:p>
          <a:p>
            <a:pPr>
              <a:lnSpc>
                <a:spcPct val="80000"/>
              </a:lnSpc>
            </a:pPr>
            <a:r>
              <a:rPr lang="en-GB" altLang="en-US" sz="2000" b="0" dirty="0" smtClean="0"/>
              <a:t>Rob Hemmings, Statistics and PK Unit manager, MHRA </a:t>
            </a:r>
          </a:p>
          <a:p>
            <a:pPr>
              <a:lnSpc>
                <a:spcPct val="80000"/>
              </a:lnSpc>
            </a:pPr>
            <a:r>
              <a:rPr lang="en-GB" altLang="en-US" sz="2000" b="0" dirty="0" smtClean="0"/>
              <a:t>CHMP member, SAWP chair, BSWP / MSWG member</a:t>
            </a:r>
          </a:p>
          <a:p>
            <a:pPr>
              <a:lnSpc>
                <a:spcPct val="80000"/>
              </a:lnSpc>
            </a:pPr>
            <a:endParaRPr lang="en-GB" altLang="en-US" sz="2000"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Need for a new framework</a:t>
            </a:r>
            <a:endParaRPr lang="en-GB" dirty="0"/>
          </a:p>
        </p:txBody>
      </p:sp>
      <p:sp>
        <p:nvSpPr>
          <p:cNvPr id="3" name="Content Placeholder 2"/>
          <p:cNvSpPr>
            <a:spLocks noGrp="1"/>
          </p:cNvSpPr>
          <p:nvPr>
            <p:ph idx="1"/>
          </p:nvPr>
        </p:nvSpPr>
        <p:spPr>
          <a:xfrm>
            <a:off x="250825" y="1268760"/>
            <a:ext cx="8642350" cy="4857403"/>
          </a:xfrm>
        </p:spPr>
        <p:txBody>
          <a:bodyPr>
            <a:normAutofit lnSpcReduction="10000"/>
          </a:bodyPr>
          <a:lstStyle/>
          <a:p>
            <a:r>
              <a:rPr lang="en-US" dirty="0"/>
              <a:t>From E9R(1) Concept </a:t>
            </a:r>
            <a:r>
              <a:rPr lang="en-US" dirty="0" smtClean="0"/>
              <a:t>Paper:</a:t>
            </a:r>
          </a:p>
          <a:p>
            <a:pPr lvl="1"/>
            <a:r>
              <a:rPr lang="en-US" i="1" dirty="0" smtClean="0"/>
              <a:t>“Furthermore</a:t>
            </a:r>
            <a:r>
              <a:rPr lang="en-US" i="1" dirty="0"/>
              <a:t>, similar submissions may lead to different inferences being drawn by different regulatory authorities for reasons that appear to have nothing to do either with actual regional differences or even with clear differences of opinion in benefit-risk appraisal, but rather with a lack of what could be a common understanding of trial objectives and of what constitutes an appropriate quantification of the effects of an experimental treatment</a:t>
            </a:r>
            <a:r>
              <a:rPr lang="en-US" i="1" dirty="0" smtClean="0"/>
              <a:t>.” </a:t>
            </a:r>
            <a:endParaRPr lang="en-GB" i="1" dirty="0"/>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10</a:t>
            </a:fld>
            <a:endParaRPr lang="en-GB" altLang="en-US" dirty="0"/>
          </a:p>
        </p:txBody>
      </p:sp>
    </p:spTree>
    <p:extLst>
      <p:ext uri="{BB962C8B-B14F-4D97-AF65-F5344CB8AC3E}">
        <p14:creationId xmlns:p14="http://schemas.microsoft.com/office/powerpoint/2010/main" xmlns="" val="2992327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Need for a new framework</a:t>
            </a:r>
            <a:endParaRPr lang="en-GB" dirty="0"/>
          </a:p>
        </p:txBody>
      </p:sp>
      <p:sp>
        <p:nvSpPr>
          <p:cNvPr id="3" name="Content Placeholder 2"/>
          <p:cNvSpPr>
            <a:spLocks noGrp="1"/>
          </p:cNvSpPr>
          <p:nvPr>
            <p:ph idx="1"/>
          </p:nvPr>
        </p:nvSpPr>
        <p:spPr>
          <a:xfrm>
            <a:off x="250825" y="1268760"/>
            <a:ext cx="8642350" cy="4857403"/>
          </a:xfrm>
        </p:spPr>
        <p:txBody>
          <a:bodyPr/>
          <a:lstStyle/>
          <a:p>
            <a:r>
              <a:rPr lang="en-GB" dirty="0"/>
              <a:t>So what do we want to know?</a:t>
            </a:r>
          </a:p>
          <a:p>
            <a:pPr lvl="1"/>
            <a:r>
              <a:rPr lang="en-GB" dirty="0" smtClean="0"/>
              <a:t>Depends on context?</a:t>
            </a:r>
          </a:p>
          <a:p>
            <a:r>
              <a:rPr lang="en-GB" dirty="0" smtClean="0"/>
              <a:t>What is done at present?</a:t>
            </a:r>
          </a:p>
          <a:p>
            <a:pPr lvl="1"/>
            <a:r>
              <a:rPr lang="en-GB" dirty="0" smtClean="0"/>
              <a:t>Not really specified (‘ITT’ is said, but its not)</a:t>
            </a:r>
          </a:p>
          <a:p>
            <a:pPr lvl="1"/>
            <a:r>
              <a:rPr lang="en-GB" dirty="0" smtClean="0"/>
              <a:t>Statistical section determines the precise trial objective</a:t>
            </a:r>
          </a:p>
          <a:p>
            <a:r>
              <a:rPr lang="en-GB" dirty="0"/>
              <a:t>How should we handle missing data</a:t>
            </a:r>
            <a:r>
              <a:rPr lang="en-GB" dirty="0" smtClean="0"/>
              <a:t>? …became … What </a:t>
            </a:r>
            <a:r>
              <a:rPr lang="en-GB" dirty="0"/>
              <a:t>question are we really interested to answer?</a:t>
            </a:r>
          </a:p>
          <a:p>
            <a:r>
              <a:rPr lang="en-GB" dirty="0" smtClean="0"/>
              <a:t>If we’re going to try to sort this out, let’s do it globally = ICH</a:t>
            </a:r>
            <a:endParaRPr lang="en-GB" dirty="0"/>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11</a:t>
            </a:fld>
            <a:endParaRPr lang="en-GB" altLang="en-US" dirty="0"/>
          </a:p>
        </p:txBody>
      </p:sp>
    </p:spTree>
    <p:extLst>
      <p:ext uri="{BB962C8B-B14F-4D97-AF65-F5344CB8AC3E}">
        <p14:creationId xmlns:p14="http://schemas.microsoft.com/office/powerpoint/2010/main" xmlns="" val="1833077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ICH?</a:t>
            </a:r>
            <a:endParaRPr lang="en-GB" dirty="0"/>
          </a:p>
        </p:txBody>
      </p:sp>
      <p:sp>
        <p:nvSpPr>
          <p:cNvPr id="3" name="Content Placeholder 2"/>
          <p:cNvSpPr>
            <a:spLocks noGrp="1"/>
          </p:cNvSpPr>
          <p:nvPr>
            <p:ph idx="1"/>
          </p:nvPr>
        </p:nvSpPr>
        <p:spPr>
          <a:xfrm>
            <a:off x="250825" y="1412776"/>
            <a:ext cx="8642350" cy="4713387"/>
          </a:xfrm>
        </p:spPr>
        <p:txBody>
          <a:bodyPr>
            <a:normAutofit fontScale="92500" lnSpcReduction="20000"/>
          </a:bodyPr>
          <a:lstStyle/>
          <a:p>
            <a:pPr eaLnBrk="1" hangingPunct="1">
              <a:lnSpc>
                <a:spcPct val="90000"/>
              </a:lnSpc>
              <a:spcBef>
                <a:spcPct val="30000"/>
              </a:spcBef>
            </a:pPr>
            <a:r>
              <a:rPr lang="en-US" altLang="ja-JP" dirty="0"/>
              <a:t>Unique harmonisation project involving the Regulators and research-based Industries of US, EU and </a:t>
            </a:r>
            <a:r>
              <a:rPr lang="en-US" altLang="ja-JP" dirty="0" smtClean="0"/>
              <a:t>Japan</a:t>
            </a:r>
            <a:endParaRPr lang="en-US" altLang="ja-JP" dirty="0"/>
          </a:p>
          <a:p>
            <a:pPr lvl="1">
              <a:lnSpc>
                <a:spcPct val="90000"/>
              </a:lnSpc>
              <a:spcBef>
                <a:spcPct val="30000"/>
              </a:spcBef>
            </a:pPr>
            <a:r>
              <a:rPr lang="en-US" altLang="ja-JP" dirty="0" smtClean="0"/>
              <a:t>started </a:t>
            </a:r>
            <a:r>
              <a:rPr lang="en-US" altLang="ja-JP" dirty="0"/>
              <a:t>in 1990</a:t>
            </a:r>
          </a:p>
          <a:p>
            <a:pPr lvl="1" eaLnBrk="1" hangingPunct="1">
              <a:lnSpc>
                <a:spcPct val="90000"/>
              </a:lnSpc>
              <a:spcBef>
                <a:spcPct val="30000"/>
              </a:spcBef>
            </a:pPr>
            <a:r>
              <a:rPr lang="en-US" altLang="ja-JP" dirty="0" smtClean="0">
                <a:ea typeface="+mn-ea"/>
                <a:cs typeface="+mn-cs"/>
              </a:rPr>
              <a:t>WHO</a:t>
            </a:r>
            <a:r>
              <a:rPr lang="en-US" altLang="ja-JP" dirty="0">
                <a:ea typeface="+mn-ea"/>
                <a:cs typeface="+mn-cs"/>
              </a:rPr>
              <a:t>, Canada, and EFTA are observers</a:t>
            </a:r>
          </a:p>
          <a:p>
            <a:pPr eaLnBrk="1" hangingPunct="1">
              <a:lnSpc>
                <a:spcPct val="90000"/>
              </a:lnSpc>
              <a:spcBef>
                <a:spcPts val="1200"/>
              </a:spcBef>
            </a:pPr>
            <a:r>
              <a:rPr lang="en-US" altLang="ja-JP" dirty="0"/>
              <a:t>Well-defined objectives: </a:t>
            </a:r>
          </a:p>
          <a:p>
            <a:pPr lvl="1" eaLnBrk="1" hangingPunct="1">
              <a:lnSpc>
                <a:spcPct val="90000"/>
              </a:lnSpc>
            </a:pPr>
            <a:r>
              <a:rPr lang="en-US" altLang="ja-JP" dirty="0">
                <a:ea typeface="+mn-ea"/>
                <a:cs typeface="+mn-cs"/>
              </a:rPr>
              <a:t>To improve efficiency of new drug development and registration process</a:t>
            </a:r>
          </a:p>
          <a:p>
            <a:pPr lvl="1" eaLnBrk="1" hangingPunct="1">
              <a:lnSpc>
                <a:spcPct val="90000"/>
              </a:lnSpc>
            </a:pPr>
            <a:r>
              <a:rPr lang="fr-CH" dirty="0">
                <a:ea typeface="+mn-ea"/>
                <a:cs typeface="+mn-cs"/>
              </a:rPr>
              <a:t>To promote public health, prevent duplication of clinical trials in humans and minimise the use of animal testing without compromising safety and effectiveness </a:t>
            </a:r>
          </a:p>
          <a:p>
            <a:pPr eaLnBrk="1" hangingPunct="1">
              <a:lnSpc>
                <a:spcPct val="90000"/>
              </a:lnSpc>
              <a:spcBef>
                <a:spcPts val="1200"/>
              </a:spcBef>
            </a:pPr>
            <a:r>
              <a:rPr lang="en-US" altLang="ja-JP" dirty="0"/>
              <a:t>Accomplished through the development and implementation of harmonised Guidelines and standards</a:t>
            </a:r>
          </a:p>
          <a:p>
            <a:endParaRPr lang="en-GB" dirty="0"/>
          </a:p>
          <a:p>
            <a:endParaRPr lang="en-GB" dirty="0"/>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12</a:t>
            </a:fld>
            <a:endParaRPr lang="en-GB" altLang="en-US" dirty="0"/>
          </a:p>
        </p:txBody>
      </p:sp>
    </p:spTree>
    <p:extLst>
      <p:ext uri="{BB962C8B-B14F-4D97-AF65-F5344CB8AC3E}">
        <p14:creationId xmlns:p14="http://schemas.microsoft.com/office/powerpoint/2010/main" xmlns="" val="3245569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363538"/>
            <a:ext cx="9036050" cy="855662"/>
          </a:xfrm>
          <a:prstGeom prst="rect">
            <a:avLst/>
          </a:prstGeom>
          <a:noFill/>
          <a:ln w="9525">
            <a:noFill/>
            <a:miter lim="800000"/>
            <a:headEnd/>
            <a:tailEnd/>
          </a:ln>
        </p:spPr>
        <p:txBody>
          <a:bodyPr lIns="91434" tIns="45717" rIns="91434" bIns="45717" anchor="ctr"/>
          <a:lstStyle/>
          <a:p>
            <a:endParaRPr lang="en-CA" sz="3800" b="1" dirty="0">
              <a:solidFill>
                <a:schemeClr val="hlink"/>
              </a:solidFill>
              <a:ea typeface="ＭＳ Ｐゴシック" charset="-128"/>
            </a:endParaRPr>
          </a:p>
        </p:txBody>
      </p:sp>
      <p:sp>
        <p:nvSpPr>
          <p:cNvPr id="36875" name="Title 11"/>
          <p:cNvSpPr>
            <a:spLocks noGrp="1"/>
          </p:cNvSpPr>
          <p:nvPr>
            <p:ph type="title"/>
          </p:nvPr>
        </p:nvSpPr>
        <p:spPr>
          <a:xfrm>
            <a:off x="280095" y="1124744"/>
            <a:ext cx="8713788" cy="690587"/>
          </a:xfrm>
        </p:spPr>
        <p:txBody>
          <a:bodyPr/>
          <a:lstStyle/>
          <a:p>
            <a:pPr eaLnBrk="1" hangingPunct="1"/>
            <a:r>
              <a:rPr lang="en-US" sz="3600" dirty="0" smtClean="0"/>
              <a:t>Technical Working Groups Structure</a:t>
            </a:r>
          </a:p>
        </p:txBody>
      </p:sp>
      <p:sp>
        <p:nvSpPr>
          <p:cNvPr id="14" name="Content Placeholder 13"/>
          <p:cNvSpPr>
            <a:spLocks noGrp="1"/>
          </p:cNvSpPr>
          <p:nvPr>
            <p:ph sz="quarter" idx="13"/>
          </p:nvPr>
        </p:nvSpPr>
        <p:spPr>
          <a:xfrm>
            <a:off x="2953512" y="365760"/>
            <a:ext cx="4782312" cy="608013"/>
          </a:xfrm>
        </p:spPr>
        <p:txBody>
          <a:bodyPr/>
          <a:lstStyle/>
          <a:p>
            <a:pPr eaLnBrk="1" hangingPunct="1">
              <a:defRPr/>
            </a:pPr>
            <a:r>
              <a:rPr lang="en-GB" sz="3200" b="1" dirty="0">
                <a:solidFill>
                  <a:srgbClr val="0F1391"/>
                </a:solidFill>
                <a:ea typeface="+mj-ea"/>
                <a:cs typeface="+mj-cs"/>
              </a:rPr>
              <a:t>How?</a:t>
            </a:r>
          </a:p>
          <a:p>
            <a:pPr eaLnBrk="1" hangingPunct="1">
              <a:defRPr/>
            </a:pPr>
            <a:endParaRPr lang="en-US" dirty="0"/>
          </a:p>
        </p:txBody>
      </p:sp>
      <p:pic>
        <p:nvPicPr>
          <p:cNvPr id="15" name="Picture 3"/>
          <p:cNvPicPr>
            <a:picLocks noGrp="1" noChangeAspect="1" noChangeArrowheads="1"/>
          </p:cNvPicPr>
          <p:nvPr>
            <p:ph sz="half" idx="4294967295"/>
          </p:nvPr>
        </p:nvPicPr>
        <p:blipFill>
          <a:blip r:embed="rId3" cstate="print"/>
          <a:srcRect l="34145" t="50296" r="21586" b="16503"/>
          <a:stretch>
            <a:fillRect/>
          </a:stretch>
        </p:blipFill>
        <p:spPr bwMode="auto">
          <a:xfrm>
            <a:off x="2378992" y="1715666"/>
            <a:ext cx="4200623" cy="2520280"/>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bwMode="auto">
          <a:xfrm>
            <a:off x="179512" y="2075706"/>
            <a:ext cx="2160240" cy="1934077"/>
          </a:xfrm>
          <a:prstGeom prst="rect">
            <a:avLst/>
          </a:prstGeom>
          <a:noFill/>
          <a:ln w="9525">
            <a:noFill/>
            <a:round/>
            <a:headEnd/>
            <a:tailEnd/>
          </a:ln>
        </p:spPr>
        <p:txBody>
          <a:bodyPr wrap="square" lIns="90000" tIns="92880" rIns="90000" bIns="45000" rtlCol="0">
            <a:spAutoFit/>
          </a:bodyPr>
          <a:lstStyle/>
          <a:p>
            <a:pPr algn="l">
              <a:lnSpc>
                <a:spcPct val="81000"/>
              </a:lnSpc>
              <a:tabLst>
                <a:tab pos="723900" algn="l"/>
                <a:tab pos="1447800" algn="l"/>
                <a:tab pos="2171700" algn="l"/>
                <a:tab pos="2895600" algn="l"/>
                <a:tab pos="3619500" algn="l"/>
                <a:tab pos="4343400" algn="l"/>
                <a:tab pos="5067300" algn="l"/>
                <a:tab pos="5791200" algn="l"/>
              </a:tabLst>
            </a:pPr>
            <a:r>
              <a:rPr lang="en-GB" b="1" dirty="0" smtClean="0">
                <a:solidFill>
                  <a:srgbClr val="4C4C4C"/>
                </a:solidFill>
                <a:latin typeface="+mn-lt"/>
              </a:rPr>
              <a:t>Interested Parties</a:t>
            </a:r>
            <a:endParaRPr lang="en-GB" dirty="0" smtClean="0">
              <a:solidFill>
                <a:srgbClr val="4C4C4C"/>
              </a:solidFill>
              <a:latin typeface="+mn-lt"/>
            </a:endParaRPr>
          </a:p>
          <a:p>
            <a:pPr marL="114300" indent="-114300" algn="l">
              <a:lnSpc>
                <a:spcPct val="81000"/>
              </a:lnSpc>
              <a:buFont typeface="Arial" pitchFamily="34" charset="0"/>
              <a:buChar char="•"/>
              <a:tabLst>
                <a:tab pos="723900" algn="l"/>
                <a:tab pos="1447800" algn="l"/>
                <a:tab pos="2171700" algn="l"/>
                <a:tab pos="2895600" algn="l"/>
                <a:tab pos="3619500" algn="l"/>
                <a:tab pos="4343400" algn="l"/>
                <a:tab pos="5067300" algn="l"/>
                <a:tab pos="5791200" algn="l"/>
              </a:tabLst>
            </a:pPr>
            <a:r>
              <a:rPr lang="en-GB" dirty="0" smtClean="0">
                <a:solidFill>
                  <a:srgbClr val="4C4C4C"/>
                </a:solidFill>
                <a:latin typeface="+mn-lt"/>
              </a:rPr>
              <a:t>IGPA</a:t>
            </a:r>
          </a:p>
          <a:p>
            <a:pPr marL="114300" indent="-114300" algn="l">
              <a:lnSpc>
                <a:spcPct val="81000"/>
              </a:lnSpc>
              <a:buFont typeface="Arial" pitchFamily="34" charset="0"/>
              <a:buChar char="•"/>
              <a:tabLst>
                <a:tab pos="723900" algn="l"/>
                <a:tab pos="1447800" algn="l"/>
                <a:tab pos="2171700" algn="l"/>
                <a:tab pos="2895600" algn="l"/>
                <a:tab pos="3619500" algn="l"/>
                <a:tab pos="4343400" algn="l"/>
                <a:tab pos="5067300" algn="l"/>
                <a:tab pos="5791200" algn="l"/>
              </a:tabLst>
            </a:pPr>
            <a:r>
              <a:rPr lang="en-GB" dirty="0" smtClean="0">
                <a:solidFill>
                  <a:srgbClr val="4C4C4C"/>
                </a:solidFill>
                <a:latin typeface="+mn-lt"/>
              </a:rPr>
              <a:t>WSMI</a:t>
            </a:r>
          </a:p>
          <a:p>
            <a:pPr marL="114300" indent="-114300" algn="l">
              <a:lnSpc>
                <a:spcPct val="81000"/>
              </a:lnSpc>
              <a:buFont typeface="Arial" pitchFamily="34" charset="0"/>
              <a:buChar char="•"/>
              <a:tabLst>
                <a:tab pos="723900" algn="l"/>
                <a:tab pos="1447800" algn="l"/>
                <a:tab pos="2171700" algn="l"/>
                <a:tab pos="2895600" algn="l"/>
                <a:tab pos="3619500" algn="l"/>
                <a:tab pos="4343400" algn="l"/>
                <a:tab pos="5067300" algn="l"/>
                <a:tab pos="5791200" algn="l"/>
              </a:tabLst>
            </a:pPr>
            <a:r>
              <a:rPr lang="en-GB" dirty="0" smtClean="0">
                <a:solidFill>
                  <a:srgbClr val="4C4C4C"/>
                </a:solidFill>
                <a:latin typeface="+mn-lt"/>
              </a:rPr>
              <a:t>Biotechnology Industry</a:t>
            </a:r>
          </a:p>
          <a:p>
            <a:pPr marL="114300" indent="-114300" algn="l">
              <a:lnSpc>
                <a:spcPct val="81000"/>
              </a:lnSpc>
              <a:buFont typeface="Arial" pitchFamily="34" charset="0"/>
              <a:buChar char="•"/>
              <a:tabLst>
                <a:tab pos="723900" algn="l"/>
                <a:tab pos="1447800" algn="l"/>
                <a:tab pos="2171700" algn="l"/>
                <a:tab pos="2895600" algn="l"/>
                <a:tab pos="3619500" algn="l"/>
                <a:tab pos="4343400" algn="l"/>
                <a:tab pos="5067300" algn="l"/>
                <a:tab pos="5791200" algn="l"/>
              </a:tabLst>
            </a:pPr>
            <a:r>
              <a:rPr lang="en-GB" dirty="0" smtClean="0">
                <a:solidFill>
                  <a:srgbClr val="4C4C4C"/>
                </a:solidFill>
                <a:latin typeface="+mn-lt"/>
              </a:rPr>
              <a:t>IPEC</a:t>
            </a:r>
          </a:p>
          <a:p>
            <a:pPr marL="114300" indent="-114300" algn="l">
              <a:lnSpc>
                <a:spcPct val="81000"/>
              </a:lnSpc>
              <a:buFont typeface="Arial" pitchFamily="34" charset="0"/>
              <a:buChar char="•"/>
              <a:tabLst>
                <a:tab pos="723900" algn="l"/>
                <a:tab pos="1447800" algn="l"/>
                <a:tab pos="2171700" algn="l"/>
                <a:tab pos="2895600" algn="l"/>
                <a:tab pos="3619500" algn="l"/>
                <a:tab pos="4343400" algn="l"/>
                <a:tab pos="5067300" algn="l"/>
                <a:tab pos="5791200" algn="l"/>
              </a:tabLst>
            </a:pPr>
            <a:r>
              <a:rPr lang="en-GB" dirty="0" smtClean="0">
                <a:solidFill>
                  <a:srgbClr val="4C4C4C"/>
                </a:solidFill>
                <a:latin typeface="+mn-lt"/>
              </a:rPr>
              <a:t>API Industry</a:t>
            </a:r>
          </a:p>
          <a:p>
            <a:pPr marL="114300" indent="-114300" algn="l">
              <a:lnSpc>
                <a:spcPct val="81000"/>
              </a:lnSpc>
              <a:buFont typeface="Arial" pitchFamily="34" charset="0"/>
              <a:buChar char="•"/>
              <a:tabLst>
                <a:tab pos="723900" algn="l"/>
                <a:tab pos="1447800" algn="l"/>
                <a:tab pos="2171700" algn="l"/>
                <a:tab pos="2895600" algn="l"/>
                <a:tab pos="3619500" algn="l"/>
                <a:tab pos="4343400" algn="l"/>
                <a:tab pos="5067300" algn="l"/>
                <a:tab pos="5791200" algn="l"/>
              </a:tabLst>
            </a:pPr>
            <a:r>
              <a:rPr lang="fr-CH" dirty="0" smtClean="0">
                <a:solidFill>
                  <a:srgbClr val="4C4C4C"/>
                </a:solidFill>
                <a:latin typeface="+mn-lt"/>
              </a:rPr>
              <a:t>PIC/s</a:t>
            </a:r>
            <a:endParaRPr lang="en-GB" dirty="0" smtClean="0">
              <a:solidFill>
                <a:srgbClr val="4C4C4C"/>
              </a:solidFill>
              <a:latin typeface="+mn-lt"/>
            </a:endParaRPr>
          </a:p>
        </p:txBody>
      </p:sp>
      <p:sp>
        <p:nvSpPr>
          <p:cNvPr id="23" name="TextBox 22"/>
          <p:cNvSpPr txBox="1"/>
          <p:nvPr/>
        </p:nvSpPr>
        <p:spPr bwMode="auto">
          <a:xfrm>
            <a:off x="1979712" y="4451970"/>
            <a:ext cx="2376264" cy="1261008"/>
          </a:xfrm>
          <a:prstGeom prst="rect">
            <a:avLst/>
          </a:prstGeom>
          <a:noFill/>
          <a:ln w="9525">
            <a:noFill/>
            <a:round/>
            <a:headEnd/>
            <a:tailEnd/>
          </a:ln>
        </p:spPr>
        <p:txBody>
          <a:bodyPr wrap="square" lIns="90000" tIns="92880" rIns="90000" bIns="45000" rtlCol="0">
            <a:spAutoFit/>
          </a:bodyPr>
          <a:lstStyle/>
          <a:p>
            <a:pPr marL="0" lvl="1" indent="0" algn="l">
              <a:lnSpc>
                <a:spcPct val="81000"/>
              </a:lnSpc>
              <a:tabLst>
                <a:tab pos="723900" algn="l"/>
                <a:tab pos="1447800" algn="l"/>
                <a:tab pos="2171700" algn="l"/>
                <a:tab pos="2895600" algn="l"/>
                <a:tab pos="3619500" algn="l"/>
                <a:tab pos="4343400" algn="l"/>
                <a:tab pos="5067300" algn="l"/>
                <a:tab pos="5791200" algn="l"/>
              </a:tabLst>
            </a:pPr>
            <a:r>
              <a:rPr lang="en-GB" b="1" dirty="0" smtClean="0">
                <a:solidFill>
                  <a:srgbClr val="4C4C4C"/>
                </a:solidFill>
                <a:latin typeface="+mn-lt"/>
              </a:rPr>
              <a:t>Pharmacopoeias</a:t>
            </a:r>
          </a:p>
          <a:p>
            <a:pPr marL="114300" lvl="1" indent="-114300" algn="l">
              <a:lnSpc>
                <a:spcPct val="81000"/>
              </a:lnSpc>
              <a:buFont typeface="Arial" pitchFamily="34" charset="0"/>
              <a:buChar char="•"/>
              <a:tabLst>
                <a:tab pos="723900" algn="l"/>
                <a:tab pos="1447800" algn="l"/>
                <a:tab pos="2171700" algn="l"/>
                <a:tab pos="2895600" algn="l"/>
                <a:tab pos="3619500" algn="l"/>
                <a:tab pos="4343400" algn="l"/>
                <a:tab pos="5067300" algn="l"/>
                <a:tab pos="5791200" algn="l"/>
              </a:tabLst>
            </a:pPr>
            <a:r>
              <a:rPr lang="en-GB" dirty="0" smtClean="0">
                <a:solidFill>
                  <a:srgbClr val="4C4C4C"/>
                </a:solidFill>
                <a:latin typeface="+mn-lt"/>
              </a:rPr>
              <a:t>Europe</a:t>
            </a:r>
          </a:p>
          <a:p>
            <a:pPr marL="114300" lvl="1" indent="-114300" algn="l">
              <a:lnSpc>
                <a:spcPct val="81000"/>
              </a:lnSpc>
              <a:buFont typeface="Arial" pitchFamily="34" charset="0"/>
              <a:buChar char="•"/>
              <a:tabLst>
                <a:tab pos="723900" algn="l"/>
                <a:tab pos="1447800" algn="l"/>
                <a:tab pos="2171700" algn="l"/>
                <a:tab pos="2895600" algn="l"/>
                <a:tab pos="3619500" algn="l"/>
                <a:tab pos="4343400" algn="l"/>
                <a:tab pos="5067300" algn="l"/>
                <a:tab pos="5791200" algn="l"/>
              </a:tabLst>
            </a:pPr>
            <a:r>
              <a:rPr lang="en-GB" dirty="0" smtClean="0">
                <a:solidFill>
                  <a:srgbClr val="4C4C4C"/>
                </a:solidFill>
                <a:latin typeface="+mn-lt"/>
              </a:rPr>
              <a:t>Japan</a:t>
            </a:r>
          </a:p>
          <a:p>
            <a:pPr marL="114300" lvl="1" indent="-114300" algn="l">
              <a:lnSpc>
                <a:spcPct val="81000"/>
              </a:lnSpc>
              <a:buFont typeface="Arial" pitchFamily="34" charset="0"/>
              <a:buChar char="•"/>
              <a:tabLst>
                <a:tab pos="723900" algn="l"/>
                <a:tab pos="1447800" algn="l"/>
                <a:tab pos="2171700" algn="l"/>
                <a:tab pos="2895600" algn="l"/>
                <a:tab pos="3619500" algn="l"/>
                <a:tab pos="4343400" algn="l"/>
                <a:tab pos="5067300" algn="l"/>
                <a:tab pos="5791200" algn="l"/>
              </a:tabLst>
            </a:pPr>
            <a:r>
              <a:rPr lang="en-GB" dirty="0" smtClean="0">
                <a:solidFill>
                  <a:srgbClr val="4C4C4C"/>
                </a:solidFill>
                <a:latin typeface="+mn-lt"/>
              </a:rPr>
              <a:t>United States</a:t>
            </a:r>
          </a:p>
          <a:p>
            <a:pPr algn="l">
              <a:lnSpc>
                <a:spcPct val="81000"/>
              </a:lnSpc>
              <a:tabLst>
                <a:tab pos="723900" algn="l"/>
                <a:tab pos="1447800" algn="l"/>
                <a:tab pos="2171700" algn="l"/>
                <a:tab pos="2895600" algn="l"/>
                <a:tab pos="3619500" algn="l"/>
                <a:tab pos="4343400" algn="l"/>
                <a:tab pos="5067300" algn="l"/>
                <a:tab pos="5791200" algn="l"/>
              </a:tabLst>
            </a:pPr>
            <a:endParaRPr lang="en-GB" dirty="0">
              <a:solidFill>
                <a:srgbClr val="4C4C4C"/>
              </a:solidFill>
              <a:latin typeface="+mn-lt"/>
            </a:endParaRPr>
          </a:p>
        </p:txBody>
      </p:sp>
      <p:sp>
        <p:nvSpPr>
          <p:cNvPr id="24" name="TextBox 23"/>
          <p:cNvSpPr txBox="1"/>
          <p:nvPr/>
        </p:nvSpPr>
        <p:spPr bwMode="auto">
          <a:xfrm>
            <a:off x="5220072" y="4451970"/>
            <a:ext cx="1296144" cy="2607146"/>
          </a:xfrm>
          <a:prstGeom prst="rect">
            <a:avLst/>
          </a:prstGeom>
          <a:noFill/>
          <a:ln w="9525">
            <a:noFill/>
            <a:round/>
            <a:headEnd/>
            <a:tailEnd/>
          </a:ln>
        </p:spPr>
        <p:txBody>
          <a:bodyPr wrap="square" lIns="90000" tIns="92880" rIns="90000" bIns="45000" numCol="1" rtlCol="0">
            <a:spAutoFit/>
          </a:bodyPr>
          <a:lstStyle/>
          <a:p>
            <a:pPr algn="l">
              <a:lnSpc>
                <a:spcPct val="81000"/>
              </a:lnSpc>
              <a:tabLst>
                <a:tab pos="723900" algn="l"/>
                <a:tab pos="1447800" algn="l"/>
                <a:tab pos="2171700" algn="l"/>
                <a:tab pos="2895600" algn="l"/>
                <a:tab pos="3619500" algn="l"/>
                <a:tab pos="4343400" algn="l"/>
                <a:tab pos="5067300" algn="l"/>
                <a:tab pos="5791200" algn="l"/>
              </a:tabLst>
            </a:pPr>
            <a:r>
              <a:rPr lang="en-GB" b="1" dirty="0" smtClean="0">
                <a:solidFill>
                  <a:srgbClr val="4C4C4C"/>
                </a:solidFill>
                <a:latin typeface="+mn-lt"/>
              </a:rPr>
              <a:t>RHIs	</a:t>
            </a:r>
            <a:r>
              <a:rPr lang="en-GB" dirty="0" smtClean="0">
                <a:solidFill>
                  <a:srgbClr val="4C4C4C"/>
                </a:solidFill>
                <a:latin typeface="+mn-lt"/>
              </a:rPr>
              <a:t>	</a:t>
            </a:r>
          </a:p>
          <a:p>
            <a:pPr marL="114300" indent="-114300" algn="l">
              <a:lnSpc>
                <a:spcPct val="81000"/>
              </a:lnSpc>
              <a:buFont typeface="Arial" pitchFamily="34" charset="0"/>
              <a:buChar char="•"/>
              <a:tabLst>
                <a:tab pos="723900" algn="l"/>
                <a:tab pos="1447800" algn="l"/>
                <a:tab pos="2171700" algn="l"/>
                <a:tab pos="2895600" algn="l"/>
                <a:tab pos="3619500" algn="l"/>
                <a:tab pos="4343400" algn="l"/>
                <a:tab pos="5067300" algn="l"/>
                <a:tab pos="5791200" algn="l"/>
              </a:tabLst>
            </a:pPr>
            <a:r>
              <a:rPr lang="en-GB" dirty="0" smtClean="0">
                <a:solidFill>
                  <a:srgbClr val="4C4C4C"/>
                </a:solidFill>
                <a:latin typeface="+mn-lt"/>
              </a:rPr>
              <a:t>APEC	</a:t>
            </a:r>
          </a:p>
          <a:p>
            <a:pPr marL="114300" indent="-114300" algn="l">
              <a:lnSpc>
                <a:spcPct val="81000"/>
              </a:lnSpc>
              <a:buFont typeface="Arial" pitchFamily="34" charset="0"/>
              <a:buChar char="•"/>
              <a:tabLst>
                <a:tab pos="723900" algn="l"/>
                <a:tab pos="1447800" algn="l"/>
                <a:tab pos="2171700" algn="l"/>
                <a:tab pos="2895600" algn="l"/>
                <a:tab pos="3619500" algn="l"/>
                <a:tab pos="4343400" algn="l"/>
                <a:tab pos="5067300" algn="l"/>
                <a:tab pos="5791200" algn="l"/>
              </a:tabLst>
            </a:pPr>
            <a:r>
              <a:rPr lang="en-GB" dirty="0" smtClean="0">
                <a:solidFill>
                  <a:srgbClr val="4C4C4C"/>
                </a:solidFill>
                <a:latin typeface="+mn-lt"/>
              </a:rPr>
              <a:t>ASEAN</a:t>
            </a:r>
          </a:p>
          <a:p>
            <a:pPr marL="114300" indent="-114300" algn="l">
              <a:lnSpc>
                <a:spcPct val="81000"/>
              </a:lnSpc>
              <a:buFont typeface="Arial" pitchFamily="34" charset="0"/>
              <a:buChar char="•"/>
              <a:tabLst>
                <a:tab pos="723900" algn="l"/>
                <a:tab pos="1447800" algn="l"/>
                <a:tab pos="2171700" algn="l"/>
                <a:tab pos="2895600" algn="l"/>
                <a:tab pos="3619500" algn="l"/>
                <a:tab pos="4343400" algn="l"/>
                <a:tab pos="5067300" algn="l"/>
                <a:tab pos="5791200" algn="l"/>
              </a:tabLst>
            </a:pPr>
            <a:r>
              <a:rPr lang="en-GB" dirty="0" smtClean="0">
                <a:solidFill>
                  <a:srgbClr val="4C4C4C"/>
                </a:solidFill>
                <a:latin typeface="+mn-lt"/>
              </a:rPr>
              <a:t>EAC</a:t>
            </a:r>
          </a:p>
          <a:p>
            <a:pPr marL="114300" indent="-114300" algn="l">
              <a:lnSpc>
                <a:spcPct val="81000"/>
              </a:lnSpc>
              <a:buFont typeface="Arial" pitchFamily="34" charset="0"/>
              <a:buChar char="•"/>
              <a:tabLst>
                <a:tab pos="723900" algn="l"/>
                <a:tab pos="1447800" algn="l"/>
                <a:tab pos="2171700" algn="l"/>
                <a:tab pos="2895600" algn="l"/>
                <a:tab pos="3619500" algn="l"/>
                <a:tab pos="4343400" algn="l"/>
                <a:tab pos="5067300" algn="l"/>
                <a:tab pos="5791200" algn="l"/>
              </a:tabLst>
            </a:pPr>
            <a:r>
              <a:rPr lang="en-GB" dirty="0" smtClean="0">
                <a:solidFill>
                  <a:srgbClr val="4C4C4C"/>
                </a:solidFill>
                <a:latin typeface="+mn-lt"/>
              </a:rPr>
              <a:t>GCC</a:t>
            </a:r>
          </a:p>
          <a:p>
            <a:pPr marL="114300" indent="-114300" algn="l">
              <a:lnSpc>
                <a:spcPct val="81000"/>
              </a:lnSpc>
              <a:buFont typeface="Arial" pitchFamily="34" charset="0"/>
              <a:buChar char="•"/>
              <a:tabLst>
                <a:tab pos="723900" algn="l"/>
                <a:tab pos="1447800" algn="l"/>
                <a:tab pos="2171700" algn="l"/>
                <a:tab pos="2895600" algn="l"/>
                <a:tab pos="3619500" algn="l"/>
                <a:tab pos="4343400" algn="l"/>
                <a:tab pos="5067300" algn="l"/>
                <a:tab pos="5791200" algn="l"/>
              </a:tabLst>
            </a:pPr>
            <a:r>
              <a:rPr lang="en-GB" dirty="0" smtClean="0">
                <a:solidFill>
                  <a:srgbClr val="4C4C4C"/>
                </a:solidFill>
                <a:latin typeface="+mn-lt"/>
              </a:rPr>
              <a:t>PANDRH</a:t>
            </a:r>
          </a:p>
          <a:p>
            <a:pPr marL="114300" indent="-114300" algn="l">
              <a:lnSpc>
                <a:spcPct val="81000"/>
              </a:lnSpc>
              <a:buFont typeface="Arial" pitchFamily="34" charset="0"/>
              <a:buChar char="•"/>
              <a:tabLst>
                <a:tab pos="723900" algn="l"/>
                <a:tab pos="1447800" algn="l"/>
                <a:tab pos="2171700" algn="l"/>
                <a:tab pos="2895600" algn="l"/>
                <a:tab pos="3619500" algn="l"/>
                <a:tab pos="4343400" algn="l"/>
                <a:tab pos="5067300" algn="l"/>
                <a:tab pos="5791200" algn="l"/>
              </a:tabLst>
            </a:pPr>
            <a:r>
              <a:rPr lang="en-GB" dirty="0" smtClean="0">
                <a:solidFill>
                  <a:srgbClr val="4C4C4C"/>
                </a:solidFill>
                <a:latin typeface="+mn-lt"/>
              </a:rPr>
              <a:t>SADC</a:t>
            </a:r>
          </a:p>
          <a:p>
            <a:pPr marL="114300" indent="-114300" algn="l">
              <a:lnSpc>
                <a:spcPct val="81000"/>
              </a:lnSpc>
              <a:buFont typeface="Arial" pitchFamily="34" charset="0"/>
              <a:buChar char="•"/>
              <a:tabLst>
                <a:tab pos="723900" algn="l"/>
                <a:tab pos="1447800" algn="l"/>
                <a:tab pos="2171700" algn="l"/>
                <a:tab pos="2895600" algn="l"/>
                <a:tab pos="3619500" algn="l"/>
                <a:tab pos="4343400" algn="l"/>
                <a:tab pos="5067300" algn="l"/>
                <a:tab pos="5791200" algn="l"/>
              </a:tabLst>
            </a:pPr>
            <a:endParaRPr lang="en-GB" dirty="0" smtClean="0">
              <a:solidFill>
                <a:srgbClr val="4C4C4C"/>
              </a:solidFill>
              <a:latin typeface="+mn-lt"/>
            </a:endParaRPr>
          </a:p>
          <a:p>
            <a:pPr marL="114300" indent="-114300" algn="l">
              <a:lnSpc>
                <a:spcPct val="81000"/>
              </a:lnSpc>
              <a:tabLst>
                <a:tab pos="723900" algn="l"/>
                <a:tab pos="1447800" algn="l"/>
                <a:tab pos="2171700" algn="l"/>
                <a:tab pos="2895600" algn="l"/>
                <a:tab pos="3619500" algn="l"/>
                <a:tab pos="4343400" algn="l"/>
                <a:tab pos="5067300" algn="l"/>
                <a:tab pos="5791200" algn="l"/>
              </a:tabLst>
            </a:pPr>
            <a:r>
              <a:rPr lang="en-GB" dirty="0" smtClean="0">
                <a:solidFill>
                  <a:srgbClr val="4C4C4C"/>
                </a:solidFill>
                <a:latin typeface="+mn-lt"/>
              </a:rPr>
              <a:t>	</a:t>
            </a:r>
          </a:p>
          <a:p>
            <a:pPr>
              <a:lnSpc>
                <a:spcPct val="81000"/>
              </a:lnSpc>
              <a:tabLst>
                <a:tab pos="723900" algn="l"/>
                <a:tab pos="1447800" algn="l"/>
                <a:tab pos="2171700" algn="l"/>
                <a:tab pos="2895600" algn="l"/>
                <a:tab pos="3619500" algn="l"/>
                <a:tab pos="4343400" algn="l"/>
                <a:tab pos="5067300" algn="l"/>
                <a:tab pos="5791200" algn="l"/>
              </a:tabLst>
            </a:pPr>
            <a:endParaRPr lang="en-GB" dirty="0" smtClean="0">
              <a:solidFill>
                <a:srgbClr val="4C4C4C"/>
              </a:solidFill>
              <a:latin typeface="+mn-lt"/>
            </a:endParaRPr>
          </a:p>
          <a:p>
            <a:pPr>
              <a:lnSpc>
                <a:spcPct val="81000"/>
              </a:lnSpc>
              <a:tabLst>
                <a:tab pos="723900" algn="l"/>
                <a:tab pos="1447800" algn="l"/>
                <a:tab pos="2171700" algn="l"/>
                <a:tab pos="2895600" algn="l"/>
                <a:tab pos="3619500" algn="l"/>
                <a:tab pos="4343400" algn="l"/>
                <a:tab pos="5067300" algn="l"/>
                <a:tab pos="5791200" algn="l"/>
              </a:tabLst>
            </a:pPr>
            <a:endParaRPr lang="en-GB" dirty="0">
              <a:solidFill>
                <a:srgbClr val="4C4C4C"/>
              </a:solidFill>
              <a:latin typeface="+mn-lt"/>
            </a:endParaRPr>
          </a:p>
        </p:txBody>
      </p:sp>
      <p:sp>
        <p:nvSpPr>
          <p:cNvPr id="26" name="TextBox 25"/>
          <p:cNvSpPr txBox="1"/>
          <p:nvPr/>
        </p:nvSpPr>
        <p:spPr bwMode="auto">
          <a:xfrm>
            <a:off x="6876256" y="2003698"/>
            <a:ext cx="2016224" cy="2607146"/>
          </a:xfrm>
          <a:prstGeom prst="rect">
            <a:avLst/>
          </a:prstGeom>
          <a:noFill/>
          <a:ln w="9525">
            <a:noFill/>
            <a:round/>
            <a:headEnd/>
            <a:tailEnd/>
          </a:ln>
        </p:spPr>
        <p:txBody>
          <a:bodyPr wrap="square" lIns="90000" tIns="92880" rIns="90000" bIns="45000" numCol="1" rtlCol="0">
            <a:spAutoFit/>
          </a:bodyPr>
          <a:lstStyle/>
          <a:p>
            <a:pPr algn="l">
              <a:lnSpc>
                <a:spcPct val="81000"/>
              </a:lnSpc>
              <a:tabLst>
                <a:tab pos="723900" algn="l"/>
                <a:tab pos="1447800" algn="l"/>
                <a:tab pos="2171700" algn="l"/>
                <a:tab pos="2895600" algn="l"/>
                <a:tab pos="3619500" algn="l"/>
                <a:tab pos="4343400" algn="l"/>
                <a:tab pos="5067300" algn="l"/>
                <a:tab pos="5791200" algn="l"/>
              </a:tabLst>
            </a:pPr>
            <a:r>
              <a:rPr lang="en-GB" b="1" dirty="0" smtClean="0">
                <a:solidFill>
                  <a:srgbClr val="4C4C4C"/>
                </a:solidFill>
                <a:latin typeface="+mn-lt"/>
              </a:rPr>
              <a:t>DRAs/DoH</a:t>
            </a:r>
            <a:r>
              <a:rPr lang="en-GB" dirty="0" smtClean="0">
                <a:solidFill>
                  <a:srgbClr val="4C4C4C"/>
                </a:solidFill>
                <a:latin typeface="+mn-lt"/>
              </a:rPr>
              <a:t>		</a:t>
            </a:r>
          </a:p>
          <a:p>
            <a:pPr marL="141288" indent="-141288" algn="l" defTabSz="421158" eaLnBrk="1" hangingPunct="1">
              <a:lnSpc>
                <a:spcPct val="81000"/>
              </a:lnSpc>
              <a:buFont typeface="Arial" pitchFamily="34" charset="0"/>
              <a:buChar char="•"/>
              <a:tabLst>
                <a:tab pos="723900" algn="l"/>
                <a:tab pos="1447800" algn="l"/>
                <a:tab pos="2171700" algn="l"/>
                <a:tab pos="2895600" algn="l"/>
                <a:tab pos="3619500" algn="l"/>
                <a:tab pos="4343400" algn="l"/>
                <a:tab pos="5067300" algn="l"/>
                <a:tab pos="5791200" algn="l"/>
              </a:tabLst>
              <a:defRPr/>
            </a:pPr>
            <a:r>
              <a:rPr lang="en-US" dirty="0" smtClean="0">
                <a:solidFill>
                  <a:srgbClr val="4C4C4C"/>
                </a:solidFill>
                <a:latin typeface="+mn-lt"/>
              </a:rPr>
              <a:t>DRA of Australia </a:t>
            </a:r>
          </a:p>
          <a:p>
            <a:pPr marL="141288" indent="-141288" algn="l" defTabSz="421158" eaLnBrk="1" hangingPunct="1">
              <a:lnSpc>
                <a:spcPct val="81000"/>
              </a:lnSpc>
              <a:buFont typeface="Arial" pitchFamily="34" charset="0"/>
              <a:buChar char="•"/>
              <a:tabLst>
                <a:tab pos="723900" algn="l"/>
                <a:tab pos="1447800" algn="l"/>
                <a:tab pos="2171700" algn="l"/>
                <a:tab pos="2895600" algn="l"/>
                <a:tab pos="3619500" algn="l"/>
                <a:tab pos="4343400" algn="l"/>
                <a:tab pos="5067300" algn="l"/>
                <a:tab pos="5791200" algn="l"/>
              </a:tabLst>
              <a:defRPr/>
            </a:pPr>
            <a:r>
              <a:rPr lang="en-US" dirty="0" smtClean="0">
                <a:solidFill>
                  <a:srgbClr val="4C4C4C"/>
                </a:solidFill>
                <a:latin typeface="+mn-lt"/>
              </a:rPr>
              <a:t>DRA of Brazil</a:t>
            </a:r>
          </a:p>
          <a:p>
            <a:pPr marL="141288" indent="-141288" algn="l" defTabSz="421158" eaLnBrk="1" hangingPunct="1">
              <a:lnSpc>
                <a:spcPct val="81000"/>
              </a:lnSpc>
              <a:buFont typeface="Arial" pitchFamily="34" charset="0"/>
              <a:buChar char="•"/>
              <a:tabLst>
                <a:tab pos="723900" algn="l"/>
                <a:tab pos="1447800" algn="l"/>
                <a:tab pos="2171700" algn="l"/>
                <a:tab pos="2895600" algn="l"/>
                <a:tab pos="3619500" algn="l"/>
                <a:tab pos="4343400" algn="l"/>
                <a:tab pos="5067300" algn="l"/>
                <a:tab pos="5791200" algn="l"/>
              </a:tabLst>
              <a:defRPr/>
            </a:pPr>
            <a:r>
              <a:rPr lang="en-US" dirty="0" smtClean="0">
                <a:solidFill>
                  <a:srgbClr val="4C4C4C"/>
                </a:solidFill>
                <a:latin typeface="+mn-lt"/>
              </a:rPr>
              <a:t>DRA of China</a:t>
            </a:r>
          </a:p>
          <a:p>
            <a:pPr marL="141288" indent="-141288" algn="l" defTabSz="421158" eaLnBrk="1" hangingPunct="1">
              <a:lnSpc>
                <a:spcPct val="81000"/>
              </a:lnSpc>
              <a:buFont typeface="Arial" pitchFamily="34" charset="0"/>
              <a:buChar char="•"/>
              <a:tabLst>
                <a:tab pos="723900" algn="l"/>
                <a:tab pos="1447800" algn="l"/>
                <a:tab pos="2171700" algn="l"/>
                <a:tab pos="2895600" algn="l"/>
                <a:tab pos="3619500" algn="l"/>
                <a:tab pos="4343400" algn="l"/>
                <a:tab pos="5067300" algn="l"/>
                <a:tab pos="5791200" algn="l"/>
              </a:tabLst>
              <a:defRPr/>
            </a:pPr>
            <a:r>
              <a:rPr lang="en-US" dirty="0" smtClean="0">
                <a:solidFill>
                  <a:srgbClr val="4C4C4C"/>
                </a:solidFill>
                <a:latin typeface="+mn-lt"/>
              </a:rPr>
              <a:t>DoH of Chinese Taipei</a:t>
            </a:r>
          </a:p>
          <a:p>
            <a:pPr marL="141288" indent="-141288" algn="l" defTabSz="421158" eaLnBrk="1" hangingPunct="1">
              <a:lnSpc>
                <a:spcPct val="81000"/>
              </a:lnSpc>
              <a:buFont typeface="Arial" pitchFamily="34" charset="0"/>
              <a:buChar char="•"/>
              <a:tabLst>
                <a:tab pos="723900" algn="l"/>
                <a:tab pos="1447800" algn="l"/>
                <a:tab pos="2171700" algn="l"/>
                <a:tab pos="2895600" algn="l"/>
                <a:tab pos="3619500" algn="l"/>
                <a:tab pos="4343400" algn="l"/>
                <a:tab pos="5067300" algn="l"/>
                <a:tab pos="5791200" algn="l"/>
              </a:tabLst>
              <a:defRPr/>
            </a:pPr>
            <a:r>
              <a:rPr lang="en-US" dirty="0" smtClean="0">
                <a:solidFill>
                  <a:srgbClr val="4C4C4C"/>
                </a:solidFill>
                <a:latin typeface="+mn-lt"/>
              </a:rPr>
              <a:t>DRA of India</a:t>
            </a:r>
          </a:p>
          <a:p>
            <a:pPr marL="141288" indent="-141288" algn="l" defTabSz="421158" eaLnBrk="1" hangingPunct="1">
              <a:lnSpc>
                <a:spcPct val="81000"/>
              </a:lnSpc>
              <a:buFont typeface="Arial" pitchFamily="34" charset="0"/>
              <a:buChar char="•"/>
              <a:tabLst>
                <a:tab pos="723900" algn="l"/>
                <a:tab pos="1447800" algn="l"/>
                <a:tab pos="2171700" algn="l"/>
                <a:tab pos="2895600" algn="l"/>
                <a:tab pos="3619500" algn="l"/>
                <a:tab pos="4343400" algn="l"/>
                <a:tab pos="5067300" algn="l"/>
                <a:tab pos="5791200" algn="l"/>
              </a:tabLst>
              <a:defRPr/>
            </a:pPr>
            <a:r>
              <a:rPr lang="en-US" dirty="0" smtClean="0">
                <a:solidFill>
                  <a:srgbClr val="4C4C4C"/>
                </a:solidFill>
                <a:latin typeface="+mn-lt"/>
              </a:rPr>
              <a:t>DRA of Korea</a:t>
            </a:r>
          </a:p>
          <a:p>
            <a:pPr marL="141288" indent="-141288" algn="l" defTabSz="421158" eaLnBrk="1" hangingPunct="1">
              <a:lnSpc>
                <a:spcPct val="81000"/>
              </a:lnSpc>
              <a:buFont typeface="Arial" pitchFamily="34" charset="0"/>
              <a:buChar char="•"/>
              <a:tabLst>
                <a:tab pos="723900" algn="l"/>
                <a:tab pos="1447800" algn="l"/>
                <a:tab pos="2171700" algn="l"/>
                <a:tab pos="2895600" algn="l"/>
                <a:tab pos="3619500" algn="l"/>
                <a:tab pos="4343400" algn="l"/>
                <a:tab pos="5067300" algn="l"/>
                <a:tab pos="5791200" algn="l"/>
              </a:tabLst>
              <a:defRPr/>
            </a:pPr>
            <a:r>
              <a:rPr lang="fr-CH" dirty="0" smtClean="0">
                <a:solidFill>
                  <a:srgbClr val="4C4C4C"/>
                </a:solidFill>
                <a:latin typeface="+mn-lt"/>
              </a:rPr>
              <a:t>DRA of Russia</a:t>
            </a:r>
            <a:endParaRPr lang="en-US" dirty="0" smtClean="0">
              <a:solidFill>
                <a:srgbClr val="4C4C4C"/>
              </a:solidFill>
              <a:latin typeface="+mn-lt"/>
            </a:endParaRPr>
          </a:p>
          <a:p>
            <a:pPr marL="141288" indent="-141288" algn="l" defTabSz="421158" eaLnBrk="1" hangingPunct="1">
              <a:lnSpc>
                <a:spcPct val="81000"/>
              </a:lnSpc>
              <a:buFont typeface="Arial" pitchFamily="34" charset="0"/>
              <a:buChar char="•"/>
              <a:tabLst>
                <a:tab pos="723900" algn="l"/>
                <a:tab pos="1447800" algn="l"/>
                <a:tab pos="2171700" algn="l"/>
                <a:tab pos="2895600" algn="l"/>
                <a:tab pos="3619500" algn="l"/>
                <a:tab pos="4343400" algn="l"/>
                <a:tab pos="5067300" algn="l"/>
                <a:tab pos="5791200" algn="l"/>
              </a:tabLst>
              <a:defRPr/>
            </a:pPr>
            <a:r>
              <a:rPr lang="en-US" dirty="0" smtClean="0">
                <a:solidFill>
                  <a:srgbClr val="4C4C4C"/>
                </a:solidFill>
                <a:latin typeface="+mn-lt"/>
              </a:rPr>
              <a:t>DRA of Singapore</a:t>
            </a:r>
          </a:p>
        </p:txBody>
      </p:sp>
      <p:sp>
        <p:nvSpPr>
          <p:cNvPr id="10" name="TextBox 9"/>
          <p:cNvSpPr txBox="1"/>
          <p:nvPr/>
        </p:nvSpPr>
        <p:spPr bwMode="auto">
          <a:xfrm>
            <a:off x="1971353" y="6307038"/>
            <a:ext cx="6768752" cy="363583"/>
          </a:xfrm>
          <a:prstGeom prst="rect">
            <a:avLst/>
          </a:prstGeom>
          <a:noFill/>
          <a:ln w="9525">
            <a:noFill/>
            <a:round/>
            <a:headEnd/>
            <a:tailEnd/>
          </a:ln>
        </p:spPr>
        <p:txBody>
          <a:bodyPr wrap="square" lIns="90000" tIns="92880" rIns="90000" bIns="45000" rtlCol="0">
            <a:spAutoFit/>
          </a:bodyPr>
          <a:lstStyle/>
          <a:p>
            <a:pPr algn="l">
              <a:lnSpc>
                <a:spcPct val="81000"/>
              </a:lnSpc>
              <a:tabLst>
                <a:tab pos="723900" algn="l"/>
                <a:tab pos="1447800" algn="l"/>
                <a:tab pos="2171700" algn="l"/>
                <a:tab pos="2895600" algn="l"/>
                <a:tab pos="3619500" algn="l"/>
                <a:tab pos="4343400" algn="l"/>
                <a:tab pos="5067300" algn="l"/>
                <a:tab pos="5791200" algn="l"/>
              </a:tabLst>
            </a:pPr>
            <a:r>
              <a:rPr lang="en-GB" i="1" dirty="0" smtClean="0">
                <a:solidFill>
                  <a:srgbClr val="4C4C4C"/>
                </a:solidFill>
                <a:latin typeface="+mn-lt"/>
              </a:rPr>
              <a:t>*Experts are nominated by their regional Coordinators</a:t>
            </a:r>
          </a:p>
        </p:txBody>
      </p:sp>
    </p:spTree>
    <p:extLst>
      <p:ext uri="{BB962C8B-B14F-4D97-AF65-F5344CB8AC3E}">
        <p14:creationId xmlns:p14="http://schemas.microsoft.com/office/powerpoint/2010/main" xmlns="" val="467350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6" name="Rectangle 8"/>
          <p:cNvSpPr>
            <a:spLocks noChangeArrowheads="1"/>
          </p:cNvSpPr>
          <p:nvPr/>
        </p:nvSpPr>
        <p:spPr bwMode="auto">
          <a:xfrm flipH="1">
            <a:off x="323528" y="4221088"/>
            <a:ext cx="8136904" cy="553998"/>
          </a:xfrm>
          <a:prstGeom prst="rect">
            <a:avLst/>
          </a:prstGeom>
          <a:noFill/>
          <a:ln w="9525" algn="ctr">
            <a:noFill/>
            <a:miter lim="800000"/>
            <a:headEnd/>
            <a:tailEnd/>
          </a:ln>
          <a:effectLst/>
        </p:spPr>
        <p:txBody>
          <a:bodyPr wrap="square" lIns="0" tIns="0" rIns="0" bIns="0">
            <a:spAutoFit/>
          </a:bodyPr>
          <a:lstStyle/>
          <a:p>
            <a:pPr algn="l" eaLnBrk="0" hangingPunct="0">
              <a:defRPr/>
            </a:pPr>
            <a:endParaRPr lang="fr-CH" i="1" dirty="0" smtClean="0">
              <a:effectLst>
                <a:outerShdw blurRad="38100" dist="38100" dir="2700000" algn="tl">
                  <a:srgbClr val="C0C0C0"/>
                </a:outerShdw>
              </a:effectLst>
              <a:latin typeface="Arial" pitchFamily="34" charset="0"/>
              <a:cs typeface="+mn-cs"/>
            </a:endParaRPr>
          </a:p>
          <a:p>
            <a:pPr algn="l" eaLnBrk="0" hangingPunct="0">
              <a:defRPr/>
            </a:pPr>
            <a:endParaRPr lang="en-US" i="1" dirty="0">
              <a:effectLst>
                <a:outerShdw blurRad="38100" dist="38100" dir="2700000" algn="tl">
                  <a:srgbClr val="C0C0C0"/>
                </a:outerShdw>
              </a:effectLst>
              <a:latin typeface="Arial" pitchFamily="34" charset="0"/>
              <a:cs typeface="+mn-cs"/>
            </a:endParaRPr>
          </a:p>
        </p:txBody>
      </p:sp>
      <p:sp>
        <p:nvSpPr>
          <p:cNvPr id="16" name="Content Placeholder 15"/>
          <p:cNvSpPr>
            <a:spLocks noGrp="1"/>
          </p:cNvSpPr>
          <p:nvPr>
            <p:ph sz="quarter" idx="13"/>
          </p:nvPr>
        </p:nvSpPr>
        <p:spPr>
          <a:xfrm>
            <a:off x="2191295" y="332656"/>
            <a:ext cx="4252913" cy="608013"/>
          </a:xfrm>
        </p:spPr>
        <p:txBody>
          <a:bodyPr/>
          <a:lstStyle/>
          <a:p>
            <a:pPr marL="112706" indent="1588" defTabSz="421158" eaLnBrk="1" hangingPunct="1">
              <a:defRPr/>
            </a:pPr>
            <a:r>
              <a:rPr lang="en-US" sz="2000" dirty="0" smtClean="0"/>
              <a:t>Overview of ICH</a:t>
            </a:r>
            <a:endParaRPr lang="en-US" sz="2000" dirty="0"/>
          </a:p>
        </p:txBody>
      </p:sp>
      <p:sp>
        <p:nvSpPr>
          <p:cNvPr id="18435" name="Title 13"/>
          <p:cNvSpPr>
            <a:spLocks noGrp="1"/>
          </p:cNvSpPr>
          <p:nvPr>
            <p:ph type="title"/>
          </p:nvPr>
        </p:nvSpPr>
        <p:spPr>
          <a:xfrm>
            <a:off x="611560" y="1268760"/>
            <a:ext cx="8031163" cy="741362"/>
          </a:xfrm>
        </p:spPr>
        <p:txBody>
          <a:bodyPr/>
          <a:lstStyle/>
          <a:p>
            <a:pPr eaLnBrk="1" hangingPunct="1"/>
            <a:r>
              <a:rPr lang="fr-CH" dirty="0" smtClean="0"/>
              <a:t>Steps in the ICH Process</a:t>
            </a:r>
            <a:endParaRPr lang="en-US" dirty="0" smtClean="0"/>
          </a:p>
        </p:txBody>
      </p:sp>
      <p:pic>
        <p:nvPicPr>
          <p:cNvPr id="12" name="Picture 5" descr="ICH Process chart.png"/>
          <p:cNvPicPr>
            <a:picLocks noChangeAspect="1"/>
          </p:cNvPicPr>
          <p:nvPr/>
        </p:nvPicPr>
        <p:blipFill>
          <a:blip r:embed="rId3" cstate="print"/>
          <a:srcRect/>
          <a:stretch>
            <a:fillRect/>
          </a:stretch>
        </p:blipFill>
        <p:spPr bwMode="auto">
          <a:xfrm>
            <a:off x="113592" y="2492896"/>
            <a:ext cx="8887534" cy="3528392"/>
          </a:xfrm>
          <a:prstGeom prst="rect">
            <a:avLst/>
          </a:prstGeom>
          <a:noFill/>
          <a:ln w="9525">
            <a:noFill/>
            <a:miter lim="800000"/>
            <a:headEnd/>
            <a:tailEnd/>
          </a:ln>
        </p:spPr>
      </p:pic>
    </p:spTree>
    <p:extLst>
      <p:ext uri="{BB962C8B-B14F-4D97-AF65-F5344CB8AC3E}">
        <p14:creationId xmlns:p14="http://schemas.microsoft.com/office/powerpoint/2010/main" xmlns="" val="446203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6" name="Rectangle 8"/>
          <p:cNvSpPr>
            <a:spLocks noChangeArrowheads="1"/>
          </p:cNvSpPr>
          <p:nvPr/>
        </p:nvSpPr>
        <p:spPr bwMode="auto">
          <a:xfrm flipH="1">
            <a:off x="323528" y="4221088"/>
            <a:ext cx="8136904" cy="553998"/>
          </a:xfrm>
          <a:prstGeom prst="rect">
            <a:avLst/>
          </a:prstGeom>
          <a:noFill/>
          <a:ln w="9525" algn="ctr">
            <a:noFill/>
            <a:miter lim="800000"/>
            <a:headEnd/>
            <a:tailEnd/>
          </a:ln>
          <a:effectLst/>
        </p:spPr>
        <p:txBody>
          <a:bodyPr wrap="square" lIns="0" tIns="0" rIns="0" bIns="0">
            <a:spAutoFit/>
          </a:bodyPr>
          <a:lstStyle/>
          <a:p>
            <a:pPr algn="l" eaLnBrk="0" hangingPunct="0">
              <a:defRPr/>
            </a:pPr>
            <a:endParaRPr lang="fr-CH" i="1" dirty="0" smtClean="0">
              <a:effectLst>
                <a:outerShdw blurRad="38100" dist="38100" dir="2700000" algn="tl">
                  <a:srgbClr val="C0C0C0"/>
                </a:outerShdw>
              </a:effectLst>
              <a:latin typeface="Arial" pitchFamily="34" charset="0"/>
              <a:cs typeface="+mn-cs"/>
            </a:endParaRPr>
          </a:p>
          <a:p>
            <a:pPr algn="l" eaLnBrk="0" hangingPunct="0">
              <a:defRPr/>
            </a:pPr>
            <a:endParaRPr lang="en-US" i="1" dirty="0">
              <a:effectLst>
                <a:outerShdw blurRad="38100" dist="38100" dir="2700000" algn="tl">
                  <a:srgbClr val="C0C0C0"/>
                </a:outerShdw>
              </a:effectLst>
              <a:latin typeface="Arial" pitchFamily="34" charset="0"/>
              <a:cs typeface="+mn-cs"/>
            </a:endParaRPr>
          </a:p>
        </p:txBody>
      </p:sp>
      <p:sp>
        <p:nvSpPr>
          <p:cNvPr id="16" name="Content Placeholder 15"/>
          <p:cNvSpPr>
            <a:spLocks noGrp="1"/>
          </p:cNvSpPr>
          <p:nvPr>
            <p:ph sz="quarter" idx="13"/>
          </p:nvPr>
        </p:nvSpPr>
        <p:spPr>
          <a:xfrm>
            <a:off x="2955925" y="368300"/>
            <a:ext cx="4252913" cy="608013"/>
          </a:xfrm>
        </p:spPr>
        <p:txBody>
          <a:bodyPr/>
          <a:lstStyle/>
          <a:p>
            <a:pPr marL="112706" indent="1588" defTabSz="421158" eaLnBrk="1" hangingPunct="1">
              <a:defRPr/>
            </a:pPr>
            <a:r>
              <a:rPr lang="en-US" sz="2000" dirty="0" smtClean="0"/>
              <a:t>Overview of ICH</a:t>
            </a:r>
            <a:endParaRPr lang="en-US" sz="2000" dirty="0"/>
          </a:p>
        </p:txBody>
      </p:sp>
      <p:sp>
        <p:nvSpPr>
          <p:cNvPr id="6" name="Rectangle 3"/>
          <p:cNvSpPr>
            <a:spLocks noGrp="1" noChangeArrowheads="1"/>
          </p:cNvSpPr>
          <p:nvPr>
            <p:ph sz="half" idx="1"/>
          </p:nvPr>
        </p:nvSpPr>
        <p:spPr>
          <a:xfrm>
            <a:off x="467544" y="1556792"/>
            <a:ext cx="8424936" cy="5117069"/>
          </a:xfrm>
        </p:spPr>
        <p:txBody>
          <a:bodyPr/>
          <a:lstStyle/>
          <a:p>
            <a:pPr eaLnBrk="1" hangingPunct="1"/>
            <a:r>
              <a:rPr lang="en-US" sz="2000" i="1" dirty="0" smtClean="0">
                <a:effectLst>
                  <a:outerShdw blurRad="38100" dist="38100" dir="2700000" algn="tl">
                    <a:srgbClr val="C0C0C0"/>
                  </a:outerShdw>
                </a:effectLst>
                <a:latin typeface="Arial" pitchFamily="34" charset="0"/>
              </a:rPr>
              <a:t>A formal sign-off can be achieved only when consensus is reached within the 6 ICH Parties. (*** exceptionally regulators only)</a:t>
            </a:r>
          </a:p>
          <a:p>
            <a:pPr eaLnBrk="1" hangingPunct="1"/>
            <a:r>
              <a:rPr lang="en-GB" sz="2000" b="0" i="1" dirty="0" smtClean="0"/>
              <a:t>The Secretariat should be contacted to initiate the sign-off process.</a:t>
            </a:r>
          </a:p>
          <a:p>
            <a:pPr eaLnBrk="1" hangingPunct="1"/>
            <a:r>
              <a:rPr lang="en-GB" altLang="ja-JP" sz="2000" b="0" i="1" dirty="0" smtClean="0"/>
              <a:t>When consensus is reached among all six-party expert on the technical Document, the Topic Leaders in the EWG will sign the </a:t>
            </a:r>
            <a:r>
              <a:rPr lang="en-GB" altLang="ja-JP" sz="2000" i="1" dirty="0" smtClean="0"/>
              <a:t>Step 1 Experts </a:t>
            </a:r>
            <a:r>
              <a:rPr lang="en-GB" altLang="ja-JP" sz="2000" b="0" i="1" dirty="0" smtClean="0"/>
              <a:t>Sign-off sheet. </a:t>
            </a:r>
            <a:endParaRPr lang="en-GB" sz="2000" b="0" i="1" dirty="0" smtClean="0"/>
          </a:p>
          <a:p>
            <a:pPr eaLnBrk="1" hangingPunct="1"/>
            <a:r>
              <a:rPr lang="en-GB" altLang="ja-JP" sz="2000" b="0" i="1" dirty="0" smtClean="0"/>
              <a:t>The Step 1 Experts Document with EWG signatures is submitted to the Steering Committee to request adoption under </a:t>
            </a:r>
            <a:r>
              <a:rPr lang="en-GB" altLang="ja-JP" sz="2000" i="1" dirty="0" smtClean="0"/>
              <a:t>Step 2a </a:t>
            </a:r>
            <a:r>
              <a:rPr lang="en-GB" altLang="ja-JP" sz="2000" b="0" i="1" dirty="0" smtClean="0"/>
              <a:t>of the ICH process .</a:t>
            </a:r>
          </a:p>
          <a:p>
            <a:pPr eaLnBrk="1" hangingPunct="1"/>
            <a:r>
              <a:rPr lang="en-GB" sz="2000" b="0" i="1" dirty="0" smtClean="0"/>
              <a:t>At</a:t>
            </a:r>
            <a:r>
              <a:rPr lang="en-GB" sz="2000" i="1" dirty="0" smtClean="0"/>
              <a:t> Step 2a, </a:t>
            </a:r>
            <a:r>
              <a:rPr lang="en-GB" sz="2000" b="0" i="1" dirty="0" smtClean="0"/>
              <a:t>the six Parties are requested to sign-off the consensus technical document. </a:t>
            </a:r>
          </a:p>
          <a:p>
            <a:pPr eaLnBrk="1" hangingPunct="1"/>
            <a:r>
              <a:rPr lang="fr-BE" altLang="ja-JP" sz="2000" b="0" i="1" dirty="0" smtClean="0">
                <a:ea typeface="ＭＳ Ｐゴシック" charset="-128"/>
              </a:rPr>
              <a:t>At</a:t>
            </a:r>
            <a:r>
              <a:rPr lang="fr-BE" altLang="ja-JP" sz="2000" i="1" dirty="0" smtClean="0">
                <a:ea typeface="ＭＳ Ｐゴシック" charset="-128"/>
              </a:rPr>
              <a:t> Step 2b</a:t>
            </a:r>
            <a:r>
              <a:rPr lang="fr-BE" altLang="ja-JP" sz="2000" dirty="0" smtClean="0">
                <a:ea typeface="ＭＳ Ｐゴシック" charset="-128"/>
              </a:rPr>
              <a:t>, </a:t>
            </a:r>
            <a:r>
              <a:rPr lang="fr-BE" altLang="ja-JP" sz="2000" b="0" i="1" dirty="0" smtClean="0">
                <a:ea typeface="ＭＳ Ｐゴシック" charset="-128"/>
              </a:rPr>
              <a:t>the </a:t>
            </a:r>
            <a:r>
              <a:rPr lang="en-GB" altLang="ja-JP" sz="2000" b="0" i="1" dirty="0" smtClean="0"/>
              <a:t>consensus text approved by the three regulatory ICH Parties is signed-off by the three regulatory ICH Parties as Step 2b draft Guideline with a view to releasing it for public consultation. The technical document is made public on the ICH website alongside the draft Guideline.</a:t>
            </a:r>
            <a:endParaRPr lang="en-GB" sz="2000" b="0" i="1" dirty="0" smtClean="0"/>
          </a:p>
        </p:txBody>
      </p:sp>
      <p:sp>
        <p:nvSpPr>
          <p:cNvPr id="18435" name="Title 13"/>
          <p:cNvSpPr>
            <a:spLocks noGrp="1"/>
          </p:cNvSpPr>
          <p:nvPr>
            <p:ph type="title"/>
          </p:nvPr>
        </p:nvSpPr>
        <p:spPr>
          <a:xfrm>
            <a:off x="251520" y="908720"/>
            <a:ext cx="8031163" cy="741362"/>
          </a:xfrm>
        </p:spPr>
        <p:txBody>
          <a:bodyPr/>
          <a:lstStyle/>
          <a:p>
            <a:pPr eaLnBrk="1" hangingPunct="1"/>
            <a:r>
              <a:rPr lang="fr-CH" dirty="0" smtClean="0"/>
              <a:t>Steps in the ICH Process</a:t>
            </a:r>
            <a:endParaRPr lang="en-US" dirty="0" smtClean="0"/>
          </a:p>
        </p:txBody>
      </p:sp>
    </p:spTree>
    <p:extLst>
      <p:ext uri="{BB962C8B-B14F-4D97-AF65-F5344CB8AC3E}">
        <p14:creationId xmlns:p14="http://schemas.microsoft.com/office/powerpoint/2010/main" xmlns="" val="2436728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6" name="Rectangle 8"/>
          <p:cNvSpPr>
            <a:spLocks noChangeArrowheads="1"/>
          </p:cNvSpPr>
          <p:nvPr/>
        </p:nvSpPr>
        <p:spPr bwMode="auto">
          <a:xfrm flipH="1">
            <a:off x="323528" y="4221088"/>
            <a:ext cx="8136904" cy="553998"/>
          </a:xfrm>
          <a:prstGeom prst="rect">
            <a:avLst/>
          </a:prstGeom>
          <a:noFill/>
          <a:ln w="9525" algn="ctr">
            <a:noFill/>
            <a:miter lim="800000"/>
            <a:headEnd/>
            <a:tailEnd/>
          </a:ln>
          <a:effectLst/>
        </p:spPr>
        <p:txBody>
          <a:bodyPr wrap="square" lIns="0" tIns="0" rIns="0" bIns="0">
            <a:spAutoFit/>
          </a:bodyPr>
          <a:lstStyle/>
          <a:p>
            <a:pPr algn="l" eaLnBrk="0" hangingPunct="0">
              <a:defRPr/>
            </a:pPr>
            <a:endParaRPr lang="fr-CH" i="1" dirty="0" smtClean="0">
              <a:effectLst>
                <a:outerShdw blurRad="38100" dist="38100" dir="2700000" algn="tl">
                  <a:srgbClr val="C0C0C0"/>
                </a:outerShdw>
              </a:effectLst>
              <a:latin typeface="Arial" pitchFamily="34" charset="0"/>
              <a:cs typeface="+mn-cs"/>
            </a:endParaRPr>
          </a:p>
          <a:p>
            <a:pPr algn="l" eaLnBrk="0" hangingPunct="0">
              <a:defRPr/>
            </a:pPr>
            <a:endParaRPr lang="en-US" i="1" dirty="0">
              <a:effectLst>
                <a:outerShdw blurRad="38100" dist="38100" dir="2700000" algn="tl">
                  <a:srgbClr val="C0C0C0"/>
                </a:outerShdw>
              </a:effectLst>
              <a:latin typeface="Arial" pitchFamily="34" charset="0"/>
              <a:cs typeface="+mn-cs"/>
            </a:endParaRPr>
          </a:p>
        </p:txBody>
      </p:sp>
      <p:sp>
        <p:nvSpPr>
          <p:cNvPr id="16" name="Content Placeholder 15"/>
          <p:cNvSpPr>
            <a:spLocks noGrp="1"/>
          </p:cNvSpPr>
          <p:nvPr>
            <p:ph sz="quarter" idx="13"/>
          </p:nvPr>
        </p:nvSpPr>
        <p:spPr>
          <a:xfrm>
            <a:off x="2955925" y="368300"/>
            <a:ext cx="4252913" cy="608013"/>
          </a:xfrm>
        </p:spPr>
        <p:txBody>
          <a:bodyPr/>
          <a:lstStyle/>
          <a:p>
            <a:pPr marL="112706" indent="1588" defTabSz="421158" eaLnBrk="1" hangingPunct="1">
              <a:defRPr/>
            </a:pPr>
            <a:r>
              <a:rPr lang="en-US" sz="2000" dirty="0" smtClean="0"/>
              <a:t>Overview of ICH</a:t>
            </a:r>
            <a:endParaRPr lang="en-US" sz="2000" dirty="0"/>
          </a:p>
        </p:txBody>
      </p:sp>
      <p:sp>
        <p:nvSpPr>
          <p:cNvPr id="6" name="Rectangle 3"/>
          <p:cNvSpPr>
            <a:spLocks noGrp="1" noChangeArrowheads="1"/>
          </p:cNvSpPr>
          <p:nvPr>
            <p:ph sz="half" idx="1"/>
          </p:nvPr>
        </p:nvSpPr>
        <p:spPr>
          <a:xfrm>
            <a:off x="467544" y="2276872"/>
            <a:ext cx="8136904" cy="4252973"/>
          </a:xfrm>
        </p:spPr>
        <p:txBody>
          <a:bodyPr/>
          <a:lstStyle/>
          <a:p>
            <a:pPr eaLnBrk="1" hangingPunct="1"/>
            <a:r>
              <a:rPr lang="en-US" sz="2000" i="1" dirty="0">
                <a:effectLst>
                  <a:outerShdw blurRad="38100" dist="38100" dir="2700000" algn="tl">
                    <a:srgbClr val="C0C0C0"/>
                  </a:outerShdw>
                </a:effectLst>
                <a:latin typeface="Arial" pitchFamily="34" charset="0"/>
              </a:rPr>
              <a:t>A formal sign-off can be achieved only when consensus is reached within the 6 ICH Parties</a:t>
            </a:r>
            <a:r>
              <a:rPr lang="en-US" sz="2000" i="1" dirty="0" smtClean="0">
                <a:effectLst>
                  <a:outerShdw blurRad="38100" dist="38100" dir="2700000" algn="tl">
                    <a:srgbClr val="C0C0C0"/>
                  </a:outerShdw>
                </a:effectLst>
                <a:latin typeface="Arial" pitchFamily="34" charset="0"/>
              </a:rPr>
              <a:t>.</a:t>
            </a:r>
            <a:endParaRPr lang="en-GB" sz="2000" b="0" i="1" dirty="0" smtClean="0"/>
          </a:p>
          <a:p>
            <a:pPr eaLnBrk="1" hangingPunct="1"/>
            <a:r>
              <a:rPr lang="en-GB" sz="2000" b="0" i="1" dirty="0" smtClean="0"/>
              <a:t>At </a:t>
            </a:r>
            <a:r>
              <a:rPr lang="en-GB" sz="2000" i="1" dirty="0" smtClean="0"/>
              <a:t>Step 3,</a:t>
            </a:r>
            <a:r>
              <a:rPr lang="en-GB" sz="2000" b="0" i="1" dirty="0" smtClean="0"/>
              <a:t> the comments received by each of the three Regulatory </a:t>
            </a:r>
            <a:r>
              <a:rPr lang="en-GB" sz="2000" b="0" i="1" dirty="0"/>
              <a:t>P</a:t>
            </a:r>
            <a:r>
              <a:rPr lang="en-GB" sz="2000" b="0" i="1" dirty="0" smtClean="0"/>
              <a:t>arties shall be consolidated. </a:t>
            </a:r>
            <a:r>
              <a:rPr lang="en-US" altLang="ja-JP" sz="2000" b="0" i="1" dirty="0" smtClean="0"/>
              <a:t>The Step 3 experts document is signed-off by the regulatory Topic Leaders.</a:t>
            </a:r>
            <a:endParaRPr lang="en-GB" sz="2000" b="0" i="1" dirty="0" smtClean="0"/>
          </a:p>
          <a:p>
            <a:pPr eaLnBrk="1" hangingPunct="1"/>
            <a:r>
              <a:rPr lang="en-GB" sz="2000" b="0" i="1" dirty="0" smtClean="0"/>
              <a:t>At </a:t>
            </a:r>
            <a:r>
              <a:rPr lang="en-GB" sz="2000" i="1" dirty="0" smtClean="0"/>
              <a:t>Step 4,</a:t>
            </a:r>
            <a:r>
              <a:rPr lang="en-GB" sz="2000" b="0" i="1" dirty="0" smtClean="0">
                <a:solidFill>
                  <a:srgbClr val="FF0000"/>
                </a:solidFill>
              </a:rPr>
              <a:t> </a:t>
            </a:r>
            <a:r>
              <a:rPr lang="en-GB" sz="2000" b="0" i="1" dirty="0" smtClean="0"/>
              <a:t>the Steering Committee Regulatory Parties are signing-off the final document. </a:t>
            </a:r>
          </a:p>
          <a:p>
            <a:pPr eaLnBrk="1" hangingPunct="1"/>
            <a:r>
              <a:rPr lang="en-GB" sz="2000" b="0" i="1" dirty="0" smtClean="0"/>
              <a:t>Upon reaching Step 2b or Step 4, the Rapporteur shall develop a presentation to be published along the Guideline on the ICH website, as support documentation.</a:t>
            </a:r>
            <a:endParaRPr lang="en-GB" sz="2000" i="1" dirty="0" smtClean="0"/>
          </a:p>
          <a:p>
            <a:pPr eaLnBrk="1" hangingPunct="1"/>
            <a:endParaRPr lang="en-GB" sz="1800" i="1" dirty="0" smtClean="0"/>
          </a:p>
          <a:p>
            <a:pPr eaLnBrk="1" hangingPunct="1"/>
            <a:endParaRPr lang="en-GB" sz="1800" b="0" i="1" dirty="0" smtClean="0"/>
          </a:p>
          <a:p>
            <a:pPr eaLnBrk="1" hangingPunct="1"/>
            <a:endParaRPr lang="en-GB" sz="1800" b="0" i="1" dirty="0" smtClean="0"/>
          </a:p>
          <a:p>
            <a:pPr eaLnBrk="1" hangingPunct="1">
              <a:buFont typeface="Wingdings" pitchFamily="2" charset="2"/>
              <a:buNone/>
            </a:pPr>
            <a:endParaRPr lang="en-US" altLang="ja-JP" sz="1800" dirty="0" smtClean="0">
              <a:ea typeface="Arial Unicode MS" pitchFamily="34" charset="-128"/>
              <a:cs typeface="Arial Unicode MS" pitchFamily="34" charset="-128"/>
            </a:endParaRPr>
          </a:p>
        </p:txBody>
      </p:sp>
      <p:sp>
        <p:nvSpPr>
          <p:cNvPr id="18435" name="Title 13"/>
          <p:cNvSpPr>
            <a:spLocks noGrp="1"/>
          </p:cNvSpPr>
          <p:nvPr>
            <p:ph type="title"/>
          </p:nvPr>
        </p:nvSpPr>
        <p:spPr>
          <a:xfrm>
            <a:off x="251520" y="908720"/>
            <a:ext cx="8031163" cy="741362"/>
          </a:xfrm>
        </p:spPr>
        <p:txBody>
          <a:bodyPr/>
          <a:lstStyle/>
          <a:p>
            <a:pPr eaLnBrk="1" hangingPunct="1"/>
            <a:r>
              <a:rPr lang="fr-CH" dirty="0" smtClean="0"/>
              <a:t>Steps in the ICH Process</a:t>
            </a:r>
            <a:endParaRPr lang="en-US" dirty="0" smtClean="0"/>
          </a:p>
        </p:txBody>
      </p:sp>
    </p:spTree>
    <p:extLst>
      <p:ext uri="{BB962C8B-B14F-4D97-AF65-F5344CB8AC3E}">
        <p14:creationId xmlns:p14="http://schemas.microsoft.com/office/powerpoint/2010/main" xmlns="" val="338595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a:t>
            </a:r>
            <a:endParaRPr lang="en-GB" dirty="0"/>
          </a:p>
        </p:txBody>
      </p:sp>
      <p:sp>
        <p:nvSpPr>
          <p:cNvPr id="3" name="Content Placeholder 2"/>
          <p:cNvSpPr>
            <a:spLocks noGrp="1"/>
          </p:cNvSpPr>
          <p:nvPr>
            <p:ph idx="1"/>
          </p:nvPr>
        </p:nvSpPr>
        <p:spPr>
          <a:xfrm>
            <a:off x="250825" y="1340768"/>
            <a:ext cx="8642350" cy="4785395"/>
          </a:xfrm>
        </p:spPr>
        <p:txBody>
          <a:bodyPr/>
          <a:lstStyle/>
          <a:p>
            <a:r>
              <a:rPr lang="en-GB" dirty="0" smtClean="0"/>
              <a:t>EU: Rob Hemmings, Frank Petavy</a:t>
            </a:r>
          </a:p>
          <a:p>
            <a:r>
              <a:rPr lang="en-GB" dirty="0" smtClean="0"/>
              <a:t>FDA: Tom Permutt, Estelle Russek-Cohen</a:t>
            </a:r>
          </a:p>
          <a:p>
            <a:r>
              <a:rPr lang="en-GB" dirty="0" smtClean="0"/>
              <a:t>MHLW: (PMDA): Yuki Ando, Hirofumi</a:t>
            </a:r>
            <a:r>
              <a:rPr lang="en-GB" dirty="0"/>
              <a:t> </a:t>
            </a:r>
            <a:r>
              <a:rPr lang="en-GB" dirty="0" smtClean="0"/>
              <a:t>Minami, Ayako Hara</a:t>
            </a:r>
          </a:p>
          <a:p>
            <a:r>
              <a:rPr lang="en-GB" dirty="0" smtClean="0"/>
              <a:t>EFPIA: </a:t>
            </a:r>
            <a:r>
              <a:rPr lang="en-GB" dirty="0"/>
              <a:t>Christine </a:t>
            </a:r>
            <a:r>
              <a:rPr lang="en-GB" dirty="0" smtClean="0"/>
              <a:t>Fletcher</a:t>
            </a:r>
            <a:r>
              <a:rPr lang="en-GB" dirty="0"/>
              <a:t>, </a:t>
            </a:r>
            <a:r>
              <a:rPr lang="en-GB" dirty="0" smtClean="0"/>
              <a:t>Frank Bretz </a:t>
            </a:r>
          </a:p>
          <a:p>
            <a:r>
              <a:rPr lang="en-GB" dirty="0" smtClean="0"/>
              <a:t>PhRMA: </a:t>
            </a:r>
            <a:r>
              <a:rPr lang="en-GB" dirty="0"/>
              <a:t>Devan </a:t>
            </a:r>
            <a:r>
              <a:rPr lang="en-GB" dirty="0" smtClean="0"/>
              <a:t>Mehrotra, Vladamir Dragalin </a:t>
            </a:r>
          </a:p>
          <a:p>
            <a:r>
              <a:rPr lang="en-GB" dirty="0" smtClean="0"/>
              <a:t>JPMA: </a:t>
            </a:r>
            <a:r>
              <a:rPr lang="en-GB" dirty="0"/>
              <a:t>Satoru </a:t>
            </a:r>
            <a:r>
              <a:rPr lang="en-GB" dirty="0" smtClean="0"/>
              <a:t>Tsuchiya, </a:t>
            </a:r>
            <a:r>
              <a:rPr lang="en-GB" dirty="0"/>
              <a:t>Satoru </a:t>
            </a:r>
            <a:r>
              <a:rPr lang="en-GB" dirty="0" smtClean="0"/>
              <a:t>Fukinbara, </a:t>
            </a:r>
            <a:r>
              <a:rPr lang="en-GB" dirty="0"/>
              <a:t>Hideki </a:t>
            </a:r>
            <a:r>
              <a:rPr lang="en-GB" dirty="0" smtClean="0"/>
              <a:t>Suganami</a:t>
            </a:r>
          </a:p>
          <a:p>
            <a:r>
              <a:rPr lang="en-GB" dirty="0" smtClean="0"/>
              <a:t>Health Canada, Brazil, Australia, Chinese Taipei / Taiwan</a:t>
            </a:r>
            <a:endParaRPr lang="en-GB" dirty="0"/>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17</a:t>
            </a:fld>
            <a:endParaRPr lang="en-GB" altLang="en-US" dirty="0"/>
          </a:p>
        </p:txBody>
      </p:sp>
    </p:spTree>
    <p:extLst>
      <p:ext uri="{BB962C8B-B14F-4D97-AF65-F5344CB8AC3E}">
        <p14:creationId xmlns:p14="http://schemas.microsoft.com/office/powerpoint/2010/main" xmlns="" val="3170470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When?</a:t>
            </a:r>
            <a:br>
              <a:rPr lang="en-GB" dirty="0"/>
            </a:br>
            <a:endParaRPr lang="en-GB" dirty="0"/>
          </a:p>
        </p:txBody>
      </p:sp>
      <p:sp>
        <p:nvSpPr>
          <p:cNvPr id="3" name="Content Placeholder 2"/>
          <p:cNvSpPr>
            <a:spLocks noGrp="1"/>
          </p:cNvSpPr>
          <p:nvPr>
            <p:ph idx="1"/>
          </p:nvPr>
        </p:nvSpPr>
        <p:spPr/>
        <p:txBody>
          <a:bodyPr/>
          <a:lstStyle/>
          <a:p>
            <a:r>
              <a:rPr lang="en-GB" dirty="0" smtClean="0"/>
              <a:t>Concept Paper approved mid 2014</a:t>
            </a:r>
          </a:p>
          <a:p>
            <a:r>
              <a:rPr lang="en-GB" dirty="0" smtClean="0"/>
              <a:t>Expert Working Group met in Lisbon, Nov 2014 and Fukuoka, June 2015</a:t>
            </a:r>
          </a:p>
          <a:p>
            <a:r>
              <a:rPr lang="en-GB" dirty="0" smtClean="0"/>
              <a:t>Next meeting Jacksonville, Dec 2015 or Europe mid-2016.</a:t>
            </a:r>
          </a:p>
          <a:p>
            <a:r>
              <a:rPr lang="en-GB" dirty="0" smtClean="0"/>
              <a:t>Step 1 ???</a:t>
            </a:r>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18</a:t>
            </a:fld>
            <a:endParaRPr lang="en-GB" altLang="en-US" dirty="0"/>
          </a:p>
        </p:txBody>
      </p:sp>
    </p:spTree>
    <p:extLst>
      <p:ext uri="{BB962C8B-B14F-4D97-AF65-F5344CB8AC3E}">
        <p14:creationId xmlns:p14="http://schemas.microsoft.com/office/powerpoint/2010/main" xmlns="" val="4082274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a:t>
            </a:r>
            <a:endParaRPr lang="en-GB" dirty="0"/>
          </a:p>
        </p:txBody>
      </p:sp>
      <p:sp>
        <p:nvSpPr>
          <p:cNvPr id="3" name="Content Placeholder 2"/>
          <p:cNvSpPr>
            <a:spLocks noGrp="1"/>
          </p:cNvSpPr>
          <p:nvPr>
            <p:ph idx="1"/>
          </p:nvPr>
        </p:nvSpPr>
        <p:spPr/>
        <p:txBody>
          <a:bodyPr/>
          <a:lstStyle/>
          <a:p>
            <a:r>
              <a:rPr lang="en-GB" dirty="0" smtClean="0"/>
              <a:t>Technical document </a:t>
            </a:r>
            <a:r>
              <a:rPr lang="en-GB" dirty="0" smtClean="0">
                <a:latin typeface="Arial"/>
                <a:cs typeface="Arial"/>
              </a:rPr>
              <a:t>→ Draft addendum to ICH E9</a:t>
            </a:r>
          </a:p>
          <a:p>
            <a:endParaRPr lang="en-GB" dirty="0" smtClean="0"/>
          </a:p>
          <a:p>
            <a:r>
              <a:rPr lang="en-GB" dirty="0" smtClean="0"/>
              <a:t>Appendix</a:t>
            </a:r>
          </a:p>
          <a:p>
            <a:endParaRPr lang="en-GB" dirty="0" smtClean="0"/>
          </a:p>
          <a:p>
            <a:r>
              <a:rPr lang="en-GB" dirty="0" smtClean="0"/>
              <a:t>Update (additions / clarifications) to ICH E9</a:t>
            </a:r>
          </a:p>
          <a:p>
            <a:endParaRPr lang="en-GB" dirty="0"/>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19</a:t>
            </a:fld>
            <a:endParaRPr lang="en-GB" altLang="en-US" dirty="0"/>
          </a:p>
        </p:txBody>
      </p:sp>
    </p:spTree>
    <p:extLst>
      <p:ext uri="{BB962C8B-B14F-4D97-AF65-F5344CB8AC3E}">
        <p14:creationId xmlns:p14="http://schemas.microsoft.com/office/powerpoint/2010/main" xmlns="" val="304411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lstStyle/>
          <a:p>
            <a:r>
              <a:rPr lang="de-DE" dirty="0" smtClean="0"/>
              <a:t>Need </a:t>
            </a:r>
            <a:r>
              <a:rPr lang="de-DE" dirty="0"/>
              <a:t>for a new framework </a:t>
            </a:r>
            <a:endParaRPr lang="de-DE" dirty="0" smtClean="0"/>
          </a:p>
          <a:p>
            <a:r>
              <a:rPr lang="en-GB" dirty="0" smtClean="0"/>
              <a:t>Why ICH?</a:t>
            </a:r>
          </a:p>
          <a:p>
            <a:r>
              <a:rPr lang="en-GB" dirty="0"/>
              <a:t>How?</a:t>
            </a:r>
          </a:p>
          <a:p>
            <a:r>
              <a:rPr lang="en-GB" dirty="0" smtClean="0"/>
              <a:t>Who?</a:t>
            </a:r>
          </a:p>
          <a:p>
            <a:r>
              <a:rPr lang="en-GB" dirty="0" smtClean="0"/>
              <a:t>When?</a:t>
            </a:r>
          </a:p>
          <a:p>
            <a:r>
              <a:rPr lang="en-GB" dirty="0" smtClean="0"/>
              <a:t>What?</a:t>
            </a:r>
          </a:p>
          <a:p>
            <a:r>
              <a:rPr lang="en-GB" dirty="0" smtClean="0"/>
              <a:t>What next?</a:t>
            </a:r>
          </a:p>
          <a:p>
            <a:r>
              <a:rPr lang="en-GB" dirty="0" smtClean="0"/>
              <a:t>Example to support discussion</a:t>
            </a:r>
            <a:endParaRPr lang="en-GB" dirty="0"/>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2</a:t>
            </a:fld>
            <a:endParaRPr lang="en-GB" altLang="en-US" dirty="0"/>
          </a:p>
        </p:txBody>
      </p:sp>
    </p:spTree>
    <p:extLst>
      <p:ext uri="{BB962C8B-B14F-4D97-AF65-F5344CB8AC3E}">
        <p14:creationId xmlns:p14="http://schemas.microsoft.com/office/powerpoint/2010/main" xmlns="" val="1017394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a:t>
            </a:r>
            <a:endParaRPr lang="en-GB" dirty="0"/>
          </a:p>
        </p:txBody>
      </p:sp>
      <p:sp>
        <p:nvSpPr>
          <p:cNvPr id="3" name="Content Placeholder 2"/>
          <p:cNvSpPr>
            <a:spLocks noGrp="1"/>
          </p:cNvSpPr>
          <p:nvPr>
            <p:ph idx="1"/>
          </p:nvPr>
        </p:nvSpPr>
        <p:spPr>
          <a:xfrm>
            <a:off x="250825" y="1600200"/>
            <a:ext cx="4537199" cy="4525963"/>
          </a:xfrm>
        </p:spPr>
        <p:txBody>
          <a:bodyPr>
            <a:normAutofit fontScale="92500" lnSpcReduction="10000"/>
          </a:bodyPr>
          <a:lstStyle/>
          <a:p>
            <a:r>
              <a:rPr lang="en-GB" dirty="0" smtClean="0"/>
              <a:t>Motivation</a:t>
            </a:r>
          </a:p>
          <a:p>
            <a:r>
              <a:rPr lang="en-GB" dirty="0" smtClean="0"/>
              <a:t>Framework</a:t>
            </a:r>
          </a:p>
          <a:p>
            <a:r>
              <a:rPr lang="en-GB" dirty="0" smtClean="0"/>
              <a:t>Estimand definitions</a:t>
            </a:r>
          </a:p>
          <a:p>
            <a:r>
              <a:rPr lang="en-GB" i="1" dirty="0" smtClean="0"/>
              <a:t>Factors influencing estimand selection?</a:t>
            </a:r>
          </a:p>
          <a:p>
            <a:r>
              <a:rPr lang="en-GB" i="1" dirty="0" smtClean="0"/>
              <a:t>Scientific preferences and regulatory demands</a:t>
            </a:r>
          </a:p>
          <a:p>
            <a:r>
              <a:rPr lang="en-GB" dirty="0" smtClean="0"/>
              <a:t>Impact on trial planning, documentation, conduct</a:t>
            </a:r>
          </a:p>
          <a:p>
            <a:r>
              <a:rPr lang="en-GB" dirty="0" smtClean="0"/>
              <a:t>Also sensitivity analyses</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20</a:t>
            </a:fld>
            <a:endParaRPr lang="en-GB"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1772816"/>
            <a:ext cx="4355976" cy="3672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5527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a:t>
            </a:r>
            <a:endParaRPr lang="en-GB" dirty="0"/>
          </a:p>
        </p:txBody>
      </p:sp>
      <p:sp>
        <p:nvSpPr>
          <p:cNvPr id="3" name="Content Placeholder 2"/>
          <p:cNvSpPr>
            <a:spLocks noGrp="1"/>
          </p:cNvSpPr>
          <p:nvPr>
            <p:ph idx="1"/>
          </p:nvPr>
        </p:nvSpPr>
        <p:spPr/>
        <p:txBody>
          <a:bodyPr>
            <a:normAutofit lnSpcReduction="10000"/>
          </a:bodyPr>
          <a:lstStyle/>
          <a:p>
            <a:pPr lvl="0" defTabSz="449263" eaLnBrk="0" hangingPunct="0">
              <a:spcBef>
                <a:spcPct val="50000"/>
              </a:spcBef>
              <a:buClr>
                <a:srgbClr val="0093D0"/>
              </a:buClr>
              <a:buSzPct val="120000"/>
              <a:buFont typeface="Arial" panose="020B0604020202020204" pitchFamily="34" charset="0"/>
              <a:buChar char="•"/>
            </a:pPr>
            <a:r>
              <a:rPr lang="en-GB" sz="2500" b="1" dirty="0">
                <a:solidFill>
                  <a:srgbClr val="000000"/>
                </a:solidFill>
                <a:cs typeface="Lucida Sans Unicode"/>
              </a:rPr>
              <a:t>Improved framework for clinical trial planning, conduct, analysis and interpretation.</a:t>
            </a:r>
            <a:endParaRPr lang="en-GB" sz="2500" b="1" dirty="0">
              <a:solidFill>
                <a:srgbClr val="FF0000"/>
              </a:solidFill>
              <a:cs typeface="Lucida Sans Unicode"/>
            </a:endParaRPr>
          </a:p>
          <a:p>
            <a:pPr marL="1062038" lvl="1" indent="-342900" defTabSz="449263" eaLnBrk="0" hangingPunct="0">
              <a:buClr>
                <a:srgbClr val="0093D0"/>
              </a:buClr>
              <a:buSzPct val="80000"/>
              <a:buFont typeface="Arial" panose="020B0604020202020204" pitchFamily="34" charset="0"/>
              <a:buChar char="•"/>
            </a:pPr>
            <a:r>
              <a:rPr lang="en-GB" sz="3200" dirty="0">
                <a:solidFill>
                  <a:srgbClr val="000000"/>
                </a:solidFill>
                <a:cs typeface="Lucida Sans Unicode"/>
              </a:rPr>
              <a:t>Trial Objective </a:t>
            </a:r>
            <a:r>
              <a:rPr lang="en-GB" sz="3200" dirty="0">
                <a:solidFill>
                  <a:srgbClr val="000000"/>
                </a:solidFill>
                <a:cs typeface="Arial"/>
              </a:rPr>
              <a:t>		</a:t>
            </a:r>
          </a:p>
          <a:p>
            <a:pPr marL="1079500" lvl="2" indent="0" defTabSz="449263" eaLnBrk="0" hangingPunct="0">
              <a:spcBef>
                <a:spcPct val="10000"/>
              </a:spcBef>
              <a:buClr>
                <a:srgbClr val="0093D0"/>
              </a:buClr>
              <a:buSzPct val="110000"/>
              <a:buNone/>
            </a:pPr>
            <a:r>
              <a:rPr lang="en-GB" sz="3200" dirty="0">
                <a:solidFill>
                  <a:srgbClr val="000000"/>
                </a:solidFill>
                <a:cs typeface="Arial"/>
              </a:rPr>
              <a:t>	↓</a:t>
            </a:r>
          </a:p>
          <a:p>
            <a:pPr marL="1062038" lvl="1" indent="-342900" defTabSz="449263" eaLnBrk="0" hangingPunct="0">
              <a:buClr>
                <a:srgbClr val="0093D0"/>
              </a:buClr>
              <a:buSzPct val="80000"/>
              <a:buFont typeface="Arial" panose="020B0604020202020204" pitchFamily="34" charset="0"/>
              <a:buChar char="•"/>
            </a:pPr>
            <a:r>
              <a:rPr lang="en-GB" sz="3200" dirty="0">
                <a:solidFill>
                  <a:srgbClr val="000000"/>
                </a:solidFill>
                <a:cs typeface="Lucida Sans Unicode"/>
              </a:rPr>
              <a:t>(Consequent) </a:t>
            </a:r>
            <a:r>
              <a:rPr lang="en-GB" sz="3200" b="1" dirty="0">
                <a:solidFill>
                  <a:srgbClr val="000000"/>
                </a:solidFill>
                <a:cs typeface="Lucida Sans Unicode"/>
              </a:rPr>
              <a:t>Estimand </a:t>
            </a:r>
            <a:r>
              <a:rPr lang="en-GB" sz="3200" b="1" dirty="0">
                <a:solidFill>
                  <a:srgbClr val="000000"/>
                </a:solidFill>
                <a:cs typeface="Arial"/>
              </a:rPr>
              <a:t>	</a:t>
            </a:r>
            <a:r>
              <a:rPr lang="en-GB" sz="3200" dirty="0">
                <a:solidFill>
                  <a:srgbClr val="000000"/>
                </a:solidFill>
                <a:cs typeface="Arial"/>
              </a:rPr>
              <a:t>		</a:t>
            </a:r>
            <a:endParaRPr lang="en-GB" sz="3200" dirty="0">
              <a:solidFill>
                <a:srgbClr val="000000"/>
              </a:solidFill>
              <a:cs typeface="Lucida Sans Unicode"/>
            </a:endParaRPr>
          </a:p>
          <a:p>
            <a:pPr marL="1079500" lvl="2" indent="0" defTabSz="449263" eaLnBrk="0" hangingPunct="0">
              <a:spcBef>
                <a:spcPct val="10000"/>
              </a:spcBef>
              <a:buClr>
                <a:srgbClr val="0093D0"/>
              </a:buClr>
              <a:buSzPct val="110000"/>
              <a:buNone/>
            </a:pPr>
            <a:r>
              <a:rPr lang="en-GB" sz="3200" dirty="0">
                <a:solidFill>
                  <a:srgbClr val="000000"/>
                </a:solidFill>
                <a:cs typeface="Arial"/>
              </a:rPr>
              <a:t>	↓</a:t>
            </a:r>
          </a:p>
          <a:p>
            <a:pPr marL="1062038" lvl="1" indent="-342900" defTabSz="449263" eaLnBrk="0" hangingPunct="0">
              <a:buClr>
                <a:srgbClr val="0093D0"/>
              </a:buClr>
              <a:buSzPct val="80000"/>
              <a:buFont typeface="Arial" panose="020B0604020202020204" pitchFamily="34" charset="0"/>
              <a:buChar char="•"/>
            </a:pPr>
            <a:r>
              <a:rPr lang="en-GB" sz="3200" dirty="0">
                <a:solidFill>
                  <a:srgbClr val="000000"/>
                </a:solidFill>
                <a:cs typeface="Arial"/>
              </a:rPr>
              <a:t>(Choice of) Analysis methodology </a:t>
            </a:r>
          </a:p>
          <a:p>
            <a:pPr marL="1079500" lvl="2" indent="0" defTabSz="449263" eaLnBrk="0" hangingPunct="0">
              <a:spcBef>
                <a:spcPct val="10000"/>
              </a:spcBef>
              <a:buClr>
                <a:srgbClr val="0093D0"/>
              </a:buClr>
              <a:buSzPct val="110000"/>
              <a:buNone/>
            </a:pPr>
            <a:r>
              <a:rPr lang="en-GB" sz="3200" dirty="0">
                <a:solidFill>
                  <a:srgbClr val="000000"/>
                </a:solidFill>
                <a:cs typeface="Arial"/>
              </a:rPr>
              <a:t>	↓</a:t>
            </a:r>
          </a:p>
          <a:p>
            <a:pPr marL="1062038" lvl="1" indent="-342900" defTabSz="449263" eaLnBrk="0" hangingPunct="0">
              <a:buClr>
                <a:srgbClr val="0093D0"/>
              </a:buClr>
              <a:buSzPct val="80000"/>
              <a:buFont typeface="Arial" panose="020B0604020202020204" pitchFamily="34" charset="0"/>
              <a:buChar char="•"/>
            </a:pPr>
            <a:r>
              <a:rPr lang="en-GB" sz="3200" dirty="0">
                <a:solidFill>
                  <a:srgbClr val="000000"/>
                </a:solidFill>
                <a:cs typeface="Arial"/>
              </a:rPr>
              <a:t>(Consequent) </a:t>
            </a:r>
            <a:r>
              <a:rPr lang="en-GB" sz="3200" b="1" dirty="0">
                <a:solidFill>
                  <a:srgbClr val="000000"/>
                </a:solidFill>
                <a:cs typeface="Arial"/>
              </a:rPr>
              <a:t>Sensitivity Analyses</a:t>
            </a:r>
          </a:p>
          <a:p>
            <a:endParaRPr lang="en-GB" dirty="0"/>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21</a:t>
            </a:fld>
            <a:endParaRPr lang="en-GB" altLang="en-US" dirty="0"/>
          </a:p>
        </p:txBody>
      </p:sp>
    </p:spTree>
    <p:extLst>
      <p:ext uri="{BB962C8B-B14F-4D97-AF65-F5344CB8AC3E}">
        <p14:creationId xmlns:p14="http://schemas.microsoft.com/office/powerpoint/2010/main" xmlns="" val="3559733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a:t>
            </a:r>
            <a:endParaRPr lang="en-GB" dirty="0"/>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22</a:t>
            </a:fld>
            <a:endParaRPr lang="en-GB" altLang="en-US"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196751"/>
            <a:ext cx="4058196"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Content Placeholder 2"/>
          <p:cNvSpPr txBox="1">
            <a:spLocks/>
          </p:cNvSpPr>
          <p:nvPr/>
        </p:nvSpPr>
        <p:spPr bwMode="auto">
          <a:xfrm>
            <a:off x="4788024" y="1196752"/>
            <a:ext cx="413725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US" dirty="0" smtClean="0"/>
          </a:p>
          <a:p>
            <a:pPr marL="0" indent="0">
              <a:buNone/>
            </a:pPr>
            <a:r>
              <a:rPr lang="en-US" dirty="0" smtClean="0"/>
              <a:t>The </a:t>
            </a:r>
            <a:r>
              <a:rPr lang="en-US" dirty="0"/>
              <a:t>key message is the importance of clearly formulating and articulating, in order, the trial objectives, estimand, informing design and analysis.  </a:t>
            </a:r>
          </a:p>
        </p:txBody>
      </p:sp>
    </p:spTree>
    <p:extLst>
      <p:ext uri="{BB962C8B-B14F-4D97-AF65-F5344CB8AC3E}">
        <p14:creationId xmlns:p14="http://schemas.microsoft.com/office/powerpoint/2010/main" xmlns="" val="1004367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a:t>
            </a:r>
            <a:endParaRPr lang="en-GB" dirty="0"/>
          </a:p>
        </p:txBody>
      </p:sp>
      <p:sp>
        <p:nvSpPr>
          <p:cNvPr id="3" name="Content Placeholder 2"/>
          <p:cNvSpPr>
            <a:spLocks noGrp="1"/>
          </p:cNvSpPr>
          <p:nvPr>
            <p:ph idx="1"/>
          </p:nvPr>
        </p:nvSpPr>
        <p:spPr>
          <a:xfrm>
            <a:off x="250825" y="1268760"/>
            <a:ext cx="8642350" cy="4857403"/>
          </a:xfrm>
        </p:spPr>
        <p:txBody>
          <a:bodyPr>
            <a:normAutofit fontScale="77500" lnSpcReduction="20000"/>
          </a:bodyPr>
          <a:lstStyle/>
          <a:p>
            <a:r>
              <a:rPr lang="en-GB" dirty="0" smtClean="0"/>
              <a:t>5 constructs from NAS report </a:t>
            </a:r>
            <a:r>
              <a:rPr lang="en-GB" dirty="0"/>
              <a:t>for illustration:</a:t>
            </a:r>
          </a:p>
          <a:p>
            <a:pPr lvl="1"/>
            <a:r>
              <a:rPr lang="en-GB" b="1" dirty="0" smtClean="0"/>
              <a:t>(</a:t>
            </a:r>
            <a:r>
              <a:rPr lang="en-GB" b="1" dirty="0"/>
              <a:t>Difference in) mean outcome improvement for all randomized participants.</a:t>
            </a:r>
          </a:p>
          <a:p>
            <a:pPr lvl="1"/>
            <a:r>
              <a:rPr lang="en-GB" b="1" dirty="0"/>
              <a:t>(Difference in) outcome improvement in those who adhere to treatment.</a:t>
            </a:r>
          </a:p>
          <a:p>
            <a:pPr lvl="1"/>
            <a:r>
              <a:rPr lang="en-GB" b="1" dirty="0"/>
              <a:t>(Difference in) outcome improvement if all participants had adhered.</a:t>
            </a:r>
          </a:p>
          <a:p>
            <a:pPr lvl="1"/>
            <a:r>
              <a:rPr lang="en-GB" dirty="0"/>
              <a:t>(Difference in) areas under the outcome curve during adherence to treatment.</a:t>
            </a:r>
          </a:p>
          <a:p>
            <a:pPr lvl="1"/>
            <a:r>
              <a:rPr lang="en-GB" dirty="0"/>
              <a:t>(Difference in) outcome improvement during adherence to treatment </a:t>
            </a:r>
          </a:p>
          <a:p>
            <a:r>
              <a:rPr lang="de-CH" i="1" dirty="0"/>
              <a:t>Mallinckrodt et al</a:t>
            </a:r>
            <a:r>
              <a:rPr lang="de-CH" dirty="0"/>
              <a:t>, </a:t>
            </a:r>
            <a:r>
              <a:rPr lang="en-GB" dirty="0"/>
              <a:t>give a further illustration:    </a:t>
            </a:r>
          </a:p>
          <a:p>
            <a:pPr lvl="1"/>
            <a:r>
              <a:rPr lang="en-GB" b="1" dirty="0"/>
              <a:t>For all randomized participants at the planned endpoint of the trial attributable to the initially randomized treatment</a:t>
            </a:r>
          </a:p>
          <a:p>
            <a:endParaRPr lang="en-GB" dirty="0"/>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23</a:t>
            </a:fld>
            <a:endParaRPr lang="en-GB" altLang="en-US" dirty="0"/>
          </a:p>
        </p:txBody>
      </p:sp>
    </p:spTree>
    <p:extLst>
      <p:ext uri="{BB962C8B-B14F-4D97-AF65-F5344CB8AC3E}">
        <p14:creationId xmlns:p14="http://schemas.microsoft.com/office/powerpoint/2010/main" xmlns="" val="1156826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Are reliable estimators / estimates available?</a:t>
            </a:r>
          </a:p>
          <a:p>
            <a:r>
              <a:rPr lang="en-GB" dirty="0" smtClean="0"/>
              <a:t>Factors </a:t>
            </a:r>
            <a:r>
              <a:rPr lang="en-GB" dirty="0"/>
              <a:t>influencing estimand selection</a:t>
            </a:r>
            <a:r>
              <a:rPr lang="en-GB" dirty="0" smtClean="0"/>
              <a:t>?</a:t>
            </a:r>
          </a:p>
          <a:p>
            <a:pPr lvl="1"/>
            <a:r>
              <a:rPr lang="en-GB" dirty="0" smtClean="0"/>
              <a:t>therapeutic setting?</a:t>
            </a:r>
          </a:p>
          <a:p>
            <a:pPr lvl="2"/>
            <a:r>
              <a:rPr lang="en-GB" dirty="0"/>
              <a:t>m</a:t>
            </a:r>
            <a:r>
              <a:rPr lang="en-GB" dirty="0" smtClean="0"/>
              <a:t>ost focus on chronic treatments, repeated measures.</a:t>
            </a:r>
          </a:p>
          <a:p>
            <a:pPr lvl="1"/>
            <a:r>
              <a:rPr lang="en-GB" dirty="0" smtClean="0"/>
              <a:t>clinical use?</a:t>
            </a:r>
          </a:p>
          <a:p>
            <a:pPr lvl="1"/>
            <a:r>
              <a:rPr lang="en-GB" dirty="0" smtClean="0"/>
              <a:t>pharmacology?</a:t>
            </a:r>
          </a:p>
          <a:p>
            <a:pPr lvl="1"/>
            <a:r>
              <a:rPr lang="en-GB" dirty="0" smtClean="0"/>
              <a:t>intent of treatment?</a:t>
            </a:r>
          </a:p>
          <a:p>
            <a:pPr lvl="1"/>
            <a:r>
              <a:rPr lang="en-GB" dirty="0" smtClean="0"/>
              <a:t>toxicity?</a:t>
            </a:r>
          </a:p>
          <a:p>
            <a:pPr lvl="1"/>
            <a:r>
              <a:rPr lang="en-GB" dirty="0" smtClean="0"/>
              <a:t>availability of other treatments, possibility for rescue / monitoring?</a:t>
            </a:r>
          </a:p>
          <a:p>
            <a:pPr lvl="1"/>
            <a:r>
              <a:rPr lang="en-GB" dirty="0" smtClean="0"/>
              <a:t>what else?</a:t>
            </a:r>
          </a:p>
          <a:p>
            <a:pPr lvl="1"/>
            <a:endParaRPr lang="en-GB" dirty="0"/>
          </a:p>
          <a:p>
            <a:endParaRPr lang="en-GB" dirty="0"/>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24</a:t>
            </a:fld>
            <a:endParaRPr lang="en-GB" altLang="en-US" dirty="0"/>
          </a:p>
        </p:txBody>
      </p:sp>
    </p:spTree>
    <p:extLst>
      <p:ext uri="{BB962C8B-B14F-4D97-AF65-F5344CB8AC3E}">
        <p14:creationId xmlns:p14="http://schemas.microsoft.com/office/powerpoint/2010/main" xmlns="" val="2670007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word on sensitivity analyses</a:t>
            </a:r>
          </a:p>
        </p:txBody>
      </p:sp>
      <p:sp>
        <p:nvSpPr>
          <p:cNvPr id="3" name="Content Placeholder 2"/>
          <p:cNvSpPr>
            <a:spLocks noGrp="1"/>
          </p:cNvSpPr>
          <p:nvPr>
            <p:ph idx="1"/>
          </p:nvPr>
        </p:nvSpPr>
        <p:spPr/>
        <p:txBody>
          <a:bodyPr/>
          <a:lstStyle/>
          <a:p>
            <a:r>
              <a:rPr lang="en-GB" dirty="0" smtClean="0"/>
              <a:t>EU proposed ‘estimand’.  This was born out of the ‘missing data’ discussions, but became a broader, more fundamental question.</a:t>
            </a:r>
          </a:p>
          <a:p>
            <a:r>
              <a:rPr lang="en-GB" dirty="0" smtClean="0"/>
              <a:t>FDA proposed ‘sensitivity analysis’.  This was always broader than only a missing data problem, and seeks to improve structure.</a:t>
            </a:r>
          </a:p>
          <a:p>
            <a:r>
              <a:rPr lang="en-GB" b="1" dirty="0" smtClean="0"/>
              <a:t>The topics are related to the extent that harmonisation may improve trial planning, conduct, analysis, reporting and decision making.</a:t>
            </a:r>
            <a:endParaRPr lang="en-GB" b="1" dirty="0"/>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25</a:t>
            </a:fld>
            <a:endParaRPr lang="en-GB" altLang="en-US" dirty="0"/>
          </a:p>
        </p:txBody>
      </p:sp>
    </p:spTree>
    <p:extLst>
      <p:ext uri="{BB962C8B-B14F-4D97-AF65-F5344CB8AC3E}">
        <p14:creationId xmlns:p14="http://schemas.microsoft.com/office/powerpoint/2010/main" xmlns="" val="599725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next?</a:t>
            </a:r>
            <a:br>
              <a:rPr lang="en-GB" dirty="0"/>
            </a:br>
            <a:endParaRPr lang="en-GB" dirty="0"/>
          </a:p>
        </p:txBody>
      </p:sp>
      <p:sp>
        <p:nvSpPr>
          <p:cNvPr id="3" name="Content Placeholder 2"/>
          <p:cNvSpPr>
            <a:spLocks noGrp="1"/>
          </p:cNvSpPr>
          <p:nvPr>
            <p:ph idx="1"/>
          </p:nvPr>
        </p:nvSpPr>
        <p:spPr/>
        <p:txBody>
          <a:bodyPr/>
          <a:lstStyle/>
          <a:p>
            <a:r>
              <a:rPr lang="en-GB" dirty="0" smtClean="0"/>
              <a:t>Drafting and discussion</a:t>
            </a:r>
          </a:p>
          <a:p>
            <a:endParaRPr lang="en-GB" dirty="0"/>
          </a:p>
          <a:p>
            <a:r>
              <a:rPr lang="en-GB" dirty="0" smtClean="0"/>
              <a:t>Consultations in local stakeholder groups</a:t>
            </a:r>
          </a:p>
          <a:p>
            <a:endParaRPr lang="en-GB" dirty="0"/>
          </a:p>
          <a:p>
            <a:r>
              <a:rPr lang="en-GB" dirty="0" smtClean="0"/>
              <a:t>More drafting and discussion</a:t>
            </a:r>
          </a:p>
          <a:p>
            <a:endParaRPr lang="en-GB" dirty="0"/>
          </a:p>
          <a:p>
            <a:r>
              <a:rPr lang="en-GB" dirty="0" smtClean="0"/>
              <a:t>Step 1, 2a, 2b</a:t>
            </a:r>
          </a:p>
          <a:p>
            <a:endParaRPr lang="en-GB" dirty="0"/>
          </a:p>
          <a:p>
            <a:r>
              <a:rPr lang="en-GB" b="1" u="sng" dirty="0" smtClean="0"/>
              <a:t>Public consultation</a:t>
            </a:r>
            <a:endParaRPr lang="en-GB" b="1" u="sng" dirty="0"/>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26</a:t>
            </a:fld>
            <a:endParaRPr lang="en-GB" altLang="en-US" dirty="0"/>
          </a:p>
        </p:txBody>
      </p:sp>
    </p:spTree>
    <p:extLst>
      <p:ext uri="{BB962C8B-B14F-4D97-AF65-F5344CB8AC3E}">
        <p14:creationId xmlns:p14="http://schemas.microsoft.com/office/powerpoint/2010/main" xmlns="" val="3059725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Motivating example, Selincro</a:t>
            </a:r>
            <a:endParaRPr lang="en-GB" dirty="0"/>
          </a:p>
        </p:txBody>
      </p:sp>
      <p:sp>
        <p:nvSpPr>
          <p:cNvPr id="3" name="Content Placeholder 2"/>
          <p:cNvSpPr>
            <a:spLocks noGrp="1"/>
          </p:cNvSpPr>
          <p:nvPr>
            <p:ph idx="1"/>
          </p:nvPr>
        </p:nvSpPr>
        <p:spPr>
          <a:xfrm>
            <a:off x="250825" y="1556792"/>
            <a:ext cx="8642350" cy="4569371"/>
          </a:xfrm>
        </p:spPr>
        <p:txBody>
          <a:bodyPr/>
          <a:lstStyle/>
          <a:p>
            <a:r>
              <a:rPr lang="en-US" dirty="0"/>
              <a:t>The efficacy and tolerability of nalmefene in the treatment of alcohol dependence were evaluated in three randomised, double-blind, placebo-controlled phase III studies (two confirmatory 6-month efficacy studies and one 1-year safety study) </a:t>
            </a:r>
            <a:endParaRPr lang="en-US" dirty="0" smtClean="0"/>
          </a:p>
          <a:p>
            <a:r>
              <a:rPr lang="en-GB" dirty="0"/>
              <a:t>Primary Objectives: </a:t>
            </a:r>
            <a:r>
              <a:rPr lang="en-US" dirty="0"/>
              <a:t>The overall objective of the study </a:t>
            </a:r>
            <a:r>
              <a:rPr lang="en-US" dirty="0" smtClean="0"/>
              <a:t>was </a:t>
            </a:r>
            <a:r>
              <a:rPr lang="en-US" dirty="0"/>
              <a:t>to evaluate the effect of as-needed dosing of 18.06 mg nalmefene </a:t>
            </a:r>
            <a:r>
              <a:rPr lang="en-US" b="1" dirty="0"/>
              <a:t>on alcohol consumption</a:t>
            </a:r>
            <a:r>
              <a:rPr lang="en-US" dirty="0"/>
              <a:t> in </a:t>
            </a:r>
            <a:r>
              <a:rPr lang="en-US" b="1" dirty="0"/>
              <a:t>patients with alcohol dependence </a:t>
            </a:r>
            <a:r>
              <a:rPr lang="en-US" dirty="0"/>
              <a:t>during a </a:t>
            </a:r>
            <a:r>
              <a:rPr lang="en-US" b="1" dirty="0"/>
              <a:t>24-week treatment period</a:t>
            </a:r>
            <a:r>
              <a:rPr lang="en-US" dirty="0"/>
              <a:t>. </a:t>
            </a:r>
            <a:endParaRPr lang="en-GB" dirty="0"/>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27</a:t>
            </a:fld>
            <a:endParaRPr lang="en-GB" altLang="en-US" dirty="0"/>
          </a:p>
        </p:txBody>
      </p:sp>
    </p:spTree>
    <p:extLst>
      <p:ext uri="{BB962C8B-B14F-4D97-AF65-F5344CB8AC3E}">
        <p14:creationId xmlns:p14="http://schemas.microsoft.com/office/powerpoint/2010/main" xmlns="" val="741328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Motivating example, Selincro</a:t>
            </a:r>
          </a:p>
        </p:txBody>
      </p:sp>
      <p:sp>
        <p:nvSpPr>
          <p:cNvPr id="3" name="Content Placeholder 2"/>
          <p:cNvSpPr>
            <a:spLocks noGrp="1"/>
          </p:cNvSpPr>
          <p:nvPr>
            <p:ph idx="1"/>
          </p:nvPr>
        </p:nvSpPr>
        <p:spPr>
          <a:xfrm>
            <a:off x="250825" y="1340768"/>
            <a:ext cx="8642350" cy="4785395"/>
          </a:xfrm>
        </p:spPr>
        <p:txBody>
          <a:bodyPr>
            <a:normAutofit fontScale="85000" lnSpcReduction="20000"/>
          </a:bodyPr>
          <a:lstStyle/>
          <a:p>
            <a:r>
              <a:rPr lang="en-GB" dirty="0"/>
              <a:t>Primary </a:t>
            </a:r>
            <a:r>
              <a:rPr lang="en-GB" dirty="0" smtClean="0"/>
              <a:t>endpoints: </a:t>
            </a:r>
            <a:endParaRPr lang="en-GB" dirty="0"/>
          </a:p>
          <a:p>
            <a:r>
              <a:rPr lang="en-US" dirty="0"/>
              <a:t>The changes from baseline to Month 6 in number of Heavy Drinking Days (HDDs) and Total alcohol consumption (TAC) were defined as the two co-primary efficacy endpoints, as follows: </a:t>
            </a:r>
          </a:p>
          <a:p>
            <a:pPr lvl="1"/>
            <a:r>
              <a:rPr lang="en-US" dirty="0"/>
              <a:t>1. Number of HDDs (defined as a day with alcohol consumption ≥60g for men and ≥40g for women) </a:t>
            </a:r>
          </a:p>
          <a:p>
            <a:pPr lvl="1"/>
            <a:r>
              <a:rPr lang="en-US" dirty="0"/>
              <a:t>2. Total alcohol consumption (TAC, defined as mean daily alcohol consumption in g/day over a month (= 28 days) </a:t>
            </a:r>
            <a:endParaRPr lang="en-US" dirty="0" smtClean="0"/>
          </a:p>
          <a:p>
            <a:r>
              <a:rPr lang="en-US" dirty="0"/>
              <a:t>Both co-primary efficacy variables concerned the treatment effect at Month 6. </a:t>
            </a:r>
            <a:endParaRPr lang="en-US" dirty="0" smtClean="0"/>
          </a:p>
          <a:p>
            <a:r>
              <a:rPr lang="en-US" dirty="0"/>
              <a:t>Efficacy analyses were conducted on all treated patients who had at least one valid post-baseline assessment</a:t>
            </a:r>
            <a:r>
              <a:rPr lang="en-US" dirty="0" smtClean="0"/>
              <a:t>.</a:t>
            </a:r>
            <a:endParaRPr lang="en-GB" dirty="0"/>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28</a:t>
            </a:fld>
            <a:endParaRPr lang="en-GB" altLang="en-US" dirty="0"/>
          </a:p>
        </p:txBody>
      </p:sp>
    </p:spTree>
    <p:extLst>
      <p:ext uri="{BB962C8B-B14F-4D97-AF65-F5344CB8AC3E}">
        <p14:creationId xmlns:p14="http://schemas.microsoft.com/office/powerpoint/2010/main" xmlns="" val="1123569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Motivating example, Selincro</a:t>
            </a:r>
          </a:p>
        </p:txBody>
      </p:sp>
      <p:sp>
        <p:nvSpPr>
          <p:cNvPr id="3" name="Content Placeholder 2"/>
          <p:cNvSpPr>
            <a:spLocks noGrp="1"/>
          </p:cNvSpPr>
          <p:nvPr>
            <p:ph idx="1"/>
          </p:nvPr>
        </p:nvSpPr>
        <p:spPr>
          <a:xfrm>
            <a:off x="250825" y="1340768"/>
            <a:ext cx="8642350" cy="4785395"/>
          </a:xfrm>
        </p:spPr>
        <p:txBody>
          <a:bodyPr>
            <a:normAutofit lnSpcReduction="10000"/>
          </a:bodyPr>
          <a:lstStyle/>
          <a:p>
            <a:r>
              <a:rPr lang="en-US" dirty="0" smtClean="0"/>
              <a:t>The </a:t>
            </a:r>
            <a:r>
              <a:rPr lang="en-US" dirty="0"/>
              <a:t>primary analysis pre-specified for both co-primary efficacy variables was a mixed model repeated measures (MMRM) analysis using all available data measured over each month during the treatment period using a model with </a:t>
            </a:r>
            <a:r>
              <a:rPr lang="en-US" dirty="0" smtClean="0"/>
              <a:t>baseline score </a:t>
            </a:r>
            <a:r>
              <a:rPr lang="en-US" dirty="0"/>
              <a:t>as covariate, site, sex, time and treatment as fixed effects, baseline-by-time and treatment-by-time interaction and an unstructured covariance matrix. </a:t>
            </a:r>
            <a:endParaRPr lang="en-US" dirty="0" smtClean="0"/>
          </a:p>
          <a:p>
            <a:r>
              <a:rPr lang="en-US" dirty="0" smtClean="0"/>
              <a:t>Sensitivity </a:t>
            </a:r>
            <a:r>
              <a:rPr lang="en-US" dirty="0"/>
              <a:t>analyses were pre-specified </a:t>
            </a:r>
            <a:r>
              <a:rPr lang="en-US" dirty="0" smtClean="0"/>
              <a:t>including </a:t>
            </a:r>
            <a:r>
              <a:rPr lang="en-US" dirty="0"/>
              <a:t>placebo mean imputation (PMI) and multiple imputation with a pattern mixture model. </a:t>
            </a:r>
            <a:endParaRPr lang="en-GB" dirty="0"/>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29</a:t>
            </a:fld>
            <a:endParaRPr lang="en-GB" altLang="en-US" dirty="0"/>
          </a:p>
        </p:txBody>
      </p:sp>
    </p:spTree>
    <p:extLst>
      <p:ext uri="{BB962C8B-B14F-4D97-AF65-F5344CB8AC3E}">
        <p14:creationId xmlns:p14="http://schemas.microsoft.com/office/powerpoint/2010/main" xmlns="" val="1692002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Disclaimer</a:t>
            </a:r>
            <a:endParaRPr lang="en-GB" dirty="0"/>
          </a:p>
        </p:txBody>
      </p:sp>
      <p:sp>
        <p:nvSpPr>
          <p:cNvPr id="3" name="Content Placeholder 2"/>
          <p:cNvSpPr>
            <a:spLocks noGrp="1"/>
          </p:cNvSpPr>
          <p:nvPr>
            <p:ph idx="1"/>
          </p:nvPr>
        </p:nvSpPr>
        <p:spPr/>
        <p:txBody>
          <a:bodyPr/>
          <a:lstStyle/>
          <a:p>
            <a:r>
              <a:rPr lang="en-GB" dirty="0" smtClean="0"/>
              <a:t>Obligatory disclaimer: The views expressed in this presentation are my own and do not necessarily reflect those of MHRA or EMA. </a:t>
            </a:r>
          </a:p>
          <a:p>
            <a:endParaRPr lang="en-GB" dirty="0"/>
          </a:p>
          <a:p>
            <a:r>
              <a:rPr lang="en-GB" dirty="0" smtClean="0"/>
              <a:t>Acknowledgements: In fact the views are, at least in part, from the (excellent) E9(R1) Expert Working Group.</a:t>
            </a:r>
            <a:endParaRPr lang="en-GB" dirty="0"/>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3</a:t>
            </a:fld>
            <a:endParaRPr lang="en-GB" altLang="en-US" dirty="0"/>
          </a:p>
        </p:txBody>
      </p:sp>
    </p:spTree>
    <p:extLst>
      <p:ext uri="{BB962C8B-B14F-4D97-AF65-F5344CB8AC3E}">
        <p14:creationId xmlns:p14="http://schemas.microsoft.com/office/powerpoint/2010/main" xmlns="" val="3352431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Motivating example, Selincro</a:t>
            </a:r>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30</a:t>
            </a:fld>
            <a:endParaRPr lang="en-GB" altLang="en-US" dirty="0"/>
          </a:p>
        </p:txBody>
      </p:sp>
      <p:sp>
        <p:nvSpPr>
          <p:cNvPr id="5" name="Content Placeholder 4"/>
          <p:cNvSpPr>
            <a:spLocks noGrp="1"/>
          </p:cNvSpPr>
          <p:nvPr>
            <p:ph idx="1"/>
          </p:nvPr>
        </p:nvSpPr>
        <p:spPr/>
        <p:txBody>
          <a:bodyPr>
            <a:normAutofit lnSpcReduction="10000"/>
          </a:bodyPr>
          <a:lstStyle/>
          <a:p>
            <a:r>
              <a:rPr lang="en-US" dirty="0" smtClean="0"/>
              <a:t>Example study:</a:t>
            </a:r>
          </a:p>
          <a:p>
            <a:r>
              <a:rPr lang="en-US" dirty="0" smtClean="0"/>
              <a:t>18% stopped drinking between screening and randomisation</a:t>
            </a:r>
          </a:p>
          <a:p>
            <a:r>
              <a:rPr lang="en-US" dirty="0" smtClean="0"/>
              <a:t>31</a:t>
            </a:r>
            <a:r>
              <a:rPr lang="en-US" dirty="0"/>
              <a:t>% of the placebo-treated patients and 53% of the nalmefene-treated patients withdrew from the study; the most frequent primary reason for withdrawal was withdrawal of consent in the placebo group and adverse events in the nalmefene </a:t>
            </a:r>
            <a:r>
              <a:rPr lang="en-US" dirty="0" smtClean="0"/>
              <a:t>group, </a:t>
            </a:r>
            <a:r>
              <a:rPr lang="en-US" dirty="0"/>
              <a:t>time to withdrawal for any reason shows a pattern of earlier withdrawal in the nalmefene group than in the placebo group. </a:t>
            </a:r>
            <a:endParaRPr lang="en-GB" dirty="0"/>
          </a:p>
        </p:txBody>
      </p:sp>
    </p:spTree>
    <p:extLst>
      <p:ext uri="{BB962C8B-B14F-4D97-AF65-F5344CB8AC3E}">
        <p14:creationId xmlns:p14="http://schemas.microsoft.com/office/powerpoint/2010/main" xmlns="" val="3964005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Motivating example, Selincro</a:t>
            </a:r>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31</a:t>
            </a:fld>
            <a:endParaRPr lang="en-GB" alt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325" y="1628800"/>
            <a:ext cx="8967351" cy="42484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80292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Motivating example, Selincro</a:t>
            </a:r>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32</a:t>
            </a:fld>
            <a:endParaRPr lang="en-GB" alt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0671" y="1700808"/>
            <a:ext cx="8813817" cy="42484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07723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estimand?</a:t>
            </a:r>
            <a:endParaRPr lang="en-GB" dirty="0"/>
          </a:p>
        </p:txBody>
      </p:sp>
      <p:sp>
        <p:nvSpPr>
          <p:cNvPr id="3" name="Content Placeholder 2"/>
          <p:cNvSpPr>
            <a:spLocks noGrp="1"/>
          </p:cNvSpPr>
          <p:nvPr>
            <p:ph idx="1"/>
          </p:nvPr>
        </p:nvSpPr>
        <p:spPr>
          <a:xfrm>
            <a:off x="250825" y="1124744"/>
            <a:ext cx="8642350" cy="5001419"/>
          </a:xfrm>
        </p:spPr>
        <p:txBody>
          <a:bodyPr>
            <a:normAutofit fontScale="85000" lnSpcReduction="20000"/>
          </a:bodyPr>
          <a:lstStyle/>
          <a:p>
            <a:r>
              <a:rPr lang="en-GB" b="1" dirty="0" smtClean="0"/>
              <a:t>(</a:t>
            </a:r>
            <a:r>
              <a:rPr lang="en-GB" b="1" dirty="0"/>
              <a:t>Difference in) mean outcome improvement for all randomized participants.</a:t>
            </a:r>
          </a:p>
          <a:p>
            <a:r>
              <a:rPr lang="en-GB" b="1" dirty="0"/>
              <a:t>(Difference in) outcome improvement in those who adhere to treatment.</a:t>
            </a:r>
          </a:p>
          <a:p>
            <a:r>
              <a:rPr lang="en-GB" b="1" dirty="0"/>
              <a:t>(Difference in) outcome improvement if all participants had adhered.</a:t>
            </a:r>
          </a:p>
          <a:p>
            <a:r>
              <a:rPr lang="en-GB" dirty="0"/>
              <a:t>(Difference in) areas under the outcome curve during adherence to treatment.</a:t>
            </a:r>
          </a:p>
          <a:p>
            <a:r>
              <a:rPr lang="en-GB" dirty="0"/>
              <a:t>(Difference in) outcome improvement during adherence to treatment </a:t>
            </a:r>
          </a:p>
          <a:p>
            <a:r>
              <a:rPr lang="en-GB" b="1" dirty="0" smtClean="0"/>
              <a:t>For </a:t>
            </a:r>
            <a:r>
              <a:rPr lang="en-GB" b="1" dirty="0"/>
              <a:t>all randomized participants at the planned endpoint of the trial attributable to the initially randomized </a:t>
            </a:r>
            <a:r>
              <a:rPr lang="en-GB" b="1" dirty="0" smtClean="0"/>
              <a:t>treatment</a:t>
            </a:r>
          </a:p>
          <a:p>
            <a:endParaRPr lang="en-GB" b="1" dirty="0" smtClean="0"/>
          </a:p>
          <a:p>
            <a:r>
              <a:rPr lang="en-GB" b="1" dirty="0" smtClean="0"/>
              <a:t>Other?</a:t>
            </a:r>
            <a:endParaRPr lang="en-GB" b="1" dirty="0"/>
          </a:p>
          <a:p>
            <a:pPr marL="0" indent="0">
              <a:buNone/>
            </a:pPr>
            <a:endParaRPr lang="en-GB" dirty="0"/>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33</a:t>
            </a:fld>
            <a:endParaRPr lang="en-GB" altLang="en-US" dirty="0"/>
          </a:p>
        </p:txBody>
      </p:sp>
    </p:spTree>
    <p:extLst>
      <p:ext uri="{BB962C8B-B14F-4D97-AF65-F5344CB8AC3E}">
        <p14:creationId xmlns:p14="http://schemas.microsoft.com/office/powerpoint/2010/main" xmlns="" val="4289434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lstStyle/>
          <a:p>
            <a:r>
              <a:rPr lang="en-GB" dirty="0" smtClean="0"/>
              <a:t>The work seems to be important.</a:t>
            </a:r>
          </a:p>
          <a:p>
            <a:endParaRPr lang="en-GB" dirty="0"/>
          </a:p>
          <a:p>
            <a:r>
              <a:rPr lang="en-GB" dirty="0" smtClean="0"/>
              <a:t>The framework seems to have been well received.</a:t>
            </a:r>
          </a:p>
          <a:p>
            <a:endParaRPr lang="en-GB" dirty="0"/>
          </a:p>
          <a:p>
            <a:r>
              <a:rPr lang="en-GB" dirty="0" smtClean="0"/>
              <a:t>The work is continuing.</a:t>
            </a:r>
          </a:p>
          <a:p>
            <a:endParaRPr lang="en-GB" dirty="0"/>
          </a:p>
          <a:p>
            <a:r>
              <a:rPr lang="en-GB" dirty="0" smtClean="0"/>
              <a:t>Views are welcome.</a:t>
            </a:r>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34</a:t>
            </a:fld>
            <a:endParaRPr lang="en-GB" altLang="en-US" dirty="0"/>
          </a:p>
        </p:txBody>
      </p:sp>
    </p:spTree>
    <p:extLst>
      <p:ext uri="{BB962C8B-B14F-4D97-AF65-F5344CB8AC3E}">
        <p14:creationId xmlns:p14="http://schemas.microsoft.com/office/powerpoint/2010/main" xmlns="" val="1554908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Need for a new framework</a:t>
            </a:r>
            <a:endParaRPr lang="en-GB" dirty="0"/>
          </a:p>
        </p:txBody>
      </p:sp>
      <p:sp>
        <p:nvSpPr>
          <p:cNvPr id="3" name="Content Placeholder 2"/>
          <p:cNvSpPr>
            <a:spLocks noGrp="1"/>
          </p:cNvSpPr>
          <p:nvPr>
            <p:ph idx="1"/>
          </p:nvPr>
        </p:nvSpPr>
        <p:spPr>
          <a:xfrm>
            <a:off x="251520" y="1268760"/>
            <a:ext cx="8642350" cy="4525963"/>
          </a:xfrm>
        </p:spPr>
        <p:txBody>
          <a:bodyPr/>
          <a:lstStyle/>
          <a:p>
            <a:r>
              <a:rPr lang="en-GB" dirty="0" smtClean="0"/>
              <a:t>Long-standing approaches for the handling of missing data were (appropriately) challenged and a long conversation ensued....</a:t>
            </a:r>
          </a:p>
          <a:p>
            <a:r>
              <a:rPr lang="en-GB" dirty="0" smtClean="0"/>
              <a:t>perhaps </a:t>
            </a:r>
            <a:r>
              <a:rPr lang="en-GB" dirty="0"/>
              <a:t>the wrong </a:t>
            </a:r>
            <a:r>
              <a:rPr lang="en-GB" dirty="0" smtClean="0"/>
              <a:t>conversation.</a:t>
            </a:r>
          </a:p>
          <a:p>
            <a:r>
              <a:rPr lang="en-GB" dirty="0"/>
              <a:t>We started to talk about methods … LOCF vs </a:t>
            </a:r>
            <a:r>
              <a:rPr lang="en-GB" dirty="0" smtClean="0"/>
              <a:t>MMRM, then MMRM vs </a:t>
            </a:r>
            <a:r>
              <a:rPr lang="en-GB" dirty="0"/>
              <a:t>others</a:t>
            </a:r>
            <a:r>
              <a:rPr lang="en-GB" dirty="0" smtClean="0"/>
              <a:t>.</a:t>
            </a:r>
          </a:p>
          <a:p>
            <a:endParaRPr lang="en-GB" dirty="0"/>
          </a:p>
          <a:p>
            <a:endParaRPr lang="en-GB" dirty="0"/>
          </a:p>
          <a:p>
            <a:endParaRPr lang="en-GB" dirty="0" smtClean="0"/>
          </a:p>
          <a:p>
            <a:endParaRPr lang="en-GB" dirty="0"/>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4</a:t>
            </a:fld>
            <a:endParaRPr lang="en-GB" altLang="en-US" dirty="0"/>
          </a:p>
        </p:txBody>
      </p:sp>
    </p:spTree>
    <p:extLst>
      <p:ext uri="{BB962C8B-B14F-4D97-AF65-F5344CB8AC3E}">
        <p14:creationId xmlns:p14="http://schemas.microsoft.com/office/powerpoint/2010/main" xmlns="" val="3278716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Need for a new framework</a:t>
            </a:r>
            <a:endParaRPr lang="en-GB" dirty="0"/>
          </a:p>
        </p:txBody>
      </p:sp>
      <p:sp>
        <p:nvSpPr>
          <p:cNvPr id="3" name="Content Placeholder 2"/>
          <p:cNvSpPr>
            <a:spLocks noGrp="1"/>
          </p:cNvSpPr>
          <p:nvPr>
            <p:ph idx="1"/>
          </p:nvPr>
        </p:nvSpPr>
        <p:spPr/>
        <p:txBody>
          <a:bodyPr/>
          <a:lstStyle/>
          <a:p>
            <a:r>
              <a:rPr lang="en-GB" dirty="0" smtClean="0"/>
              <a:t>MMRM in majority of industry-sponsored trials. </a:t>
            </a:r>
          </a:p>
          <a:p>
            <a:pPr lvl="1"/>
            <a:r>
              <a:rPr lang="en-GB" dirty="0" smtClean="0"/>
              <a:t>because it is most appropriate, or because it is easy? </a:t>
            </a:r>
          </a:p>
          <a:p>
            <a:r>
              <a:rPr lang="en-GB" dirty="0" smtClean="0"/>
              <a:t>Regulators not yet sold…</a:t>
            </a:r>
          </a:p>
          <a:p>
            <a:pPr lvl="1"/>
            <a:r>
              <a:rPr lang="en-GB" dirty="0"/>
              <a:t>‘MMRM appears to answer the question of what would have happened if patients had stayed on randomised </a:t>
            </a:r>
            <a:r>
              <a:rPr lang="en-GB" dirty="0" smtClean="0"/>
              <a:t>treatment</a:t>
            </a:r>
            <a:r>
              <a:rPr lang="en-GB" i="1" dirty="0" smtClean="0"/>
              <a:t>.’</a:t>
            </a:r>
          </a:p>
          <a:p>
            <a:pPr lvl="1"/>
            <a:r>
              <a:rPr lang="en-GB" dirty="0" smtClean="0"/>
              <a:t>They didn’t, and some won’t.</a:t>
            </a:r>
          </a:p>
          <a:p>
            <a:endParaRPr lang="en-GB" dirty="0"/>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5</a:t>
            </a:fld>
            <a:endParaRPr lang="en-GB" altLang="en-US" dirty="0"/>
          </a:p>
        </p:txBody>
      </p:sp>
    </p:spTree>
    <p:extLst>
      <p:ext uri="{BB962C8B-B14F-4D97-AF65-F5344CB8AC3E}">
        <p14:creationId xmlns:p14="http://schemas.microsoft.com/office/powerpoint/2010/main" xmlns="" val="1794547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Need for a new framework</a:t>
            </a:r>
            <a:endParaRPr lang="en-GB" dirty="0"/>
          </a:p>
        </p:txBody>
      </p:sp>
      <p:sp>
        <p:nvSpPr>
          <p:cNvPr id="3" name="Content Placeholder 2"/>
          <p:cNvSpPr>
            <a:spLocks noGrp="1"/>
          </p:cNvSpPr>
          <p:nvPr>
            <p:ph idx="1"/>
          </p:nvPr>
        </p:nvSpPr>
        <p:spPr/>
        <p:txBody>
          <a:bodyPr>
            <a:normAutofit lnSpcReduction="10000"/>
          </a:bodyPr>
          <a:lstStyle/>
          <a:p>
            <a:r>
              <a:rPr lang="en-GB" b="1" dirty="0" smtClean="0"/>
              <a:t>So what do we want to know?</a:t>
            </a:r>
          </a:p>
          <a:p>
            <a:r>
              <a:rPr lang="en-GB" dirty="0" smtClean="0"/>
              <a:t>EMA guideline on ‘missing data’ states: </a:t>
            </a:r>
          </a:p>
          <a:p>
            <a:endParaRPr lang="en-US" i="1" dirty="0"/>
          </a:p>
          <a:p>
            <a:pPr marL="0" indent="0">
              <a:buNone/>
            </a:pPr>
            <a:r>
              <a:rPr lang="en-US" i="1" dirty="0"/>
              <a:t>“The justification for selecting a particular method should not be based primarily on the properties of the method under particular assumptions but on whether it is likely that it will provide an appropriate estimate for</a:t>
            </a:r>
            <a:r>
              <a:rPr lang="en-US" b="1" i="1" dirty="0"/>
              <a:t> the comparison of primary regulatory interest in the circumstances of the trial under consideration</a:t>
            </a:r>
            <a:r>
              <a:rPr lang="en-US" i="1" dirty="0"/>
              <a:t>”</a:t>
            </a:r>
          </a:p>
          <a:p>
            <a:endParaRPr lang="en-GB" dirty="0" smtClean="0"/>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6</a:t>
            </a:fld>
            <a:endParaRPr lang="en-GB" altLang="en-US" dirty="0"/>
          </a:p>
        </p:txBody>
      </p:sp>
    </p:spTree>
    <p:extLst>
      <p:ext uri="{BB962C8B-B14F-4D97-AF65-F5344CB8AC3E}">
        <p14:creationId xmlns:p14="http://schemas.microsoft.com/office/powerpoint/2010/main" xmlns="" val="3194057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Need for a new framework</a:t>
            </a:r>
            <a:endParaRPr lang="en-GB" dirty="0"/>
          </a:p>
        </p:txBody>
      </p:sp>
      <p:sp>
        <p:nvSpPr>
          <p:cNvPr id="3" name="Content Placeholder 2"/>
          <p:cNvSpPr>
            <a:spLocks noGrp="1"/>
          </p:cNvSpPr>
          <p:nvPr>
            <p:ph idx="1"/>
          </p:nvPr>
        </p:nvSpPr>
        <p:spPr/>
        <p:txBody>
          <a:bodyPr>
            <a:normAutofit fontScale="92500" lnSpcReduction="10000"/>
          </a:bodyPr>
          <a:lstStyle/>
          <a:p>
            <a:r>
              <a:rPr lang="en-GB" b="1" dirty="0" smtClean="0"/>
              <a:t>So what do we want to know?</a:t>
            </a:r>
          </a:p>
          <a:p>
            <a:r>
              <a:rPr lang="en-GB" b="1" dirty="0" smtClean="0"/>
              <a:t>E9: Intention-To-Treat Principle: </a:t>
            </a:r>
            <a:r>
              <a:rPr lang="en-GB" b="1" i="1" dirty="0" smtClean="0"/>
              <a:t>“</a:t>
            </a:r>
            <a:r>
              <a:rPr lang="en-US" i="1" dirty="0" smtClean="0"/>
              <a:t>The </a:t>
            </a:r>
            <a:r>
              <a:rPr lang="en-US" i="1" dirty="0"/>
              <a:t>principle that asserts that the </a:t>
            </a:r>
            <a:r>
              <a:rPr lang="en-US" b="1" i="1" dirty="0"/>
              <a:t>effect of a treatment policy </a:t>
            </a:r>
            <a:r>
              <a:rPr lang="en-US" i="1" dirty="0"/>
              <a:t>can be best assessed by evaluating on the basis of the intention to treat a subject (i.e. the planned treatment regimen) rather than the actual treatment given. It has the consequence that </a:t>
            </a:r>
            <a:r>
              <a:rPr lang="en-US" b="1" i="1" dirty="0"/>
              <a:t>subjects allocated to a treatment group should be followed up, assessed and analysed as members of that group irrespective of their compliance to the planned course of treatment</a:t>
            </a:r>
            <a:r>
              <a:rPr lang="en-US" b="1" i="1" dirty="0" smtClean="0"/>
              <a:t>.</a:t>
            </a:r>
            <a:r>
              <a:rPr lang="en-US" i="1" dirty="0" smtClean="0"/>
              <a:t>” </a:t>
            </a:r>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7</a:t>
            </a:fld>
            <a:endParaRPr lang="en-GB" altLang="en-US" dirty="0"/>
          </a:p>
        </p:txBody>
      </p:sp>
    </p:spTree>
    <p:extLst>
      <p:ext uri="{BB962C8B-B14F-4D97-AF65-F5344CB8AC3E}">
        <p14:creationId xmlns:p14="http://schemas.microsoft.com/office/powerpoint/2010/main" xmlns="" val="817900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Need for a new framework</a:t>
            </a:r>
            <a:endParaRPr lang="en-GB" dirty="0"/>
          </a:p>
        </p:txBody>
      </p:sp>
      <p:sp>
        <p:nvSpPr>
          <p:cNvPr id="3" name="Content Placeholder 2"/>
          <p:cNvSpPr>
            <a:spLocks noGrp="1"/>
          </p:cNvSpPr>
          <p:nvPr>
            <p:ph idx="1"/>
          </p:nvPr>
        </p:nvSpPr>
        <p:spPr>
          <a:xfrm>
            <a:off x="250825" y="980728"/>
            <a:ext cx="8642350" cy="5145435"/>
          </a:xfrm>
        </p:spPr>
        <p:txBody>
          <a:bodyPr>
            <a:normAutofit fontScale="92500"/>
          </a:bodyPr>
          <a:lstStyle/>
          <a:p>
            <a:r>
              <a:rPr lang="en-US" b="1" i="1" dirty="0" smtClean="0"/>
              <a:t>“Preservation </a:t>
            </a:r>
            <a:r>
              <a:rPr lang="en-US" b="1" i="1" dirty="0"/>
              <a:t>of the initial randomisation in analysis is important in preventing bias and in providing a secure foundation for statistical tests</a:t>
            </a:r>
            <a:r>
              <a:rPr lang="en-US" b="1" i="1" dirty="0" smtClean="0"/>
              <a:t>.” </a:t>
            </a:r>
          </a:p>
          <a:p>
            <a:pPr lvl="1"/>
            <a:r>
              <a:rPr lang="en-US" b="1" dirty="0" smtClean="0"/>
              <a:t>Not only ‘analyse as randomise’</a:t>
            </a:r>
          </a:p>
          <a:p>
            <a:pPr lvl="1"/>
            <a:r>
              <a:rPr lang="en-US" b="1" dirty="0" smtClean="0"/>
              <a:t>anything else will be harder…</a:t>
            </a:r>
            <a:endParaRPr lang="en-US" b="1" dirty="0"/>
          </a:p>
          <a:p>
            <a:r>
              <a:rPr lang="en-US" i="1" dirty="0" smtClean="0"/>
              <a:t>“When </a:t>
            </a:r>
            <a:r>
              <a:rPr lang="en-US" i="1" dirty="0"/>
              <a:t>the full analysis set of subjects is used, violations of the protocol that occur after randomisation may have an impact on the data and conclusions, particularly if their occurrence is related to treatment assignment. In most respects it is appropriate to include the data from such subjects in the analysis, consistent with the intention-to-treat principle</a:t>
            </a:r>
            <a:r>
              <a:rPr lang="en-US" i="1" dirty="0" smtClean="0"/>
              <a:t>.” </a:t>
            </a:r>
            <a:endParaRPr lang="en-GB" i="1" dirty="0"/>
          </a:p>
          <a:p>
            <a:endParaRPr lang="en-GB" dirty="0"/>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8</a:t>
            </a:fld>
            <a:endParaRPr lang="en-GB" altLang="en-US" dirty="0"/>
          </a:p>
        </p:txBody>
      </p:sp>
    </p:spTree>
    <p:extLst>
      <p:ext uri="{BB962C8B-B14F-4D97-AF65-F5344CB8AC3E}">
        <p14:creationId xmlns:p14="http://schemas.microsoft.com/office/powerpoint/2010/main" xmlns="" val="760879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Need for a new framework</a:t>
            </a:r>
            <a:endParaRPr lang="en-GB" dirty="0"/>
          </a:p>
        </p:txBody>
      </p:sp>
      <p:sp>
        <p:nvSpPr>
          <p:cNvPr id="3" name="Content Placeholder 2"/>
          <p:cNvSpPr>
            <a:spLocks noGrp="1"/>
          </p:cNvSpPr>
          <p:nvPr>
            <p:ph idx="1"/>
          </p:nvPr>
        </p:nvSpPr>
        <p:spPr>
          <a:xfrm>
            <a:off x="250825" y="1268760"/>
            <a:ext cx="8642350" cy="4857403"/>
          </a:xfrm>
        </p:spPr>
        <p:txBody>
          <a:bodyPr>
            <a:normAutofit/>
          </a:bodyPr>
          <a:lstStyle/>
          <a:p>
            <a:r>
              <a:rPr lang="en-US" dirty="0" smtClean="0"/>
              <a:t>From E9R(1) Concept Paper:</a:t>
            </a:r>
          </a:p>
          <a:p>
            <a:pPr lvl="1"/>
            <a:r>
              <a:rPr lang="en-US" i="1" dirty="0"/>
              <a:t>“Remarkably, despite many years of clinical trials being the primary support for regulatory decision making, no definitive guidance is available on what constitutes an appropriate primary estimand for a confirmatory clinical trial. The absence of regulatory guidance leads to uncertainties and inconsistencies in methodological approach across trial designs supporting regulatory decisions</a:t>
            </a:r>
            <a:r>
              <a:rPr lang="en-US" i="1" dirty="0" smtClean="0"/>
              <a:t>.”</a:t>
            </a:r>
          </a:p>
        </p:txBody>
      </p:sp>
      <p:sp>
        <p:nvSpPr>
          <p:cNvPr id="4" name="Slide Number Placeholder 3"/>
          <p:cNvSpPr>
            <a:spLocks noGrp="1"/>
          </p:cNvSpPr>
          <p:nvPr>
            <p:ph type="sldNum" sz="quarter" idx="12"/>
          </p:nvPr>
        </p:nvSpPr>
        <p:spPr/>
        <p:txBody>
          <a:bodyPr/>
          <a:lstStyle/>
          <a:p>
            <a:fld id="{CB81A42A-1E8F-413D-9054-6F5B78AE1670}" type="slidenum">
              <a:rPr lang="en-GB" altLang="en-US" smtClean="0"/>
              <a:pPr/>
              <a:t>9</a:t>
            </a:fld>
            <a:endParaRPr lang="en-GB" altLang="en-US" dirty="0"/>
          </a:p>
        </p:txBody>
      </p:sp>
    </p:spTree>
    <p:extLst>
      <p:ext uri="{BB962C8B-B14F-4D97-AF65-F5344CB8AC3E}">
        <p14:creationId xmlns:p14="http://schemas.microsoft.com/office/powerpoint/2010/main" xmlns="" val="334509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MHRA-PowerPoint">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MHRA-PowerPoint</Template>
  <TotalTime>3980</TotalTime>
  <Words>2061</Words>
  <Application>Microsoft Office PowerPoint</Application>
  <PresentationFormat>On-screen Show (4:3)</PresentationFormat>
  <Paragraphs>258</Paragraphs>
  <Slides>34</Slides>
  <Notes>5</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MHRA-PowerPoint</vt:lpstr>
      <vt:lpstr>Custom Design</vt:lpstr>
      <vt:lpstr>Default Design</vt:lpstr>
      <vt:lpstr>Estimands at ICH</vt:lpstr>
      <vt:lpstr>Contents</vt:lpstr>
      <vt:lpstr>Disclaimer</vt:lpstr>
      <vt:lpstr>Need for a new framework</vt:lpstr>
      <vt:lpstr>Need for a new framework</vt:lpstr>
      <vt:lpstr>Need for a new framework</vt:lpstr>
      <vt:lpstr>Need for a new framework</vt:lpstr>
      <vt:lpstr>Need for a new framework</vt:lpstr>
      <vt:lpstr>Need for a new framework</vt:lpstr>
      <vt:lpstr>Need for a new framework</vt:lpstr>
      <vt:lpstr>Need for a new framework</vt:lpstr>
      <vt:lpstr>Why ICH?</vt:lpstr>
      <vt:lpstr>Technical Working Groups Structure</vt:lpstr>
      <vt:lpstr>Steps in the ICH Process</vt:lpstr>
      <vt:lpstr>Steps in the ICH Process</vt:lpstr>
      <vt:lpstr>Steps in the ICH Process</vt:lpstr>
      <vt:lpstr>Who?</vt:lpstr>
      <vt:lpstr>When? </vt:lpstr>
      <vt:lpstr>What?</vt:lpstr>
      <vt:lpstr>What?</vt:lpstr>
      <vt:lpstr>What?</vt:lpstr>
      <vt:lpstr>What?</vt:lpstr>
      <vt:lpstr>What?</vt:lpstr>
      <vt:lpstr>What?</vt:lpstr>
      <vt:lpstr>A word on sensitivity analyses</vt:lpstr>
      <vt:lpstr>What next? </vt:lpstr>
      <vt:lpstr>Motivating example, Selincro</vt:lpstr>
      <vt:lpstr>Motivating example, Selincro</vt:lpstr>
      <vt:lpstr>Motivating example, Selincro</vt:lpstr>
      <vt:lpstr>Motivating example, Selincro</vt:lpstr>
      <vt:lpstr>Motivating example, Selincro</vt:lpstr>
      <vt:lpstr>Motivating example, Selincro</vt:lpstr>
      <vt:lpstr>Which estimand?</vt:lpstr>
      <vt:lpstr>Conclusions</vt:lpstr>
    </vt:vector>
  </TitlesOfParts>
  <Company>MHRA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 Regulatory Interactions for Statisticians</dc:title>
  <dc:creator>Julia Saperia</dc:creator>
  <cp:lastModifiedBy>czd71300</cp:lastModifiedBy>
  <cp:revision>115</cp:revision>
  <dcterms:created xsi:type="dcterms:W3CDTF">2014-09-16T14:10:20Z</dcterms:created>
  <dcterms:modified xsi:type="dcterms:W3CDTF">2015-09-29T08:58:02Z</dcterms:modified>
</cp:coreProperties>
</file>