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24"/>
  </p:notesMasterIdLst>
  <p:handoutMasterIdLst>
    <p:handoutMasterId r:id="rId25"/>
  </p:handoutMasterIdLst>
  <p:sldIdLst>
    <p:sldId id="256" r:id="rId2"/>
    <p:sldId id="340" r:id="rId3"/>
    <p:sldId id="342" r:id="rId4"/>
    <p:sldId id="343" r:id="rId5"/>
    <p:sldId id="344" r:id="rId6"/>
    <p:sldId id="345" r:id="rId7"/>
    <p:sldId id="346" r:id="rId8"/>
    <p:sldId id="347" r:id="rId9"/>
    <p:sldId id="348" r:id="rId10"/>
    <p:sldId id="349" r:id="rId11"/>
    <p:sldId id="350" r:id="rId12"/>
    <p:sldId id="351" r:id="rId13"/>
    <p:sldId id="352" r:id="rId14"/>
    <p:sldId id="353" r:id="rId15"/>
    <p:sldId id="354" r:id="rId16"/>
    <p:sldId id="356" r:id="rId17"/>
    <p:sldId id="357" r:id="rId18"/>
    <p:sldId id="358" r:id="rId19"/>
    <p:sldId id="360" r:id="rId20"/>
    <p:sldId id="361" r:id="rId21"/>
    <p:sldId id="338" r:id="rId22"/>
    <p:sldId id="319" r:id="rId23"/>
  </p:sldIdLst>
  <p:sldSz cx="9753600" cy="7315200"/>
  <p:notesSz cx="7559675" cy="10691813"/>
  <p:defaultTextStyle>
    <a:defPPr>
      <a:defRPr lang="en-GB"/>
    </a:defPPr>
    <a:lvl1pPr algn="l" defTabSz="449263" rtl="0" fontAlgn="base" hangingPunct="0">
      <a:lnSpc>
        <a:spcPct val="93000"/>
      </a:lnSpc>
      <a:spcBef>
        <a:spcPct val="0"/>
      </a:spcBef>
      <a:spcAft>
        <a:spcPct val="0"/>
      </a:spcAft>
      <a:buClr>
        <a:srgbClr val="000000"/>
      </a:buClr>
      <a:buSzPct val="100000"/>
      <a:buFont typeface="Times New Roman" pitchFamily="18" charset="0"/>
      <a:defRPr sz="5200" b="1" kern="1200">
        <a:solidFill>
          <a:schemeClr val="bg1"/>
        </a:solidFill>
        <a:latin typeface="Arial" charset="0"/>
        <a:ea typeface="+mn-ea"/>
        <a:cs typeface="Lucida Sans Unicode" charset="0"/>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8" charset="0"/>
      <a:defRPr sz="5200" b="1" kern="1200">
        <a:solidFill>
          <a:schemeClr val="bg1"/>
        </a:solidFill>
        <a:latin typeface="Arial" charset="0"/>
        <a:ea typeface="+mn-ea"/>
        <a:cs typeface="Lucida Sans Unicode" charset="0"/>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8" charset="0"/>
      <a:defRPr sz="5200" b="1" kern="1200">
        <a:solidFill>
          <a:schemeClr val="bg1"/>
        </a:solidFill>
        <a:latin typeface="Arial" charset="0"/>
        <a:ea typeface="+mn-ea"/>
        <a:cs typeface="Lucida Sans Unicode" charset="0"/>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8" charset="0"/>
      <a:defRPr sz="5200" b="1" kern="1200">
        <a:solidFill>
          <a:schemeClr val="bg1"/>
        </a:solidFill>
        <a:latin typeface="Arial" charset="0"/>
        <a:ea typeface="+mn-ea"/>
        <a:cs typeface="Lucida Sans Unicode" charset="0"/>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8" charset="0"/>
      <a:defRPr sz="5200" b="1" kern="1200">
        <a:solidFill>
          <a:schemeClr val="bg1"/>
        </a:solidFill>
        <a:latin typeface="Arial" charset="0"/>
        <a:ea typeface="+mn-ea"/>
        <a:cs typeface="Lucida Sans Unicode" charset="0"/>
      </a:defRPr>
    </a:lvl5pPr>
    <a:lvl6pPr marL="2286000" algn="l" defTabSz="914400" rtl="0" eaLnBrk="1" latinLnBrk="0" hangingPunct="1">
      <a:defRPr sz="5200" b="1" kern="1200">
        <a:solidFill>
          <a:schemeClr val="bg1"/>
        </a:solidFill>
        <a:latin typeface="Arial" charset="0"/>
        <a:ea typeface="+mn-ea"/>
        <a:cs typeface="Lucida Sans Unicode" charset="0"/>
      </a:defRPr>
    </a:lvl6pPr>
    <a:lvl7pPr marL="2743200" algn="l" defTabSz="914400" rtl="0" eaLnBrk="1" latinLnBrk="0" hangingPunct="1">
      <a:defRPr sz="5200" b="1" kern="1200">
        <a:solidFill>
          <a:schemeClr val="bg1"/>
        </a:solidFill>
        <a:latin typeface="Arial" charset="0"/>
        <a:ea typeface="+mn-ea"/>
        <a:cs typeface="Lucida Sans Unicode" charset="0"/>
      </a:defRPr>
    </a:lvl7pPr>
    <a:lvl8pPr marL="3200400" algn="l" defTabSz="914400" rtl="0" eaLnBrk="1" latinLnBrk="0" hangingPunct="1">
      <a:defRPr sz="5200" b="1" kern="1200">
        <a:solidFill>
          <a:schemeClr val="bg1"/>
        </a:solidFill>
        <a:latin typeface="Arial" charset="0"/>
        <a:ea typeface="+mn-ea"/>
        <a:cs typeface="Lucida Sans Unicode" charset="0"/>
      </a:defRPr>
    </a:lvl8pPr>
    <a:lvl9pPr marL="3657600" algn="l" defTabSz="914400" rtl="0" eaLnBrk="1" latinLnBrk="0" hangingPunct="1">
      <a:defRPr sz="5200" b="1" kern="1200">
        <a:solidFill>
          <a:schemeClr val="bg1"/>
        </a:solidFill>
        <a:latin typeface="Arial" charset="0"/>
        <a:ea typeface="+mn-ea"/>
        <a:cs typeface="Lucida Sans Unicode"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3D0"/>
    <a:srgbClr val="3333CC"/>
    <a:srgbClr val="CC00CC"/>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9822" autoAdjust="0"/>
  </p:normalViewPr>
  <p:slideViewPr>
    <p:cSldViewPr>
      <p:cViewPr>
        <p:scale>
          <a:sx n="93" d="100"/>
          <a:sy n="93" d="100"/>
        </p:scale>
        <p:origin x="-738" y="-72"/>
      </p:cViewPr>
      <p:guideLst>
        <p:guide orient="horz" pos="2160"/>
        <p:guide pos="2880"/>
      </p:guideLst>
    </p:cSldViewPr>
  </p:slideViewPr>
  <p:outlineViewPr>
    <p:cViewPr varScale="1">
      <p:scale>
        <a:sx n="170" d="200"/>
        <a:sy n="170" d="2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8" d="100"/>
          <a:sy n="68" d="100"/>
        </p:scale>
        <p:origin x="-2148"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6600" cy="534988"/>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sz="quarter" idx="1"/>
          </p:nvPr>
        </p:nvSpPr>
        <p:spPr>
          <a:xfrm>
            <a:off x="4281488" y="0"/>
            <a:ext cx="3276600" cy="534988"/>
          </a:xfrm>
          <a:prstGeom prst="rect">
            <a:avLst/>
          </a:prstGeom>
        </p:spPr>
        <p:txBody>
          <a:bodyPr vert="horz" lIns="91440" tIns="45720" rIns="91440" bIns="45720" rtlCol="0"/>
          <a:lstStyle>
            <a:lvl1pPr algn="r">
              <a:defRPr sz="1200"/>
            </a:lvl1pPr>
          </a:lstStyle>
          <a:p>
            <a:pPr>
              <a:defRPr/>
            </a:pPr>
            <a:fld id="{2447260B-E809-401B-B3AE-474F6857B9EF}" type="datetimeFigureOut">
              <a:rPr lang="en-US"/>
              <a:pPr>
                <a:defRPr/>
              </a:pPr>
              <a:t>9/27/2015</a:t>
            </a:fld>
            <a:endParaRPr lang="en-US" dirty="0"/>
          </a:p>
        </p:txBody>
      </p:sp>
      <p:sp>
        <p:nvSpPr>
          <p:cNvPr id="4" name="Footer Placeholder 3"/>
          <p:cNvSpPr>
            <a:spLocks noGrp="1"/>
          </p:cNvSpPr>
          <p:nvPr>
            <p:ph type="ftr" sz="quarter" idx="2"/>
          </p:nvPr>
        </p:nvSpPr>
        <p:spPr>
          <a:xfrm>
            <a:off x="0" y="10155238"/>
            <a:ext cx="3276600" cy="534987"/>
          </a:xfrm>
          <a:prstGeom prst="rect">
            <a:avLst/>
          </a:prstGeom>
        </p:spPr>
        <p:txBody>
          <a:bodyPr vert="horz" lIns="91440" tIns="45720" rIns="91440" bIns="45720"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4281488" y="10155238"/>
            <a:ext cx="3276600" cy="534987"/>
          </a:xfrm>
          <a:prstGeom prst="rect">
            <a:avLst/>
          </a:prstGeom>
        </p:spPr>
        <p:txBody>
          <a:bodyPr vert="horz" lIns="91440" tIns="45720" rIns="91440" bIns="45720" rtlCol="0" anchor="b"/>
          <a:lstStyle>
            <a:lvl1pPr algn="r">
              <a:defRPr sz="1200"/>
            </a:lvl1pPr>
          </a:lstStyle>
          <a:p>
            <a:pPr>
              <a:defRPr/>
            </a:pPr>
            <a:fld id="{5A13D4B8-F0D2-4176-93C7-0EA9900B45D7}" type="slidenum">
              <a:rPr lang="en-US"/>
              <a:pPr>
                <a:defRPr/>
              </a:pPr>
              <a:t>‹#›</a:t>
            </a:fld>
            <a:endParaRPr lang="en-US" dirty="0"/>
          </a:p>
        </p:txBody>
      </p:sp>
    </p:spTree>
    <p:extLst>
      <p:ext uri="{BB962C8B-B14F-4D97-AF65-F5344CB8AC3E}">
        <p14:creationId xmlns:p14="http://schemas.microsoft.com/office/powerpoint/2010/main" val="19131932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1"/>
          <p:cNvSpPr>
            <a:spLocks noGrp="1" noRot="1" noChangeAspect="1" noChangeArrowheads="1"/>
          </p:cNvSpPr>
          <p:nvPr>
            <p:ph type="sldImg"/>
          </p:nvPr>
        </p:nvSpPr>
        <p:spPr bwMode="auto">
          <a:xfrm>
            <a:off x="1106488" y="812800"/>
            <a:ext cx="5343525" cy="4006850"/>
          </a:xfrm>
          <a:prstGeom prst="rect">
            <a:avLst/>
          </a:prstGeom>
          <a:noFill/>
          <a:ln w="9525">
            <a:noFill/>
            <a:round/>
            <a:headEnd/>
            <a:tailEnd/>
          </a:ln>
        </p:spPr>
      </p:sp>
      <p:sp>
        <p:nvSpPr>
          <p:cNvPr id="2050" name="Rectangle 2"/>
          <p:cNvSpPr>
            <a:spLocks noGrp="1" noChangeArrowheads="1"/>
          </p:cNvSpPr>
          <p:nvPr>
            <p:ph type="body"/>
          </p:nvPr>
        </p:nvSpPr>
        <p:spPr bwMode="auto">
          <a:xfrm>
            <a:off x="755650" y="5078413"/>
            <a:ext cx="6046788" cy="481012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ru-RU" noProof="0" smtClean="0"/>
          </a:p>
        </p:txBody>
      </p:sp>
      <p:sp>
        <p:nvSpPr>
          <p:cNvPr id="2051" name="Rectangle 3"/>
          <p:cNvSpPr>
            <a:spLocks noGrp="1" noChangeArrowheads="1"/>
          </p:cNvSpPr>
          <p:nvPr>
            <p:ph type="hdr"/>
          </p:nvPr>
        </p:nvSpPr>
        <p:spPr bwMode="auto">
          <a:xfrm>
            <a:off x="0" y="0"/>
            <a:ext cx="3279775" cy="5334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nSpc>
                <a:spcPct val="95000"/>
              </a:lnSpc>
              <a:tabLst>
                <a:tab pos="723900" algn="l"/>
                <a:tab pos="1447800" algn="l"/>
                <a:tab pos="2171700" algn="l"/>
                <a:tab pos="2895600" algn="l"/>
              </a:tabLst>
              <a:defRPr sz="1400">
                <a:solidFill>
                  <a:srgbClr val="000000"/>
                </a:solidFill>
                <a:latin typeface="Times New Roman" pitchFamily="18" charset="0"/>
              </a:defRPr>
            </a:lvl1pPr>
          </a:lstStyle>
          <a:p>
            <a:pPr>
              <a:defRPr/>
            </a:pPr>
            <a:endParaRPr lang="ru-RU" dirty="0"/>
          </a:p>
        </p:txBody>
      </p:sp>
      <p:sp>
        <p:nvSpPr>
          <p:cNvPr id="2052" name="Rectangle 4"/>
          <p:cNvSpPr>
            <a:spLocks noGrp="1" noChangeArrowheads="1"/>
          </p:cNvSpPr>
          <p:nvPr>
            <p:ph type="dt"/>
          </p:nvPr>
        </p:nvSpPr>
        <p:spPr bwMode="auto">
          <a:xfrm>
            <a:off x="4278313" y="0"/>
            <a:ext cx="3279775" cy="5334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lnSpc>
                <a:spcPct val="95000"/>
              </a:lnSpc>
              <a:tabLst>
                <a:tab pos="723900" algn="l"/>
                <a:tab pos="1447800" algn="l"/>
                <a:tab pos="2171700" algn="l"/>
                <a:tab pos="2895600" algn="l"/>
              </a:tabLst>
              <a:defRPr sz="1400">
                <a:solidFill>
                  <a:srgbClr val="000000"/>
                </a:solidFill>
                <a:latin typeface="Times New Roman" pitchFamily="18" charset="0"/>
              </a:defRPr>
            </a:lvl1pPr>
          </a:lstStyle>
          <a:p>
            <a:pPr>
              <a:defRPr/>
            </a:pPr>
            <a:endParaRPr lang="ru-RU" dirty="0"/>
          </a:p>
        </p:txBody>
      </p:sp>
      <p:sp>
        <p:nvSpPr>
          <p:cNvPr id="2053" name="Rectangle 5"/>
          <p:cNvSpPr>
            <a:spLocks noGrp="1" noChangeArrowheads="1"/>
          </p:cNvSpPr>
          <p:nvPr>
            <p:ph type="ftr"/>
          </p:nvPr>
        </p:nvSpPr>
        <p:spPr bwMode="auto">
          <a:xfrm>
            <a:off x="0" y="10156825"/>
            <a:ext cx="3279775" cy="53340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nSpc>
                <a:spcPct val="95000"/>
              </a:lnSpc>
              <a:tabLst>
                <a:tab pos="723900" algn="l"/>
                <a:tab pos="1447800" algn="l"/>
                <a:tab pos="2171700" algn="l"/>
                <a:tab pos="2895600" algn="l"/>
              </a:tabLst>
              <a:defRPr sz="1400">
                <a:solidFill>
                  <a:srgbClr val="000000"/>
                </a:solidFill>
                <a:latin typeface="Times New Roman" pitchFamily="18" charset="0"/>
              </a:defRPr>
            </a:lvl1pPr>
          </a:lstStyle>
          <a:p>
            <a:pPr>
              <a:defRPr/>
            </a:pPr>
            <a:endParaRPr lang="ru-RU" dirty="0"/>
          </a:p>
        </p:txBody>
      </p:sp>
      <p:sp>
        <p:nvSpPr>
          <p:cNvPr id="2054" name="Rectangle 6"/>
          <p:cNvSpPr>
            <a:spLocks noGrp="1" noChangeArrowheads="1"/>
          </p:cNvSpPr>
          <p:nvPr>
            <p:ph type="sldNum"/>
          </p:nvPr>
        </p:nvSpPr>
        <p:spPr bwMode="auto">
          <a:xfrm>
            <a:off x="4278313" y="10156825"/>
            <a:ext cx="3279775" cy="53340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lnSpc>
                <a:spcPct val="95000"/>
              </a:lnSpc>
              <a:tabLst>
                <a:tab pos="723900" algn="l"/>
                <a:tab pos="1447800" algn="l"/>
                <a:tab pos="2171700" algn="l"/>
                <a:tab pos="2895600" algn="l"/>
              </a:tabLst>
              <a:defRPr sz="1400">
                <a:solidFill>
                  <a:srgbClr val="000000"/>
                </a:solidFill>
                <a:latin typeface="Times New Roman" pitchFamily="18" charset="0"/>
              </a:defRPr>
            </a:lvl1pPr>
          </a:lstStyle>
          <a:p>
            <a:pPr>
              <a:defRPr/>
            </a:pPr>
            <a:fld id="{D3E9CFB9-F6A3-4C83-B073-D328CD2C617A}" type="slidenum">
              <a:rPr lang="ru-RU"/>
              <a:pPr>
                <a:defRPr/>
              </a:pPr>
              <a:t>‹#›</a:t>
            </a:fld>
            <a:endParaRPr lang="ru-RU" dirty="0"/>
          </a:p>
        </p:txBody>
      </p:sp>
    </p:spTree>
    <p:extLst>
      <p:ext uri="{BB962C8B-B14F-4D97-AF65-F5344CB8AC3E}">
        <p14:creationId xmlns:p14="http://schemas.microsoft.com/office/powerpoint/2010/main" val="76674467"/>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Arial" charset="0"/>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Arial" charset="0"/>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Arial" charset="0"/>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Arial" charset="0"/>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6"/>
          <p:cNvSpPr>
            <a:spLocks noGrp="1" noChangeArrowheads="1"/>
          </p:cNvSpPr>
          <p:nvPr>
            <p:ph type="sldNum" sz="quarter"/>
          </p:nvPr>
        </p:nvSpPr>
        <p:spPr>
          <a:noFill/>
        </p:spPr>
        <p:txBody>
          <a:bodyPr/>
          <a:lstStyle/>
          <a:p>
            <a:fld id="{98D1E30A-5FA3-4C7D-9DE1-BC4F3C769BF1}" type="slidenum">
              <a:rPr lang="ru-RU" smtClean="0"/>
              <a:pPr/>
              <a:t>1</a:t>
            </a:fld>
            <a:endParaRPr lang="ru-RU" dirty="0" smtClean="0"/>
          </a:p>
        </p:txBody>
      </p:sp>
      <p:sp>
        <p:nvSpPr>
          <p:cNvPr id="11267"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ln>
        </p:spPr>
      </p:sp>
      <p:sp>
        <p:nvSpPr>
          <p:cNvPr id="11268" name="Rectangle 2"/>
          <p:cNvSpPr>
            <a:spLocks noGrp="1" noChangeArrowheads="1"/>
          </p:cNvSpPr>
          <p:nvPr>
            <p:ph type="body" idx="1"/>
          </p:nvPr>
        </p:nvSpPr>
        <p:spPr>
          <a:xfrm>
            <a:off x="755650" y="5078413"/>
            <a:ext cx="6048375" cy="4811712"/>
          </a:xfrm>
          <a:noFill/>
          <a:ln/>
        </p:spPr>
        <p:txBody>
          <a:bodyPr wrap="none" anchor="ctr"/>
          <a:lstStyle/>
          <a:p>
            <a:pPr eaLnBrk="1" hangingPunct="1"/>
            <a:endParaRPr lang="ru-RU"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Rectangle 5"/>
          <p:cNvSpPr txBox="1">
            <a:spLocks noChangeArrowheads="1"/>
          </p:cNvSpPr>
          <p:nvPr userDrawn="1"/>
        </p:nvSpPr>
        <p:spPr bwMode="auto">
          <a:xfrm>
            <a:off x="6858000" y="6854825"/>
            <a:ext cx="1987550" cy="277813"/>
          </a:xfrm>
          <a:prstGeom prst="rect">
            <a:avLst/>
          </a:prstGeom>
          <a:noFill/>
          <a:ln w="9525">
            <a:noFill/>
            <a:round/>
            <a:headEnd/>
            <a:tailEnd/>
          </a:ln>
          <a:effectLst/>
        </p:spPr>
        <p:txBody>
          <a:bodyPr lIns="0" tIns="0" rIns="0" bIns="0"/>
          <a:lstStyle>
            <a:lvl1pPr>
              <a:defRPr/>
            </a:lvl1pPr>
          </a:lstStyle>
          <a:p>
            <a:pPr algn="r">
              <a:lnSpc>
                <a:spcPct val="95000"/>
              </a:lnSpc>
              <a:defRPr/>
            </a:pPr>
            <a:fld id="{AF0166B3-1AA4-43FE-8B63-94829FF3D42D}" type="slidenum">
              <a:rPr lang="ru-RU" sz="1000" smtClean="0">
                <a:solidFill>
                  <a:srgbClr val="999999"/>
                </a:solidFill>
              </a:rPr>
              <a:pPr algn="r">
                <a:lnSpc>
                  <a:spcPct val="95000"/>
                </a:lnSpc>
                <a:defRPr/>
              </a:pPr>
              <a:t>‹#›</a:t>
            </a:fld>
            <a:endParaRPr lang="ru-RU" sz="1000" dirty="0">
              <a:solidFill>
                <a:srgbClr val="999999"/>
              </a:solidFill>
            </a:endParaRPr>
          </a:p>
        </p:txBody>
      </p:sp>
      <p:sp>
        <p:nvSpPr>
          <p:cNvPr id="7" name="Заголовок 1"/>
          <p:cNvSpPr>
            <a:spLocks noGrp="1"/>
          </p:cNvSpPr>
          <p:nvPr>
            <p:ph type="title"/>
          </p:nvPr>
        </p:nvSpPr>
        <p:spPr>
          <a:xfrm>
            <a:off x="705008" y="1329562"/>
            <a:ext cx="8566150" cy="790575"/>
          </a:xfrm>
        </p:spPr>
        <p:txBody>
          <a:bodyPr/>
          <a:lstStyle>
            <a:lvl1pPr>
              <a:defRPr/>
            </a:lvl1pPr>
          </a:lstStyle>
          <a:p>
            <a:r>
              <a:rPr lang="en-GB" noProof="0" dirty="0" smtClean="0"/>
              <a:t>Click to edit Master title style</a:t>
            </a:r>
            <a:endParaRPr lang="en-GB" noProof="0" dirty="0"/>
          </a:p>
        </p:txBody>
      </p:sp>
      <p:sp>
        <p:nvSpPr>
          <p:cNvPr id="8" name="Content Placeholder 10"/>
          <p:cNvSpPr>
            <a:spLocks noGrp="1"/>
          </p:cNvSpPr>
          <p:nvPr>
            <p:ph sz="quarter" idx="13"/>
          </p:nvPr>
        </p:nvSpPr>
        <p:spPr>
          <a:xfrm>
            <a:off x="3152933" y="392937"/>
            <a:ext cx="4537075" cy="647700"/>
          </a:xfrm>
        </p:spPr>
        <p:txBody>
          <a:bodyPr anchor="ctr"/>
          <a:lstStyle>
            <a:lvl1pPr marL="0" indent="0">
              <a:buNone/>
              <a:defRPr sz="2000" baseline="0">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dirty="0"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6" name="Rectangle 5"/>
          <p:cNvSpPr txBox="1">
            <a:spLocks noChangeArrowheads="1"/>
          </p:cNvSpPr>
          <p:nvPr userDrawn="1"/>
        </p:nvSpPr>
        <p:spPr bwMode="auto">
          <a:xfrm>
            <a:off x="6858000" y="6854825"/>
            <a:ext cx="1987550" cy="277813"/>
          </a:xfrm>
          <a:prstGeom prst="rect">
            <a:avLst/>
          </a:prstGeom>
          <a:noFill/>
          <a:ln w="9525">
            <a:noFill/>
            <a:round/>
            <a:headEnd/>
            <a:tailEnd/>
          </a:ln>
          <a:effectLst/>
        </p:spPr>
        <p:txBody>
          <a:bodyPr lIns="0" tIns="0" rIns="0" bIns="0"/>
          <a:lstStyle>
            <a:lvl1pPr>
              <a:defRPr/>
            </a:lvl1pPr>
          </a:lstStyle>
          <a:p>
            <a:pPr algn="r">
              <a:lnSpc>
                <a:spcPct val="95000"/>
              </a:lnSpc>
              <a:defRPr/>
            </a:pPr>
            <a:fld id="{DAE92554-818E-438B-8EAE-36A0BFAEA8A0}" type="slidenum">
              <a:rPr lang="ru-RU" sz="1000" smtClean="0">
                <a:solidFill>
                  <a:srgbClr val="999999"/>
                </a:solidFill>
              </a:rPr>
              <a:pPr algn="r">
                <a:lnSpc>
                  <a:spcPct val="95000"/>
                </a:lnSpc>
                <a:defRPr/>
              </a:pPr>
              <a:t>‹#›</a:t>
            </a:fld>
            <a:endParaRPr lang="ru-RU" sz="1000" dirty="0">
              <a:solidFill>
                <a:srgbClr val="999999"/>
              </a:solidFill>
            </a:endParaRPr>
          </a:p>
        </p:txBody>
      </p:sp>
      <p:sp>
        <p:nvSpPr>
          <p:cNvPr id="7" name="Заголовок 1"/>
          <p:cNvSpPr>
            <a:spLocks noGrp="1"/>
          </p:cNvSpPr>
          <p:nvPr>
            <p:ph type="title"/>
          </p:nvPr>
        </p:nvSpPr>
        <p:spPr>
          <a:xfrm>
            <a:off x="705008" y="1329562"/>
            <a:ext cx="8566150" cy="790575"/>
          </a:xfrm>
        </p:spPr>
        <p:txBody>
          <a:bodyPr/>
          <a:lstStyle>
            <a:lvl1pPr>
              <a:defRPr/>
            </a:lvl1pPr>
          </a:lstStyle>
          <a:p>
            <a:r>
              <a:rPr lang="en-US" dirty="0" smtClean="0"/>
              <a:t>Click to edit Master title style</a:t>
            </a:r>
            <a:endParaRPr lang="ru-RU" dirty="0"/>
          </a:p>
        </p:txBody>
      </p:sp>
      <p:sp>
        <p:nvSpPr>
          <p:cNvPr id="8" name="Содержимое 2"/>
          <p:cNvSpPr>
            <a:spLocks noGrp="1"/>
          </p:cNvSpPr>
          <p:nvPr>
            <p:ph idx="1"/>
          </p:nvPr>
        </p:nvSpPr>
        <p:spPr>
          <a:xfrm>
            <a:off x="700336" y="2217440"/>
            <a:ext cx="8280400" cy="4273550"/>
          </a:xfrm>
        </p:spPr>
        <p:txBody>
          <a:bodyPr/>
          <a:lstStyle>
            <a:lvl1pPr>
              <a:defRPr/>
            </a:lvl1pPr>
            <a:lvl2pPr>
              <a:defRPr/>
            </a:lvl2pPr>
            <a:lvl3pPr>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ru-RU" dirty="0"/>
          </a:p>
        </p:txBody>
      </p:sp>
      <p:sp>
        <p:nvSpPr>
          <p:cNvPr id="11" name="Content Placeholder 10"/>
          <p:cNvSpPr>
            <a:spLocks noGrp="1"/>
          </p:cNvSpPr>
          <p:nvPr>
            <p:ph sz="quarter" idx="13"/>
          </p:nvPr>
        </p:nvSpPr>
        <p:spPr>
          <a:xfrm>
            <a:off x="3152933" y="392937"/>
            <a:ext cx="4537075" cy="647700"/>
          </a:xfrm>
        </p:spPr>
        <p:txBody>
          <a:bodyPr anchor="ctr"/>
          <a:lstStyle>
            <a:lvl1pPr marL="0" indent="0">
              <a:buNone/>
              <a:defRPr sz="2000" baseline="0">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dirty="0"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ormal Text">
    <p:spTree>
      <p:nvGrpSpPr>
        <p:cNvPr id="1" name=""/>
        <p:cNvGrpSpPr/>
        <p:nvPr/>
      </p:nvGrpSpPr>
      <p:grpSpPr>
        <a:xfrm>
          <a:off x="0" y="0"/>
          <a:ext cx="0" cy="0"/>
          <a:chOff x="0" y="0"/>
          <a:chExt cx="0" cy="0"/>
        </a:xfrm>
      </p:grpSpPr>
      <p:sp>
        <p:nvSpPr>
          <p:cNvPr id="6" name="Rectangle 5"/>
          <p:cNvSpPr txBox="1">
            <a:spLocks noChangeArrowheads="1"/>
          </p:cNvSpPr>
          <p:nvPr userDrawn="1"/>
        </p:nvSpPr>
        <p:spPr bwMode="auto">
          <a:xfrm>
            <a:off x="6858000" y="6854825"/>
            <a:ext cx="1987550" cy="277813"/>
          </a:xfrm>
          <a:prstGeom prst="rect">
            <a:avLst/>
          </a:prstGeom>
          <a:noFill/>
          <a:ln w="9525">
            <a:noFill/>
            <a:round/>
            <a:headEnd/>
            <a:tailEnd/>
          </a:ln>
          <a:effectLst/>
        </p:spPr>
        <p:txBody>
          <a:bodyPr lIns="0" tIns="0" rIns="0" bIns="0"/>
          <a:lstStyle>
            <a:lvl1pPr>
              <a:defRPr/>
            </a:lvl1pPr>
          </a:lstStyle>
          <a:p>
            <a:pPr algn="r">
              <a:lnSpc>
                <a:spcPct val="95000"/>
              </a:lnSpc>
              <a:defRPr/>
            </a:pPr>
            <a:fld id="{88BDC811-FBB1-45B5-9F23-29515F4EC5B0}" type="slidenum">
              <a:rPr lang="ru-RU" sz="1000" smtClean="0">
                <a:solidFill>
                  <a:srgbClr val="999999"/>
                </a:solidFill>
              </a:rPr>
              <a:pPr algn="r">
                <a:lnSpc>
                  <a:spcPct val="95000"/>
                </a:lnSpc>
                <a:defRPr/>
              </a:pPr>
              <a:t>‹#›</a:t>
            </a:fld>
            <a:endParaRPr lang="ru-RU" sz="1000" dirty="0">
              <a:solidFill>
                <a:srgbClr val="999999"/>
              </a:solidFill>
            </a:endParaRPr>
          </a:p>
        </p:txBody>
      </p:sp>
      <p:sp>
        <p:nvSpPr>
          <p:cNvPr id="7" name="Заголовок 1"/>
          <p:cNvSpPr>
            <a:spLocks noGrp="1"/>
          </p:cNvSpPr>
          <p:nvPr>
            <p:ph type="title"/>
          </p:nvPr>
        </p:nvSpPr>
        <p:spPr>
          <a:xfrm>
            <a:off x="705008" y="1329562"/>
            <a:ext cx="8566150" cy="790575"/>
          </a:xfrm>
        </p:spPr>
        <p:txBody>
          <a:bodyPr/>
          <a:lstStyle>
            <a:lvl1pPr>
              <a:defRPr/>
            </a:lvl1pPr>
          </a:lstStyle>
          <a:p>
            <a:r>
              <a:rPr lang="en-US" dirty="0" smtClean="0"/>
              <a:t>Click to edit Master title style</a:t>
            </a:r>
            <a:endParaRPr lang="ru-RU" dirty="0"/>
          </a:p>
        </p:txBody>
      </p:sp>
      <p:sp>
        <p:nvSpPr>
          <p:cNvPr id="8" name="Содержимое 2"/>
          <p:cNvSpPr>
            <a:spLocks noGrp="1"/>
          </p:cNvSpPr>
          <p:nvPr>
            <p:ph idx="1"/>
          </p:nvPr>
        </p:nvSpPr>
        <p:spPr>
          <a:xfrm>
            <a:off x="705008" y="2226136"/>
            <a:ext cx="8280400" cy="4273550"/>
          </a:xfrm>
        </p:spPr>
        <p:txBody>
          <a:bodyPr/>
          <a:lstStyle>
            <a:lvl1pPr marL="0" indent="0">
              <a:buNone/>
              <a:defRPr/>
            </a:lvl1pPr>
            <a:lvl2pPr>
              <a:defRPr/>
            </a:lvl2pPr>
            <a:lvl3pPr>
              <a:defRPr/>
            </a:lvl3pPr>
            <a:lvl4pPr>
              <a:defRPr/>
            </a:lvl4pPr>
            <a:lvl5pPr>
              <a:defRPr/>
            </a:lvl5pPr>
          </a:lstStyle>
          <a:p>
            <a:pPr lvl="0"/>
            <a:r>
              <a:rPr lang="en-US" dirty="0" smtClean="0"/>
              <a:t>Click to edit Master text styles</a:t>
            </a:r>
          </a:p>
          <a:p>
            <a:pPr lvl="0"/>
            <a:endParaRPr lang="en-US" dirty="0" smtClean="0"/>
          </a:p>
        </p:txBody>
      </p:sp>
      <p:sp>
        <p:nvSpPr>
          <p:cNvPr id="11" name="Content Placeholder 10"/>
          <p:cNvSpPr>
            <a:spLocks noGrp="1"/>
          </p:cNvSpPr>
          <p:nvPr>
            <p:ph sz="quarter" idx="13"/>
          </p:nvPr>
        </p:nvSpPr>
        <p:spPr>
          <a:xfrm>
            <a:off x="3152933" y="392937"/>
            <a:ext cx="4537075" cy="647700"/>
          </a:xfrm>
        </p:spPr>
        <p:txBody>
          <a:bodyPr anchor="ctr"/>
          <a:lstStyle>
            <a:lvl1pPr marL="0" indent="0">
              <a:buNone/>
              <a:defRPr sz="2000" baseline="0">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dirty="0"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704088" y="1325880"/>
            <a:ext cx="8280920" cy="790575"/>
          </a:xfrm>
        </p:spPr>
        <p:txBody>
          <a:bodyPr/>
          <a:lstStyle>
            <a:lvl1pPr algn="ctr">
              <a:defRPr/>
            </a:lvl1pPr>
          </a:lstStyle>
          <a:p>
            <a:r>
              <a:rPr lang="en-GB" noProof="0" dirty="0" smtClean="0"/>
              <a:t>Click to edit Master title style</a:t>
            </a:r>
            <a:endParaRPr lang="en-GB" noProof="0" dirty="0"/>
          </a:p>
        </p:txBody>
      </p:sp>
      <p:sp>
        <p:nvSpPr>
          <p:cNvPr id="5" name="Содержимое 2"/>
          <p:cNvSpPr>
            <a:spLocks noGrp="1"/>
          </p:cNvSpPr>
          <p:nvPr>
            <p:ph sz="half" idx="1"/>
          </p:nvPr>
        </p:nvSpPr>
        <p:spPr>
          <a:xfrm>
            <a:off x="975632" y="2149176"/>
            <a:ext cx="3816144" cy="4536504"/>
          </a:xfrm>
        </p:spPr>
        <p:txBody>
          <a:bodyPr/>
          <a:lstStyle>
            <a:lvl1pPr>
              <a:defRPr sz="250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ru-RU" dirty="0"/>
          </a:p>
        </p:txBody>
      </p:sp>
      <p:sp>
        <p:nvSpPr>
          <p:cNvPr id="11" name="Содержимое 2"/>
          <p:cNvSpPr>
            <a:spLocks noGrp="1"/>
          </p:cNvSpPr>
          <p:nvPr>
            <p:ph sz="half" idx="17"/>
          </p:nvPr>
        </p:nvSpPr>
        <p:spPr>
          <a:xfrm>
            <a:off x="4899648" y="2158448"/>
            <a:ext cx="3816144" cy="4536504"/>
          </a:xfrm>
        </p:spPr>
        <p:txBody>
          <a:bodyPr/>
          <a:lstStyle>
            <a:lvl1pPr>
              <a:defRPr sz="250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ru-RU" dirty="0"/>
          </a:p>
        </p:txBody>
      </p:sp>
      <p:sp>
        <p:nvSpPr>
          <p:cNvPr id="8" name="Rectangle 5"/>
          <p:cNvSpPr>
            <a:spLocks noGrp="1" noChangeArrowheads="1"/>
          </p:cNvSpPr>
          <p:nvPr>
            <p:ph type="sldNum" idx="20"/>
          </p:nvPr>
        </p:nvSpPr>
        <p:spPr>
          <a:ln/>
        </p:spPr>
        <p:txBody>
          <a:bodyPr/>
          <a:lstStyle>
            <a:lvl1pPr>
              <a:defRPr/>
            </a:lvl1pPr>
          </a:lstStyle>
          <a:p>
            <a:pPr>
              <a:defRPr/>
            </a:pPr>
            <a:fld id="{4C900FCA-1A97-4D6A-89CC-C4E3C77CACE0}" type="slidenum">
              <a:rPr lang="ru-RU"/>
              <a:pPr>
                <a:defRPr/>
              </a:pPr>
              <a:t>‹#›</a:t>
            </a:fld>
            <a:endParaRPr lang="ru-RU" dirty="0"/>
          </a:p>
        </p:txBody>
      </p:sp>
      <p:sp>
        <p:nvSpPr>
          <p:cNvPr id="9" name="Content Placeholder 10"/>
          <p:cNvSpPr>
            <a:spLocks noGrp="1"/>
          </p:cNvSpPr>
          <p:nvPr>
            <p:ph sz="quarter" idx="13"/>
          </p:nvPr>
        </p:nvSpPr>
        <p:spPr>
          <a:xfrm>
            <a:off x="3152933" y="392937"/>
            <a:ext cx="4537075" cy="647700"/>
          </a:xfrm>
        </p:spPr>
        <p:txBody>
          <a:bodyPr anchor="ctr"/>
          <a:lstStyle>
            <a:lvl1pPr marL="0" indent="0">
              <a:buNone/>
              <a:defRPr sz="2000" baseline="0">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dirty="0"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raft">
    <p:spTree>
      <p:nvGrpSpPr>
        <p:cNvPr id="1" name=""/>
        <p:cNvGrpSpPr/>
        <p:nvPr/>
      </p:nvGrpSpPr>
      <p:grpSpPr>
        <a:xfrm>
          <a:off x="0" y="0"/>
          <a:ext cx="0" cy="0"/>
          <a:chOff x="0" y="0"/>
          <a:chExt cx="0" cy="0"/>
        </a:xfrm>
      </p:grpSpPr>
      <p:sp>
        <p:nvSpPr>
          <p:cNvPr id="4" name="Rectangle 5"/>
          <p:cNvSpPr>
            <a:spLocks noGrp="1" noChangeArrowheads="1"/>
          </p:cNvSpPr>
          <p:nvPr>
            <p:ph type="sldNum" idx="12"/>
          </p:nvPr>
        </p:nvSpPr>
        <p:spPr>
          <a:ln/>
        </p:spPr>
        <p:txBody>
          <a:bodyPr/>
          <a:lstStyle>
            <a:lvl1pPr>
              <a:defRPr/>
            </a:lvl1pPr>
          </a:lstStyle>
          <a:p>
            <a:pPr>
              <a:defRPr/>
            </a:pPr>
            <a:fld id="{6AD948CB-CBFC-48EC-9170-DC63649F09AB}" type="slidenum">
              <a:rPr lang="ru-RU"/>
              <a:pPr>
                <a:defRPr/>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dirty="0">
              <a:solidFill>
                <a:srgbClr val="777777"/>
              </a:solidFill>
            </a:endParaRPr>
          </a:p>
        </p:txBody>
      </p:sp>
      <p:sp>
        <p:nvSpPr>
          <p:cNvPr id="5" name="Slide Number Placeholder 4"/>
          <p:cNvSpPr>
            <a:spLocks noGrp="1"/>
          </p:cNvSpPr>
          <p:nvPr>
            <p:ph type="sldNum" sz="quarter" idx="11"/>
          </p:nvPr>
        </p:nvSpPr>
        <p:spPr/>
        <p:txBody>
          <a:bodyPr/>
          <a:lstStyle>
            <a:lvl1pPr>
              <a:defRPr/>
            </a:lvl1pPr>
          </a:lstStyle>
          <a:p>
            <a:fld id="{DEB800D8-2F6C-425C-A81C-E484D8E620E1}" type="slidenum">
              <a:rPr lang="en-US" smtClean="0">
                <a:solidFill>
                  <a:srgbClr val="777777"/>
                </a:solidFill>
              </a:rPr>
              <a:pPr/>
              <a:t>‹#›</a:t>
            </a:fld>
            <a:endParaRPr lang="en-US" dirty="0">
              <a:solidFill>
                <a:srgbClr val="777777"/>
              </a:solidFill>
            </a:endParaRPr>
          </a:p>
        </p:txBody>
      </p:sp>
      <p:sp>
        <p:nvSpPr>
          <p:cNvPr id="6" name="Date Placeholder 5"/>
          <p:cNvSpPr>
            <a:spLocks noGrp="1"/>
          </p:cNvSpPr>
          <p:nvPr>
            <p:ph type="dt" sz="half" idx="12"/>
          </p:nvPr>
        </p:nvSpPr>
        <p:spPr/>
        <p:txBody>
          <a:bodyPr/>
          <a:lstStyle>
            <a:lvl1pPr>
              <a:defRPr/>
            </a:lvl1pPr>
          </a:lstStyle>
          <a:p>
            <a:endParaRPr lang="en-US" dirty="0">
              <a:solidFill>
                <a:srgbClr val="777777"/>
              </a:solidFill>
            </a:endParaRPr>
          </a:p>
        </p:txBody>
      </p:sp>
    </p:spTree>
    <p:extLst>
      <p:ext uri="{BB962C8B-B14F-4D97-AF65-F5344CB8AC3E}">
        <p14:creationId xmlns:p14="http://schemas.microsoft.com/office/powerpoint/2010/main" val="1273069529"/>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700088" y="1354138"/>
            <a:ext cx="8566150" cy="790575"/>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Outline</a:t>
            </a:r>
          </a:p>
        </p:txBody>
      </p:sp>
      <p:sp>
        <p:nvSpPr>
          <p:cNvPr id="1027" name="Rectangle 2"/>
          <p:cNvSpPr>
            <a:spLocks noGrp="1" noChangeArrowheads="1"/>
          </p:cNvSpPr>
          <p:nvPr>
            <p:ph type="body" idx="1"/>
          </p:nvPr>
        </p:nvSpPr>
        <p:spPr bwMode="auto">
          <a:xfrm>
            <a:off x="700088" y="2263775"/>
            <a:ext cx="8280400" cy="4273550"/>
          </a:xfrm>
          <a:prstGeom prst="rect">
            <a:avLst/>
          </a:prstGeom>
          <a:noFill/>
          <a:ln w="9525">
            <a:noFill/>
            <a:round/>
            <a:headEnd/>
            <a:tailEnd/>
          </a:ln>
        </p:spPr>
        <p:txBody>
          <a:bodyPr vert="horz" wrap="square" lIns="0" tIns="28224"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Rectangle 3"/>
          <p:cNvSpPr>
            <a:spLocks noGrp="1" noChangeArrowheads="1"/>
          </p:cNvSpPr>
          <p:nvPr>
            <p:ph type="dt"/>
          </p:nvPr>
        </p:nvSpPr>
        <p:spPr bwMode="auto">
          <a:xfrm>
            <a:off x="549275" y="6858000"/>
            <a:ext cx="2270125" cy="25876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nSpc>
                <a:spcPct val="95000"/>
              </a:lnSpc>
              <a:defRPr sz="1000">
                <a:solidFill>
                  <a:srgbClr val="999999"/>
                </a:solidFill>
              </a:defRPr>
            </a:lvl1pPr>
          </a:lstStyle>
          <a:p>
            <a:pPr>
              <a:defRPr/>
            </a:pPr>
            <a:endParaRPr lang="ru-RU" dirty="0"/>
          </a:p>
        </p:txBody>
      </p:sp>
      <p:sp>
        <p:nvSpPr>
          <p:cNvPr id="3" name="Rectangle 4"/>
          <p:cNvSpPr>
            <a:spLocks noGrp="1" noChangeArrowheads="1"/>
          </p:cNvSpPr>
          <p:nvPr>
            <p:ph type="ftr"/>
          </p:nvPr>
        </p:nvSpPr>
        <p:spPr bwMode="auto">
          <a:xfrm>
            <a:off x="3335338" y="6878638"/>
            <a:ext cx="3089275" cy="2873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lnSpc>
                <a:spcPct val="95000"/>
              </a:lnSpc>
              <a:defRPr sz="1400">
                <a:solidFill>
                  <a:srgbClr val="FFFFFF"/>
                </a:solidFill>
                <a:latin typeface="Times New Roman" pitchFamily="18" charset="0"/>
              </a:defRPr>
            </a:lvl1pPr>
          </a:lstStyle>
          <a:p>
            <a:pPr>
              <a:defRPr/>
            </a:pPr>
            <a:endParaRPr lang="ru-RU" dirty="0"/>
          </a:p>
        </p:txBody>
      </p:sp>
      <p:sp>
        <p:nvSpPr>
          <p:cNvPr id="1029" name="Rectangle 5"/>
          <p:cNvSpPr>
            <a:spLocks noGrp="1" noChangeArrowheads="1"/>
          </p:cNvSpPr>
          <p:nvPr>
            <p:ph type="sldNum"/>
          </p:nvPr>
        </p:nvSpPr>
        <p:spPr bwMode="auto">
          <a:xfrm>
            <a:off x="6858000" y="6858000"/>
            <a:ext cx="1987550" cy="2778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lnSpc>
                <a:spcPct val="95000"/>
              </a:lnSpc>
              <a:defRPr sz="1000">
                <a:solidFill>
                  <a:srgbClr val="999999"/>
                </a:solidFill>
              </a:defRPr>
            </a:lvl1pPr>
          </a:lstStyle>
          <a:p>
            <a:pPr>
              <a:defRPr/>
            </a:pPr>
            <a:fld id="{94EB04C6-8F79-4FA6-896D-4C9B21465D04}" type="slidenum">
              <a:rPr lang="ru-RU"/>
              <a:pPr>
                <a:defRPr/>
              </a:pPr>
              <a:t>‹#›</a:t>
            </a:fld>
            <a:endParaRPr lang="ru-RU" dirty="0"/>
          </a:p>
        </p:txBody>
      </p:sp>
      <p:pic>
        <p:nvPicPr>
          <p:cNvPr id="1031" name="Рисунок 7" descr="bg_interior.jpg"/>
          <p:cNvPicPr>
            <a:picLocks noChangeAspect="1"/>
          </p:cNvPicPr>
          <p:nvPr userDrawn="1"/>
        </p:nvPicPr>
        <p:blipFill>
          <a:blip r:embed="rId8" cstate="print"/>
          <a:srcRect/>
          <a:stretch>
            <a:fillRect/>
          </a:stretch>
        </p:blipFill>
        <p:spPr bwMode="auto">
          <a:xfrm>
            <a:off x="0" y="0"/>
            <a:ext cx="9753600" cy="7315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62" r:id="rId4"/>
    <p:sldLayoutId id="2147483763" r:id="rId5"/>
    <p:sldLayoutId id="2147483775" r:id="rId6"/>
  </p:sldLayoutIdLst>
  <p:hf hdr="0" ftr="0" dt="0"/>
  <p:txStyles>
    <p:titleStyle>
      <a:lvl1pPr algn="l" defTabSz="449263" rtl="0" eaLnBrk="0" fontAlgn="base" hangingPunct="0">
        <a:lnSpc>
          <a:spcPct val="93000"/>
        </a:lnSpc>
        <a:spcBef>
          <a:spcPct val="0"/>
        </a:spcBef>
        <a:spcAft>
          <a:spcPct val="0"/>
        </a:spcAft>
        <a:buClr>
          <a:srgbClr val="000000"/>
        </a:buClr>
        <a:buSzPct val="100000"/>
        <a:buFont typeface="Times New Roman" pitchFamily="18" charset="0"/>
        <a:defRPr sz="4000" b="1">
          <a:solidFill>
            <a:srgbClr val="0093D0"/>
          </a:solidFill>
          <a:latin typeface="+mj-lt"/>
          <a:ea typeface="+mj-ea"/>
          <a:cs typeface="+mj-cs"/>
        </a:defRPr>
      </a:lvl1pPr>
      <a:lvl2pPr algn="l" defTabSz="449263" rtl="0" eaLnBrk="0" fontAlgn="base" hangingPunct="0">
        <a:lnSpc>
          <a:spcPct val="93000"/>
        </a:lnSpc>
        <a:spcBef>
          <a:spcPct val="0"/>
        </a:spcBef>
        <a:spcAft>
          <a:spcPct val="0"/>
        </a:spcAft>
        <a:buClr>
          <a:srgbClr val="000000"/>
        </a:buClr>
        <a:buSzPct val="100000"/>
        <a:buFont typeface="Times New Roman" pitchFamily="18" charset="0"/>
        <a:defRPr sz="4000" b="1">
          <a:solidFill>
            <a:srgbClr val="0093D0"/>
          </a:solidFill>
          <a:latin typeface="Candara" pitchFamily="32" charset="0"/>
          <a:cs typeface="Lucida Sans Unicode" charset="0"/>
        </a:defRPr>
      </a:lvl2pPr>
      <a:lvl3pPr algn="l" defTabSz="449263" rtl="0" eaLnBrk="0" fontAlgn="base" hangingPunct="0">
        <a:lnSpc>
          <a:spcPct val="93000"/>
        </a:lnSpc>
        <a:spcBef>
          <a:spcPct val="0"/>
        </a:spcBef>
        <a:spcAft>
          <a:spcPct val="0"/>
        </a:spcAft>
        <a:buClr>
          <a:srgbClr val="000000"/>
        </a:buClr>
        <a:buSzPct val="100000"/>
        <a:buFont typeface="Times New Roman" pitchFamily="18" charset="0"/>
        <a:defRPr sz="4000" b="1">
          <a:solidFill>
            <a:srgbClr val="0093D0"/>
          </a:solidFill>
          <a:latin typeface="Candara" pitchFamily="32" charset="0"/>
          <a:cs typeface="Lucida Sans Unicode" charset="0"/>
        </a:defRPr>
      </a:lvl3pPr>
      <a:lvl4pPr algn="l" defTabSz="449263" rtl="0" eaLnBrk="0" fontAlgn="base" hangingPunct="0">
        <a:lnSpc>
          <a:spcPct val="93000"/>
        </a:lnSpc>
        <a:spcBef>
          <a:spcPct val="0"/>
        </a:spcBef>
        <a:spcAft>
          <a:spcPct val="0"/>
        </a:spcAft>
        <a:buClr>
          <a:srgbClr val="000000"/>
        </a:buClr>
        <a:buSzPct val="100000"/>
        <a:buFont typeface="Times New Roman" pitchFamily="18" charset="0"/>
        <a:defRPr sz="4000" b="1">
          <a:solidFill>
            <a:srgbClr val="0093D0"/>
          </a:solidFill>
          <a:latin typeface="Candara" pitchFamily="32" charset="0"/>
          <a:cs typeface="Lucida Sans Unicode" charset="0"/>
        </a:defRPr>
      </a:lvl4pPr>
      <a:lvl5pPr algn="l" defTabSz="449263" rtl="0" eaLnBrk="0" fontAlgn="base" hangingPunct="0">
        <a:lnSpc>
          <a:spcPct val="93000"/>
        </a:lnSpc>
        <a:spcBef>
          <a:spcPct val="0"/>
        </a:spcBef>
        <a:spcAft>
          <a:spcPct val="0"/>
        </a:spcAft>
        <a:buClr>
          <a:srgbClr val="000000"/>
        </a:buClr>
        <a:buSzPct val="100000"/>
        <a:buFont typeface="Times New Roman" pitchFamily="18" charset="0"/>
        <a:defRPr sz="4000" b="1">
          <a:solidFill>
            <a:srgbClr val="0093D0"/>
          </a:solidFill>
          <a:latin typeface="Candara" pitchFamily="32" charset="0"/>
          <a:cs typeface="Lucida Sans Unicode"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8" charset="0"/>
        <a:defRPr sz="4400">
          <a:solidFill>
            <a:srgbClr val="FFFFFF"/>
          </a:solidFill>
          <a:latin typeface="Arial" charset="0"/>
          <a:cs typeface="Lucida Sans Unicode"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8" charset="0"/>
        <a:defRPr sz="4400">
          <a:solidFill>
            <a:srgbClr val="FFFFFF"/>
          </a:solidFill>
          <a:latin typeface="Arial" charset="0"/>
          <a:cs typeface="Lucida Sans Unicode"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8" charset="0"/>
        <a:defRPr sz="4400">
          <a:solidFill>
            <a:srgbClr val="FFFFFF"/>
          </a:solidFill>
          <a:latin typeface="Arial" charset="0"/>
          <a:cs typeface="Lucida Sans Unicode"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8" charset="0"/>
        <a:defRPr sz="4400">
          <a:solidFill>
            <a:srgbClr val="FFFFFF"/>
          </a:solidFill>
          <a:latin typeface="Arial" charset="0"/>
          <a:cs typeface="Lucida Sans Unicode" charset="0"/>
        </a:defRPr>
      </a:lvl9pPr>
    </p:titleStyle>
    <p:bodyStyle>
      <a:lvl1pPr marL="273050" indent="-273050" algn="l" defTabSz="449263" rtl="0" eaLnBrk="0" fontAlgn="base" hangingPunct="0">
        <a:spcBef>
          <a:spcPct val="50000"/>
        </a:spcBef>
        <a:spcAft>
          <a:spcPct val="0"/>
        </a:spcAft>
        <a:buClr>
          <a:srgbClr val="0093D0"/>
        </a:buClr>
        <a:buSzPct val="120000"/>
        <a:buChar char="•"/>
        <a:defRPr sz="2500" b="1">
          <a:solidFill>
            <a:schemeClr val="tx1"/>
          </a:solidFill>
          <a:latin typeface="+mn-lt"/>
          <a:ea typeface="+mn-ea"/>
          <a:cs typeface="+mn-cs"/>
        </a:defRPr>
      </a:lvl1pPr>
      <a:lvl2pPr marL="719138" indent="-266700" algn="l" defTabSz="449263" rtl="0" eaLnBrk="0" fontAlgn="base" hangingPunct="0">
        <a:spcBef>
          <a:spcPct val="20000"/>
        </a:spcBef>
        <a:spcAft>
          <a:spcPct val="0"/>
        </a:spcAft>
        <a:buClr>
          <a:srgbClr val="0093D0"/>
        </a:buClr>
        <a:buSzPct val="80000"/>
        <a:buChar char="o"/>
        <a:defRPr sz="2300">
          <a:solidFill>
            <a:schemeClr val="tx1"/>
          </a:solidFill>
          <a:latin typeface="+mn-lt"/>
          <a:cs typeface="+mn-cs"/>
        </a:defRPr>
      </a:lvl2pPr>
      <a:lvl3pPr marL="1079500" indent="-180975" algn="l" defTabSz="449263" rtl="0" eaLnBrk="0" fontAlgn="base" hangingPunct="0">
        <a:spcBef>
          <a:spcPct val="10000"/>
        </a:spcBef>
        <a:spcAft>
          <a:spcPct val="0"/>
        </a:spcAft>
        <a:buClr>
          <a:srgbClr val="0093D0"/>
        </a:buClr>
        <a:buSzPct val="110000"/>
        <a:buFont typeface="Arial" charset="0"/>
        <a:buChar char="-"/>
        <a:defRPr sz="2000">
          <a:solidFill>
            <a:schemeClr val="tx1"/>
          </a:solidFill>
          <a:latin typeface="+mn-lt"/>
          <a:cs typeface="+mn-cs"/>
        </a:defRPr>
      </a:lvl3pPr>
      <a:lvl4pPr marL="1600200" indent="-228600" algn="l" defTabSz="449263" rtl="0" eaLnBrk="0" fontAlgn="base" hangingPunct="0">
        <a:spcBef>
          <a:spcPct val="0"/>
        </a:spcBef>
        <a:spcAft>
          <a:spcPct val="0"/>
        </a:spcAft>
        <a:buClr>
          <a:srgbClr val="000000"/>
        </a:buClr>
        <a:buSzPct val="100000"/>
        <a:buChar char="•"/>
        <a:defRPr sz="2000">
          <a:solidFill>
            <a:schemeClr val="tx1"/>
          </a:solidFill>
          <a:latin typeface="+mn-lt"/>
          <a:cs typeface="+mn-cs"/>
        </a:defRPr>
      </a:lvl4pPr>
      <a:lvl5pPr marL="2057400" indent="-228600" algn="l" defTabSz="449263" rtl="0" eaLnBrk="0" fontAlgn="base" hangingPunct="0">
        <a:spcBef>
          <a:spcPct val="0"/>
        </a:spcBef>
        <a:spcAft>
          <a:spcPct val="0"/>
        </a:spcAft>
        <a:buClr>
          <a:srgbClr val="000000"/>
        </a:buClr>
        <a:buSzPct val="100000"/>
        <a:buChar char="•"/>
        <a:defRPr sz="2000">
          <a:solidFill>
            <a:schemeClr val="tx1"/>
          </a:solidFill>
          <a:latin typeface="+mn-lt"/>
          <a:cs typeface="+mn-cs"/>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8" charset="0"/>
        <a:defRPr sz="2000">
          <a:solidFill>
            <a:srgbClr val="FFFFFF"/>
          </a:solidFill>
          <a:latin typeface="+mn-lt"/>
          <a:cs typeface="+mn-cs"/>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8" charset="0"/>
        <a:defRPr sz="2000">
          <a:solidFill>
            <a:srgbClr val="FFFFFF"/>
          </a:solidFill>
          <a:latin typeface="+mn-lt"/>
          <a:cs typeface="+mn-cs"/>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8" charset="0"/>
        <a:defRPr sz="2000">
          <a:solidFill>
            <a:srgbClr val="FFFFFF"/>
          </a:solidFill>
          <a:latin typeface="+mn-lt"/>
          <a:cs typeface="+mn-cs"/>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8" charset="0"/>
        <a:defRPr sz="2000">
          <a:solidFill>
            <a:srgbClr val="FFFFFF"/>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Рисунок 1" descr="bg_logo.png"/>
          <p:cNvPicPr>
            <a:picLocks noChangeAspect="1"/>
          </p:cNvPicPr>
          <p:nvPr/>
        </p:nvPicPr>
        <p:blipFill>
          <a:blip r:embed="rId3" cstate="print"/>
          <a:srcRect/>
          <a:stretch>
            <a:fillRect/>
          </a:stretch>
        </p:blipFill>
        <p:spPr bwMode="auto">
          <a:xfrm>
            <a:off x="-7938" y="-6350"/>
            <a:ext cx="9753601" cy="7315200"/>
          </a:xfrm>
          <a:prstGeom prst="rect">
            <a:avLst/>
          </a:prstGeom>
          <a:noFill/>
          <a:ln w="9525">
            <a:noFill/>
            <a:miter lim="800000"/>
            <a:headEnd/>
            <a:tailEnd/>
          </a:ln>
        </p:spPr>
      </p:pic>
      <p:sp>
        <p:nvSpPr>
          <p:cNvPr id="5123" name="Text Box 2"/>
          <p:cNvSpPr txBox="1">
            <a:spLocks noChangeArrowheads="1"/>
          </p:cNvSpPr>
          <p:nvPr/>
        </p:nvSpPr>
        <p:spPr bwMode="auto">
          <a:xfrm>
            <a:off x="1924049" y="2649488"/>
            <a:ext cx="6842125" cy="1080343"/>
          </a:xfrm>
          <a:prstGeom prst="rect">
            <a:avLst/>
          </a:prstGeom>
          <a:noFill/>
          <a:ln w="9525">
            <a:noFill/>
            <a:round/>
            <a:headEnd/>
            <a:tailEnd/>
          </a:ln>
        </p:spPr>
        <p:txBody>
          <a:bodyPr lIns="90000" tIns="176670" rIns="90000" bIns="45000"/>
          <a:lstStyle/>
          <a:p>
            <a:pPr>
              <a:lnSpc>
                <a:spcPct val="81000"/>
              </a:lnSpc>
              <a:tabLst>
                <a:tab pos="339725" algn="l"/>
                <a:tab pos="6515100" algn="l"/>
              </a:tabLst>
            </a:pPr>
            <a:r>
              <a:rPr lang="en-GB" sz="4800" dirty="0" smtClean="0">
                <a:solidFill>
                  <a:srgbClr val="0093D0"/>
                </a:solidFill>
                <a:latin typeface="Candara" pitchFamily="32" charset="0"/>
              </a:rPr>
              <a:t>Impact of E9 Addendum to Industry</a:t>
            </a:r>
            <a:endParaRPr lang="en-GB" sz="4800" dirty="0">
              <a:solidFill>
                <a:srgbClr val="0093D0"/>
              </a:solidFill>
              <a:latin typeface="Candara" pitchFamily="32" charset="0"/>
            </a:endParaRPr>
          </a:p>
        </p:txBody>
      </p:sp>
      <p:sp>
        <p:nvSpPr>
          <p:cNvPr id="5124" name="Text Box 3"/>
          <p:cNvSpPr txBox="1">
            <a:spLocks noChangeArrowheads="1"/>
          </p:cNvSpPr>
          <p:nvPr/>
        </p:nvSpPr>
        <p:spPr bwMode="auto">
          <a:xfrm>
            <a:off x="1514122" y="4178200"/>
            <a:ext cx="7395126" cy="1927672"/>
          </a:xfrm>
          <a:prstGeom prst="rect">
            <a:avLst/>
          </a:prstGeom>
          <a:noFill/>
          <a:ln w="9525">
            <a:noFill/>
            <a:round/>
            <a:headEnd/>
            <a:tailEnd/>
          </a:ln>
        </p:spPr>
        <p:txBody>
          <a:bodyPr lIns="90000" tIns="45000" rIns="90000" bIns="45000"/>
          <a:lstStyle/>
          <a:p>
            <a:pPr>
              <a:lnSpc>
                <a:spcPct val="102000"/>
              </a:lnSpc>
              <a:tabLst>
                <a:tab pos="723900" algn="l"/>
                <a:tab pos="1447800" algn="l"/>
                <a:tab pos="2171700" algn="l"/>
                <a:tab pos="2895600" algn="l"/>
                <a:tab pos="3619500" algn="l"/>
                <a:tab pos="4343400" algn="l"/>
                <a:tab pos="5067300" algn="l"/>
                <a:tab pos="5791200" algn="l"/>
                <a:tab pos="6515100" algn="l"/>
              </a:tabLst>
            </a:pPr>
            <a:r>
              <a:rPr lang="en-US" sz="2000" dirty="0" smtClean="0">
                <a:solidFill>
                  <a:srgbClr val="4C4C4C"/>
                </a:solidFill>
                <a:latin typeface="Candara" pitchFamily="32" charset="0"/>
              </a:rPr>
              <a:t>Chrissie Fletcher </a:t>
            </a:r>
          </a:p>
          <a:p>
            <a:pPr>
              <a:lnSpc>
                <a:spcPct val="102000"/>
              </a:lnSpc>
              <a:tabLst>
                <a:tab pos="723900" algn="l"/>
                <a:tab pos="1447800" algn="l"/>
                <a:tab pos="2171700" algn="l"/>
                <a:tab pos="2895600" algn="l"/>
                <a:tab pos="3619500" algn="l"/>
                <a:tab pos="4343400" algn="l"/>
                <a:tab pos="5067300" algn="l"/>
                <a:tab pos="5791200" algn="l"/>
                <a:tab pos="6515100" algn="l"/>
              </a:tabLst>
            </a:pPr>
            <a:r>
              <a:rPr lang="en-GB" sz="2000" dirty="0" smtClean="0">
                <a:solidFill>
                  <a:srgbClr val="4C4C4C"/>
                </a:solidFill>
                <a:latin typeface="Candara" pitchFamily="32" charset="0"/>
              </a:rPr>
              <a:t>(</a:t>
            </a:r>
            <a:r>
              <a:rPr lang="en-US" sz="2000" dirty="0" smtClean="0">
                <a:solidFill>
                  <a:srgbClr val="4C4C4C"/>
                </a:solidFill>
                <a:latin typeface="Candara" pitchFamily="32" charset="0"/>
              </a:rPr>
              <a:t>one of two EFPIA representatives on the ICH E9 Working Group)</a:t>
            </a:r>
          </a:p>
          <a:p>
            <a:pPr>
              <a:lnSpc>
                <a:spcPct val="102000"/>
              </a:lnSpc>
              <a:tabLst>
                <a:tab pos="723900" algn="l"/>
                <a:tab pos="1447800" algn="l"/>
                <a:tab pos="2171700" algn="l"/>
                <a:tab pos="2895600" algn="l"/>
                <a:tab pos="3619500" algn="l"/>
                <a:tab pos="4343400" algn="l"/>
                <a:tab pos="5067300" algn="l"/>
                <a:tab pos="5791200" algn="l"/>
                <a:tab pos="6515100" algn="l"/>
              </a:tabLst>
            </a:pPr>
            <a:endParaRPr lang="en-US" sz="2000" dirty="0">
              <a:solidFill>
                <a:srgbClr val="4C4C4C"/>
              </a:solidFill>
              <a:latin typeface="Candara" pitchFamily="32" charset="0"/>
            </a:endParaRPr>
          </a:p>
          <a:p>
            <a:pPr>
              <a:lnSpc>
                <a:spcPct val="102000"/>
              </a:lnSpc>
              <a:tabLst>
                <a:tab pos="723900" algn="l"/>
                <a:tab pos="1447800" algn="l"/>
                <a:tab pos="2171700" algn="l"/>
                <a:tab pos="2895600" algn="l"/>
                <a:tab pos="3619500" algn="l"/>
                <a:tab pos="4343400" algn="l"/>
                <a:tab pos="5067300" algn="l"/>
                <a:tab pos="5791200" algn="l"/>
                <a:tab pos="6515100" algn="l"/>
              </a:tabLst>
            </a:pPr>
            <a:r>
              <a:rPr lang="en-US" sz="2000" dirty="0" smtClean="0">
                <a:solidFill>
                  <a:srgbClr val="4C4C4C"/>
                </a:solidFill>
                <a:latin typeface="Candara" pitchFamily="32" charset="0"/>
              </a:rPr>
              <a:t>PSI/EFSPI 1-day scientific meeting 28-Sept-15</a:t>
            </a:r>
            <a:endParaRPr lang="en-GB" sz="2000" dirty="0">
              <a:solidFill>
                <a:srgbClr val="4C4C4C"/>
              </a:solidFill>
              <a:latin typeface="Candara" pitchFamily="32" charset="0"/>
            </a:endParaRPr>
          </a:p>
        </p:txBody>
      </p:sp>
      <p:sp>
        <p:nvSpPr>
          <p:cNvPr id="5125" name="Text Box 4"/>
          <p:cNvSpPr txBox="1">
            <a:spLocks noChangeArrowheads="1"/>
          </p:cNvSpPr>
          <p:nvPr/>
        </p:nvSpPr>
        <p:spPr bwMode="auto">
          <a:xfrm>
            <a:off x="1889125" y="6403975"/>
            <a:ext cx="6877050" cy="230188"/>
          </a:xfrm>
          <a:prstGeom prst="rect">
            <a:avLst/>
          </a:prstGeom>
          <a:noFill/>
          <a:ln w="9525">
            <a:noFill/>
            <a:round/>
            <a:headEnd/>
            <a:tailEnd/>
          </a:ln>
        </p:spPr>
        <p:txBody>
          <a:bodyPr lIns="90000" tIns="53820" rIns="90000" bIns="45000"/>
          <a:lstStyle/>
          <a:p>
            <a:pPr>
              <a:tabLst>
                <a:tab pos="723900" algn="l"/>
                <a:tab pos="1447800" algn="l"/>
                <a:tab pos="2171700" algn="l"/>
                <a:tab pos="2895600" algn="l"/>
                <a:tab pos="3619500" algn="l"/>
                <a:tab pos="4343400" algn="l"/>
                <a:tab pos="5067300" algn="l"/>
                <a:tab pos="5791200" algn="l"/>
                <a:tab pos="6515100" algn="l"/>
              </a:tabLst>
            </a:pPr>
            <a:endParaRPr lang="ru-RU" sz="1000" dirty="0">
              <a:solidFill>
                <a:srgbClr val="999999"/>
              </a:solidFill>
            </a:endParaRPr>
          </a:p>
        </p:txBody>
      </p:sp>
      <p:sp>
        <p:nvSpPr>
          <p:cNvPr id="10" name="TextBox 9"/>
          <p:cNvSpPr txBox="1"/>
          <p:nvPr/>
        </p:nvSpPr>
        <p:spPr>
          <a:xfrm>
            <a:off x="2947988" y="6372225"/>
            <a:ext cx="5715000" cy="436563"/>
          </a:xfrm>
          <a:prstGeom prst="rect">
            <a:avLst/>
          </a:prstGeom>
          <a:noFill/>
        </p:spPr>
        <p:txBody>
          <a:bodyPr>
            <a:spAutoFit/>
          </a:bodyPr>
          <a:lstStyle/>
          <a:p>
            <a:pPr>
              <a:defRPr/>
            </a:pPr>
            <a:r>
              <a:rPr lang="en-US" sz="1200" b="0" dirty="0">
                <a:solidFill>
                  <a:schemeClr val="bg2">
                    <a:lumMod val="75000"/>
                  </a:schemeClr>
                </a:solidFill>
                <a:latin typeface="Candara" pitchFamily="34" charset="0"/>
              </a:rPr>
              <a:t>International Conference on Harmonisation of Technical Requirements</a:t>
            </a:r>
          </a:p>
          <a:p>
            <a:pPr>
              <a:defRPr/>
            </a:pPr>
            <a:r>
              <a:rPr lang="en-US" sz="1200" b="0" dirty="0">
                <a:solidFill>
                  <a:schemeClr val="bg2">
                    <a:lumMod val="75000"/>
                  </a:schemeClr>
                </a:solidFill>
                <a:latin typeface="Candara" pitchFamily="34" charset="0"/>
              </a:rPr>
              <a:t>for Registration of Pharmaceuticals for Human Use</a:t>
            </a:r>
            <a:endParaRPr lang="ru-RU" sz="1200" b="0" dirty="0">
              <a:solidFill>
                <a:schemeClr val="bg2">
                  <a:lumMod val="75000"/>
                </a:schemeClr>
              </a:solidFill>
              <a:latin typeface="Candara" pitchFamily="34" charset="0"/>
            </a:endParaRPr>
          </a:p>
        </p:txBody>
      </p:sp>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E9 survey - demographics</a:t>
            </a:r>
            <a:endParaRPr lang="en-GB" dirty="0"/>
          </a:p>
        </p:txBody>
      </p:sp>
      <p:sp>
        <p:nvSpPr>
          <p:cNvPr id="3" name="Content Placeholder 2"/>
          <p:cNvSpPr>
            <a:spLocks noGrp="1"/>
          </p:cNvSpPr>
          <p:nvPr>
            <p:ph sz="quarter" idx="13"/>
          </p:nvPr>
        </p:nvSpPr>
        <p:spPr/>
        <p:txBody>
          <a:bodyPr/>
          <a:lstStyle/>
          <a:p>
            <a:endParaRPr lang="en-GB"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0415" y="2361456"/>
            <a:ext cx="6096677" cy="457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26674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Treatment effect being estimated in a primary analysis – outcome/event trials</a:t>
            </a:r>
            <a:endParaRPr lang="en-GB" dirty="0"/>
          </a:p>
        </p:txBody>
      </p:sp>
      <p:sp>
        <p:nvSpPr>
          <p:cNvPr id="3" name="Content Placeholder 2"/>
          <p:cNvSpPr>
            <a:spLocks noGrp="1"/>
          </p:cNvSpPr>
          <p:nvPr>
            <p:ph sz="quarter" idx="13"/>
          </p:nvPr>
        </p:nvSpPr>
        <p:spPr/>
        <p:txBody>
          <a:bodyPr/>
          <a:lstStyle/>
          <a:p>
            <a:endParaRPr lang="en-GB"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4440" y="2522004"/>
            <a:ext cx="6410672" cy="4808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14706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Treatment effect being estimated in a primary analysis – ‘symptom’ trials</a:t>
            </a:r>
            <a:endParaRPr lang="en-GB" dirty="0"/>
          </a:p>
        </p:txBody>
      </p:sp>
      <p:sp>
        <p:nvSpPr>
          <p:cNvPr id="3" name="Content Placeholder 2"/>
          <p:cNvSpPr>
            <a:spLocks noGrp="1"/>
          </p:cNvSpPr>
          <p:nvPr>
            <p:ph sz="quarter" idx="13"/>
          </p:nvPr>
        </p:nvSpPr>
        <p:spPr/>
        <p:txBody>
          <a:bodyPr/>
          <a:lstStyle/>
          <a:p>
            <a:endParaRPr lang="en-GB"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4392" y="2392288"/>
            <a:ext cx="6583627" cy="493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33873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Try to collect data for </a:t>
            </a:r>
            <a:r>
              <a:rPr lang="en-GB" dirty="0" smtClean="0"/>
              <a:t>patients </a:t>
            </a:r>
            <a:r>
              <a:rPr lang="en-GB" dirty="0" smtClean="0"/>
              <a:t>who stop treatment  but remain on study</a:t>
            </a:r>
            <a:endParaRPr lang="en-GB" dirty="0"/>
          </a:p>
        </p:txBody>
      </p:sp>
      <p:sp>
        <p:nvSpPr>
          <p:cNvPr id="3" name="Content Placeholder 2"/>
          <p:cNvSpPr>
            <a:spLocks noGrp="1"/>
          </p:cNvSpPr>
          <p:nvPr>
            <p:ph sz="quarter" idx="13"/>
          </p:nvPr>
        </p:nvSpPr>
        <p:spPr/>
        <p:txBody>
          <a:bodyPr/>
          <a:lstStyle/>
          <a:p>
            <a:endParaRPr lang="en-GB"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8448" y="2649488"/>
            <a:ext cx="5911552" cy="4433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19507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Try to contact patients to prevent lost to follow up</a:t>
            </a:r>
            <a:endParaRPr lang="en-GB" dirty="0"/>
          </a:p>
        </p:txBody>
      </p:sp>
      <p:sp>
        <p:nvSpPr>
          <p:cNvPr id="3" name="Content Placeholder 2"/>
          <p:cNvSpPr>
            <a:spLocks noGrp="1"/>
          </p:cNvSpPr>
          <p:nvPr>
            <p:ph sz="quarter" idx="13"/>
          </p:nvPr>
        </p:nvSpPr>
        <p:spPr/>
        <p:txBody>
          <a:bodyPr/>
          <a:lstStyle/>
          <a:p>
            <a:endParaRPr lang="en-GB"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2424" y="2505472"/>
            <a:ext cx="6266656" cy="4699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56874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Steps taken to prevent missing data</a:t>
            </a:r>
            <a:endParaRPr lang="en-GB" dirty="0"/>
          </a:p>
        </p:txBody>
      </p:sp>
      <p:sp>
        <p:nvSpPr>
          <p:cNvPr id="3" name="Content Placeholder 2"/>
          <p:cNvSpPr>
            <a:spLocks noGrp="1"/>
          </p:cNvSpPr>
          <p:nvPr>
            <p:ph sz="quarter" idx="13"/>
          </p:nvPr>
        </p:nvSpPr>
        <p:spPr/>
        <p:txBody>
          <a:bodyPr/>
          <a:lstStyle/>
          <a:p>
            <a:endParaRPr lang="en-GB"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2853" y="2361456"/>
            <a:ext cx="6464267" cy="48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36385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much primary endpoint data attributed to study dropout</a:t>
            </a:r>
            <a:endParaRPr lang="en-GB" dirty="0"/>
          </a:p>
        </p:txBody>
      </p:sp>
      <p:sp>
        <p:nvSpPr>
          <p:cNvPr id="3" name="Content Placeholder 2"/>
          <p:cNvSpPr>
            <a:spLocks noGrp="1"/>
          </p:cNvSpPr>
          <p:nvPr>
            <p:ph sz="quarter" idx="13"/>
          </p:nvPr>
        </p:nvSpPr>
        <p:spPr/>
        <p:txBody>
          <a:bodyPr/>
          <a:lstStyle/>
          <a:p>
            <a:endParaRPr lang="en-GB" dirty="0"/>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5264" y="2289448"/>
            <a:ext cx="6624736" cy="49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11279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Methods for handling missing data in primary analyses</a:t>
            </a:r>
            <a:endParaRPr lang="en-GB" dirty="0"/>
          </a:p>
        </p:txBody>
      </p:sp>
      <p:sp>
        <p:nvSpPr>
          <p:cNvPr id="3" name="Content Placeholder 2"/>
          <p:cNvSpPr>
            <a:spLocks noGrp="1"/>
          </p:cNvSpPr>
          <p:nvPr>
            <p:ph sz="quarter" idx="13"/>
          </p:nvPr>
        </p:nvSpPr>
        <p:spPr/>
        <p:txBody>
          <a:bodyPr/>
          <a:lstStyle/>
          <a:p>
            <a:endParaRPr lang="en-GB" dirty="0"/>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6400" y="2651348"/>
            <a:ext cx="6142203" cy="4606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59895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272" y="1329562"/>
            <a:ext cx="9505056" cy="790575"/>
          </a:xfrm>
        </p:spPr>
        <p:txBody>
          <a:bodyPr/>
          <a:lstStyle/>
          <a:p>
            <a:r>
              <a:rPr lang="en-GB" dirty="0" smtClean="0"/>
              <a:t>What influences your choice for handling missing data in primary analyses</a:t>
            </a:r>
            <a:endParaRPr lang="en-GB" dirty="0"/>
          </a:p>
        </p:txBody>
      </p:sp>
      <p:sp>
        <p:nvSpPr>
          <p:cNvPr id="3" name="Content Placeholder 2"/>
          <p:cNvSpPr>
            <a:spLocks noGrp="1"/>
          </p:cNvSpPr>
          <p:nvPr>
            <p:ph sz="quarter" idx="13"/>
          </p:nvPr>
        </p:nvSpPr>
        <p:spPr/>
        <p:txBody>
          <a:bodyPr/>
          <a:lstStyle/>
          <a:p>
            <a:endParaRPr lang="en-GB" dirty="0"/>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2384" y="2433464"/>
            <a:ext cx="6272245" cy="4704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44940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issues debated in E9 WG</a:t>
            </a:r>
            <a:endParaRPr lang="en-GB" dirty="0"/>
          </a:p>
        </p:txBody>
      </p:sp>
      <p:sp>
        <p:nvSpPr>
          <p:cNvPr id="3" name="Content Placeholder 2"/>
          <p:cNvSpPr>
            <a:spLocks noGrp="1"/>
          </p:cNvSpPr>
          <p:nvPr>
            <p:ph idx="1"/>
          </p:nvPr>
        </p:nvSpPr>
        <p:spPr/>
        <p:txBody>
          <a:bodyPr/>
          <a:lstStyle/>
          <a:p>
            <a:r>
              <a:rPr lang="en-GB" dirty="0" smtClean="0"/>
              <a:t>Distinguishing between the various estimands</a:t>
            </a:r>
          </a:p>
          <a:p>
            <a:r>
              <a:rPr lang="en-GB" dirty="0" smtClean="0"/>
              <a:t>Areas of E9 that would benefit from further clarification</a:t>
            </a:r>
          </a:p>
          <a:p>
            <a:r>
              <a:rPr lang="en-GB" dirty="0" smtClean="0"/>
              <a:t>Developing laymans explanations</a:t>
            </a:r>
          </a:p>
          <a:p>
            <a:r>
              <a:rPr lang="en-GB" dirty="0" smtClean="0"/>
              <a:t>Sharing case studies from all regions and how the choice of estimand contributed to regulatory decision making</a:t>
            </a:r>
          </a:p>
          <a:p>
            <a:r>
              <a:rPr lang="en-GB" dirty="0"/>
              <a:t>Exploring methodologies that align to each </a:t>
            </a:r>
            <a:r>
              <a:rPr lang="en-GB" dirty="0" smtClean="0"/>
              <a:t>category of estimand  </a:t>
            </a:r>
            <a:r>
              <a:rPr lang="en-GB" dirty="0" smtClean="0">
                <a:sym typeface="Wingdings" panose="05000000000000000000" pitchFamily="2" charset="2"/>
              </a:rPr>
              <a:t> technical appendix</a:t>
            </a:r>
            <a:endParaRPr lang="en-GB" dirty="0"/>
          </a:p>
          <a:p>
            <a:endParaRPr lang="en-GB" dirty="0"/>
          </a:p>
        </p:txBody>
      </p:sp>
      <p:sp>
        <p:nvSpPr>
          <p:cNvPr id="4" name="Content Placeholder 3"/>
          <p:cNvSpPr>
            <a:spLocks noGrp="1"/>
          </p:cNvSpPr>
          <p:nvPr>
            <p:ph sz="quarter" idx="13"/>
          </p:nvPr>
        </p:nvSpPr>
        <p:spPr/>
        <p:txBody>
          <a:bodyPr/>
          <a:lstStyle/>
          <a:p>
            <a:endParaRPr lang="en-GB" dirty="0"/>
          </a:p>
        </p:txBody>
      </p:sp>
    </p:spTree>
    <p:extLst>
      <p:ext uri="{BB962C8B-B14F-4D97-AF65-F5344CB8AC3E}">
        <p14:creationId xmlns:p14="http://schemas.microsoft.com/office/powerpoint/2010/main" val="12512606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Disclaimer (Chrissie Fletcher)</a:t>
            </a:r>
            <a:endParaRPr lang="en-GB" dirty="0"/>
          </a:p>
        </p:txBody>
      </p:sp>
      <p:sp>
        <p:nvSpPr>
          <p:cNvPr id="3" name="Content Placeholder 2"/>
          <p:cNvSpPr>
            <a:spLocks noGrp="1"/>
          </p:cNvSpPr>
          <p:nvPr>
            <p:ph idx="1"/>
          </p:nvPr>
        </p:nvSpPr>
        <p:spPr/>
        <p:txBody>
          <a:bodyPr/>
          <a:lstStyle/>
          <a:p>
            <a:r>
              <a:rPr lang="en-US" dirty="0" smtClean="0"/>
              <a:t>The views expressed herein represent those of the presenter and do not necessarily represent the views or practices of Amgen, the views of the other Industry representatives on the ICH E9 working group, or the views of the general Pharmaceutical Industry.</a:t>
            </a:r>
          </a:p>
          <a:p>
            <a:endParaRPr lang="en-GB" dirty="0"/>
          </a:p>
        </p:txBody>
      </p:sp>
      <p:sp>
        <p:nvSpPr>
          <p:cNvPr id="4" name="Slide Number Placeholder 3"/>
          <p:cNvSpPr>
            <a:spLocks noGrp="1"/>
          </p:cNvSpPr>
          <p:nvPr>
            <p:ph type="sldNum" sz="quarter" idx="11"/>
          </p:nvPr>
        </p:nvSpPr>
        <p:spPr/>
        <p:txBody>
          <a:bodyPr/>
          <a:lstStyle/>
          <a:p>
            <a:pPr algn="ctr"/>
            <a:fld id="{DEB800D8-2F6C-425C-A81C-E484D8E620E1}" type="slidenum">
              <a:rPr lang="en-US" smtClean="0">
                <a:solidFill>
                  <a:srgbClr val="777777"/>
                </a:solidFill>
              </a:rPr>
              <a:pPr algn="ctr"/>
              <a:t>2</a:t>
            </a:fld>
            <a:endParaRPr lang="en-US" dirty="0">
              <a:solidFill>
                <a:srgbClr val="777777"/>
              </a:solidFill>
            </a:endParaRPr>
          </a:p>
        </p:txBody>
      </p:sp>
    </p:spTree>
    <p:extLst>
      <p:ext uri="{BB962C8B-B14F-4D97-AF65-F5344CB8AC3E}">
        <p14:creationId xmlns:p14="http://schemas.microsoft.com/office/powerpoint/2010/main" val="3872942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addendum will align with E9</a:t>
            </a:r>
            <a:endParaRPr lang="en-GB" dirty="0"/>
          </a:p>
        </p:txBody>
      </p:sp>
      <p:sp>
        <p:nvSpPr>
          <p:cNvPr id="4" name="Content Placeholder 3"/>
          <p:cNvSpPr>
            <a:spLocks noGrp="1"/>
          </p:cNvSpPr>
          <p:nvPr>
            <p:ph idx="1"/>
          </p:nvPr>
        </p:nvSpPr>
        <p:spPr/>
        <p:txBody>
          <a:bodyPr/>
          <a:lstStyle/>
          <a:p>
            <a:r>
              <a:rPr lang="en-GB" dirty="0" smtClean="0"/>
              <a:t>The addendum cannot conflict with any principles described in E9</a:t>
            </a:r>
          </a:p>
          <a:p>
            <a:r>
              <a:rPr lang="en-GB" dirty="0" smtClean="0"/>
              <a:t>The proposed framework may position some of the existing principles in E9 in a different way</a:t>
            </a:r>
          </a:p>
          <a:p>
            <a:r>
              <a:rPr lang="en-GB" dirty="0" smtClean="0"/>
              <a:t>There may be areas of E9 that require further clarification to fully align the addendum</a:t>
            </a:r>
          </a:p>
          <a:p>
            <a:r>
              <a:rPr lang="en-GB" dirty="0" smtClean="0"/>
              <a:t>In the spirit of E9 the addendum will not be recommending statistical methods</a:t>
            </a:r>
          </a:p>
          <a:p>
            <a:endParaRPr lang="en-GB" dirty="0" smtClean="0"/>
          </a:p>
        </p:txBody>
      </p:sp>
      <p:sp>
        <p:nvSpPr>
          <p:cNvPr id="5" name="Content Placeholder 4"/>
          <p:cNvSpPr>
            <a:spLocks noGrp="1"/>
          </p:cNvSpPr>
          <p:nvPr>
            <p:ph sz="quarter" idx="13"/>
          </p:nvPr>
        </p:nvSpPr>
        <p:spPr/>
        <p:txBody>
          <a:bodyPr/>
          <a:lstStyle/>
          <a:p>
            <a:endParaRPr lang="en-GB" dirty="0"/>
          </a:p>
        </p:txBody>
      </p:sp>
    </p:spTree>
    <p:extLst>
      <p:ext uri="{BB962C8B-B14F-4D97-AF65-F5344CB8AC3E}">
        <p14:creationId xmlns:p14="http://schemas.microsoft.com/office/powerpoint/2010/main" val="7976130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5008" y="1329562"/>
            <a:ext cx="8780304" cy="790575"/>
          </a:xfrm>
        </p:spPr>
        <p:txBody>
          <a:bodyPr/>
          <a:lstStyle/>
          <a:p>
            <a:r>
              <a:rPr lang="en-GB" dirty="0" smtClean="0"/>
              <a:t>Important questions for you to </a:t>
            </a:r>
            <a:r>
              <a:rPr lang="en-GB" dirty="0" smtClean="0"/>
              <a:t>consider</a:t>
            </a:r>
            <a:endParaRPr lang="en-GB" dirty="0"/>
          </a:p>
        </p:txBody>
      </p:sp>
      <p:sp>
        <p:nvSpPr>
          <p:cNvPr id="3" name="Content Placeholder 2"/>
          <p:cNvSpPr>
            <a:spLocks noGrp="1"/>
          </p:cNvSpPr>
          <p:nvPr>
            <p:ph idx="1"/>
          </p:nvPr>
        </p:nvSpPr>
        <p:spPr>
          <a:xfrm>
            <a:off x="700336" y="2649488"/>
            <a:ext cx="8280400" cy="3816424"/>
          </a:xfrm>
        </p:spPr>
        <p:txBody>
          <a:bodyPr/>
          <a:lstStyle/>
          <a:p>
            <a:pPr marL="457200" indent="-457200">
              <a:buFont typeface="+mj-lt"/>
              <a:buAutoNum type="arabicPeriod"/>
            </a:pPr>
            <a:r>
              <a:rPr lang="en-GB" sz="2000" dirty="0" smtClean="0"/>
              <a:t>Does the definition of an estimand make sense?</a:t>
            </a:r>
          </a:p>
          <a:p>
            <a:pPr marL="457200" indent="-457200">
              <a:buFont typeface="+mj-lt"/>
              <a:buAutoNum type="arabicPeriod"/>
            </a:pPr>
            <a:r>
              <a:rPr lang="en-GB" sz="2000" dirty="0"/>
              <a:t>Does the proposed framework in the E9 addendum make sense?</a:t>
            </a:r>
          </a:p>
          <a:p>
            <a:pPr marL="457200" indent="-457200">
              <a:buFont typeface="+mj-lt"/>
              <a:buAutoNum type="arabicPeriod"/>
            </a:pPr>
            <a:r>
              <a:rPr lang="en-GB" sz="2000" dirty="0"/>
              <a:t>Do you have any concerns with the framework?</a:t>
            </a:r>
          </a:p>
          <a:p>
            <a:pPr marL="457200" indent="-457200">
              <a:buFont typeface="+mj-lt"/>
              <a:buAutoNum type="arabicPeriod"/>
            </a:pPr>
            <a:r>
              <a:rPr lang="en-GB" sz="2000" dirty="0"/>
              <a:t>How much of a difference is the proposed framework compared to </a:t>
            </a:r>
            <a:r>
              <a:rPr lang="en-GB" sz="2000" dirty="0" smtClean="0"/>
              <a:t>how you </a:t>
            </a:r>
            <a:r>
              <a:rPr lang="en-GB" sz="2000" dirty="0"/>
              <a:t>currently </a:t>
            </a:r>
            <a:r>
              <a:rPr lang="en-GB" sz="2000" dirty="0" smtClean="0"/>
              <a:t>design </a:t>
            </a:r>
            <a:r>
              <a:rPr lang="en-GB" sz="2000" dirty="0"/>
              <a:t>clinical trials?</a:t>
            </a:r>
          </a:p>
          <a:p>
            <a:pPr marL="457200" indent="-457200">
              <a:buFont typeface="+mj-lt"/>
              <a:buAutoNum type="arabicPeriod"/>
            </a:pPr>
            <a:r>
              <a:rPr lang="en-GB" sz="2000" dirty="0"/>
              <a:t>What do you see as key challenges for introducing the framework?</a:t>
            </a:r>
          </a:p>
          <a:p>
            <a:pPr marL="457200" indent="-457200">
              <a:buFont typeface="+mj-lt"/>
              <a:buAutoNum type="arabicPeriod"/>
            </a:pPr>
            <a:r>
              <a:rPr lang="en-GB" sz="2000" dirty="0"/>
              <a:t>How do you think clinicians will view </a:t>
            </a:r>
            <a:r>
              <a:rPr lang="en-GB" sz="2000" dirty="0" smtClean="0"/>
              <a:t>estimands and the proposed framework?</a:t>
            </a:r>
          </a:p>
          <a:p>
            <a:pPr marL="457200" indent="-457200">
              <a:buFont typeface="+mj-lt"/>
              <a:buAutoNum type="arabicPeriod"/>
            </a:pPr>
            <a:endParaRPr lang="en-GB" sz="2000" dirty="0"/>
          </a:p>
        </p:txBody>
      </p:sp>
      <p:sp>
        <p:nvSpPr>
          <p:cNvPr id="4" name="Content Placeholder 3"/>
          <p:cNvSpPr>
            <a:spLocks noGrp="1"/>
          </p:cNvSpPr>
          <p:nvPr>
            <p:ph sz="quarter" idx="13"/>
          </p:nvPr>
        </p:nvSpPr>
        <p:spPr/>
        <p:txBody>
          <a:bodyPr/>
          <a:lstStyle/>
          <a:p>
            <a:endParaRPr lang="en-GB" dirty="0"/>
          </a:p>
        </p:txBody>
      </p:sp>
    </p:spTree>
    <p:extLst>
      <p:ext uri="{BB962C8B-B14F-4D97-AF65-F5344CB8AC3E}">
        <p14:creationId xmlns:p14="http://schemas.microsoft.com/office/powerpoint/2010/main" val="37649231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a:t>
            </a:r>
            <a:endParaRPr lang="en-GB" dirty="0"/>
          </a:p>
        </p:txBody>
      </p:sp>
      <p:sp>
        <p:nvSpPr>
          <p:cNvPr id="3" name="Content Placeholder 2"/>
          <p:cNvSpPr>
            <a:spLocks noGrp="1"/>
          </p:cNvSpPr>
          <p:nvPr>
            <p:ph idx="1"/>
          </p:nvPr>
        </p:nvSpPr>
        <p:spPr>
          <a:xfrm>
            <a:off x="700336" y="2073424"/>
            <a:ext cx="8280400" cy="4824536"/>
          </a:xfrm>
        </p:spPr>
        <p:txBody>
          <a:bodyPr/>
          <a:lstStyle/>
          <a:p>
            <a:r>
              <a:rPr lang="en-US" sz="1400" b="0" dirty="0" smtClean="0"/>
              <a:t>ICH concept paper (2014) </a:t>
            </a:r>
            <a:r>
              <a:rPr lang="en-GB" sz="1400" b="0" dirty="0" smtClean="0"/>
              <a:t>E9(R1): Addendum to Statistical Principles for Clinical Trials on </a:t>
            </a:r>
            <a:r>
              <a:rPr lang="en-US" sz="1400" b="0" dirty="0" smtClean="0"/>
              <a:t>Choosing Appropriate Estimands and Defining Sensitivity Analyses in Clinical Trials </a:t>
            </a:r>
          </a:p>
          <a:p>
            <a:r>
              <a:rPr lang="en-US" sz="1400" b="0" dirty="0" smtClean="0"/>
              <a:t>Lewis </a:t>
            </a:r>
            <a:r>
              <a:rPr lang="en-US" sz="1400" b="0" dirty="0"/>
              <a:t>JA (1999) Statistical principles for clinical trials (ICH E9): An introductory note on an international guideline. </a:t>
            </a:r>
            <a:r>
              <a:rPr lang="en-US" sz="1400" b="0" i="1" dirty="0"/>
              <a:t>Statistics in Medicine</a:t>
            </a:r>
            <a:r>
              <a:rPr lang="en-US" sz="1400" b="0" dirty="0"/>
              <a:t>, 18: 1903-1904. </a:t>
            </a:r>
          </a:p>
          <a:p>
            <a:r>
              <a:rPr lang="en-US" sz="1400" b="0" dirty="0"/>
              <a:t>ICH Expert Working Group (1999) Statistical principles for clinical trials (ICH E9). </a:t>
            </a:r>
            <a:r>
              <a:rPr lang="en-US" sz="1400" b="0" i="1" dirty="0"/>
              <a:t>Statistics in Medicine</a:t>
            </a:r>
            <a:r>
              <a:rPr lang="en-US" sz="1400" b="0" dirty="0"/>
              <a:t>, 18: 1905-1942.</a:t>
            </a:r>
            <a:endParaRPr lang="en-GB" sz="1400" b="0" dirty="0"/>
          </a:p>
          <a:p>
            <a:r>
              <a:rPr lang="en-US" sz="1400" b="0" dirty="0"/>
              <a:t>National Research Council of the National Academies (2010) </a:t>
            </a:r>
            <a:r>
              <a:rPr lang="en-US" sz="1400" b="0" i="1" dirty="0"/>
              <a:t>The Prevention and Treatment of Missing Data in Clinical Trials. </a:t>
            </a:r>
            <a:r>
              <a:rPr lang="en-US" sz="1400" b="0" dirty="0"/>
              <a:t>Washington, D.C.: </a:t>
            </a:r>
            <a:r>
              <a:rPr lang="en-US" sz="1400" b="0" i="1" dirty="0"/>
              <a:t>National Academies Press.</a:t>
            </a:r>
            <a:r>
              <a:rPr lang="en-US" sz="1400" b="0" dirty="0"/>
              <a:t> </a:t>
            </a:r>
            <a:endParaRPr lang="en-GB" sz="1400" b="0" dirty="0"/>
          </a:p>
          <a:p>
            <a:r>
              <a:rPr lang="en-US" sz="1400" b="0" dirty="0"/>
              <a:t>EMA (2011), Guideline on Missing Data in Confirmatory Clinical Trials. </a:t>
            </a:r>
            <a:endParaRPr lang="en-GB" sz="1400" b="0" dirty="0"/>
          </a:p>
          <a:p>
            <a:r>
              <a:rPr lang="en-US" sz="1400" b="0" dirty="0"/>
              <a:t>O’Neill RT and Temple R (2012) The prevention and treatment of missing data in clinical trials: an FDA perspective on the importance of dealing with it. </a:t>
            </a:r>
            <a:r>
              <a:rPr lang="en-US" sz="1400" b="0" i="1" dirty="0"/>
              <a:t>Clin Pharmacol Ther</a:t>
            </a:r>
            <a:r>
              <a:rPr lang="en-US" sz="1400" b="0" dirty="0"/>
              <a:t>, 91: 550-554</a:t>
            </a:r>
            <a:r>
              <a:rPr lang="en-US" sz="1400" b="0" dirty="0" smtClean="0"/>
              <a:t>.</a:t>
            </a:r>
            <a:endParaRPr lang="en-GB" sz="1400" b="0" dirty="0"/>
          </a:p>
          <a:p>
            <a:r>
              <a:rPr lang="en-US" sz="1400" b="0" dirty="0"/>
              <a:t>Little RJ, D’Agostino R, Cohen M, et al. The prevention and treatment of missing data in clinical trials. </a:t>
            </a:r>
            <a:r>
              <a:rPr lang="en-US" sz="1400" b="0" i="1" dirty="0"/>
              <a:t>N Engl J Med, </a:t>
            </a:r>
            <a:r>
              <a:rPr lang="en-US" sz="1400" b="0" dirty="0"/>
              <a:t>367(14): 1355-1360. </a:t>
            </a:r>
            <a:endParaRPr lang="en-US" sz="1400" b="0" dirty="0" smtClean="0"/>
          </a:p>
          <a:p>
            <a:r>
              <a:rPr lang="en-US" sz="1400" b="0" dirty="0" smtClean="0"/>
              <a:t>A </a:t>
            </a:r>
            <a:r>
              <a:rPr lang="en-US" sz="1400" b="0" dirty="0"/>
              <a:t>structured approach to choosing </a:t>
            </a:r>
            <a:r>
              <a:rPr lang="en-US" sz="1400" b="0" dirty="0" smtClean="0"/>
              <a:t>estimands and </a:t>
            </a:r>
            <a:r>
              <a:rPr lang="en-US" sz="1400" b="0" dirty="0"/>
              <a:t>estimators in longitudinal clinical </a:t>
            </a:r>
            <a:r>
              <a:rPr lang="en-US" sz="1400" b="0" dirty="0" smtClean="0"/>
              <a:t>trials. </a:t>
            </a:r>
            <a:r>
              <a:rPr lang="en-GB" sz="1400" b="0" dirty="0"/>
              <a:t>C. H. </a:t>
            </a:r>
            <a:r>
              <a:rPr lang="en-GB" sz="1400" b="0" dirty="0" smtClean="0"/>
              <a:t>Mallinckrodt et al. </a:t>
            </a:r>
            <a:r>
              <a:rPr lang="fr-FR" sz="1400" b="0" i="1" dirty="0"/>
              <a:t>Pharmaceut. Statist. 2012, </a:t>
            </a:r>
            <a:r>
              <a:rPr lang="fr-FR" sz="1400" b="0" dirty="0"/>
              <a:t>11 </a:t>
            </a:r>
            <a:r>
              <a:rPr lang="fr-FR" sz="1400" b="0" dirty="0" smtClean="0"/>
              <a:t>456–461</a:t>
            </a:r>
          </a:p>
          <a:p>
            <a:r>
              <a:rPr lang="en-US" sz="1400" b="0" dirty="0"/>
              <a:t>Missing Data: Turning Guidance </a:t>
            </a:r>
            <a:r>
              <a:rPr lang="en-US" sz="1400" b="0" dirty="0" smtClean="0"/>
              <a:t>Into </a:t>
            </a:r>
            <a:r>
              <a:rPr lang="en-GB" sz="1400" b="0" dirty="0" smtClean="0"/>
              <a:t>Action. </a:t>
            </a:r>
            <a:r>
              <a:rPr lang="en-GB" sz="1400" b="0" dirty="0"/>
              <a:t>C. H. Mallinckrodt et al. Statistics in </a:t>
            </a:r>
            <a:r>
              <a:rPr lang="en-GB" sz="1400" b="0" i="1" dirty="0"/>
              <a:t>Biopharmaceutical </a:t>
            </a:r>
            <a:r>
              <a:rPr lang="en-GB" sz="1400" b="0" i="1" dirty="0" smtClean="0"/>
              <a:t>Research </a:t>
            </a:r>
            <a:r>
              <a:rPr lang="nl-NL" sz="1400" b="0" dirty="0" smtClean="0"/>
              <a:t>2013</a:t>
            </a:r>
            <a:r>
              <a:rPr lang="nl-NL" sz="1400" b="0" dirty="0"/>
              <a:t>, Vol. 5, No. </a:t>
            </a:r>
            <a:r>
              <a:rPr lang="nl-NL" sz="1400" b="0" dirty="0" smtClean="0"/>
              <a:t>4, 369-382</a:t>
            </a:r>
          </a:p>
          <a:p>
            <a:r>
              <a:rPr lang="en-GB" sz="1400" b="0" dirty="0"/>
              <a:t>Choosing Appropriate </a:t>
            </a:r>
            <a:r>
              <a:rPr lang="en-GB" sz="1400" b="0" dirty="0" smtClean="0"/>
              <a:t>Estimands in </a:t>
            </a:r>
            <a:r>
              <a:rPr lang="en-GB" sz="1400" b="0" dirty="0"/>
              <a:t>Clinical </a:t>
            </a:r>
            <a:r>
              <a:rPr lang="en-GB" sz="1400" b="0" dirty="0" smtClean="0"/>
              <a:t>Trials.  AK Leuchs et al.  </a:t>
            </a:r>
            <a:r>
              <a:rPr lang="en-GB" sz="1400" b="0" i="1" dirty="0" smtClean="0"/>
              <a:t>DIA </a:t>
            </a:r>
            <a:r>
              <a:rPr lang="en-GB" sz="1400" b="0" i="1" dirty="0"/>
              <a:t>Therapeutic Innovation &amp; Regulatory </a:t>
            </a:r>
            <a:r>
              <a:rPr lang="en-GB" sz="1400" b="0" i="1" dirty="0" smtClean="0"/>
              <a:t>Science</a:t>
            </a:r>
            <a:r>
              <a:rPr lang="en-GB" sz="1400" b="0" dirty="0" smtClean="0"/>
              <a:t>.  2015 </a:t>
            </a:r>
            <a:endParaRPr lang="fr-FR" sz="1400" b="0" dirty="0" smtClean="0"/>
          </a:p>
        </p:txBody>
      </p:sp>
      <p:sp>
        <p:nvSpPr>
          <p:cNvPr id="10" name="Content Placeholder 9"/>
          <p:cNvSpPr>
            <a:spLocks noGrp="1"/>
          </p:cNvSpPr>
          <p:nvPr>
            <p:ph sz="quarter" idx="13"/>
          </p:nvPr>
        </p:nvSpPr>
        <p:spPr/>
        <p:txBody>
          <a:bodyPr/>
          <a:lstStyle/>
          <a:p>
            <a:endParaRPr lang="en-GB" dirty="0"/>
          </a:p>
        </p:txBody>
      </p:sp>
    </p:spTree>
    <p:extLst>
      <p:ext uri="{BB962C8B-B14F-4D97-AF65-F5344CB8AC3E}">
        <p14:creationId xmlns:p14="http://schemas.microsoft.com/office/powerpoint/2010/main" val="25983065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Agenda</a:t>
            </a:r>
            <a:endParaRPr lang="en-GB" dirty="0"/>
          </a:p>
        </p:txBody>
      </p:sp>
      <p:sp>
        <p:nvSpPr>
          <p:cNvPr id="3" name="Content Placeholder 2"/>
          <p:cNvSpPr>
            <a:spLocks noGrp="1"/>
          </p:cNvSpPr>
          <p:nvPr>
            <p:ph idx="1"/>
          </p:nvPr>
        </p:nvSpPr>
        <p:spPr/>
        <p:txBody>
          <a:bodyPr/>
          <a:lstStyle/>
          <a:p>
            <a:r>
              <a:rPr lang="en-GB" dirty="0" smtClean="0"/>
              <a:t>Impact of the new E9 addendum to Industry</a:t>
            </a:r>
          </a:p>
          <a:p>
            <a:r>
              <a:rPr lang="en-GB" dirty="0" smtClean="0"/>
              <a:t>Feedback from EFSPI Statistics Leaders discussion</a:t>
            </a:r>
          </a:p>
          <a:p>
            <a:r>
              <a:rPr lang="en-GB" dirty="0" smtClean="0"/>
              <a:t>High level results from international E9 survey</a:t>
            </a:r>
          </a:p>
          <a:p>
            <a:r>
              <a:rPr lang="en-GB" dirty="0" smtClean="0"/>
              <a:t>Key issues debated in E9 WG (thus far!)</a:t>
            </a:r>
          </a:p>
          <a:p>
            <a:r>
              <a:rPr lang="en-GB" dirty="0" smtClean="0"/>
              <a:t>How addendum will align with E9</a:t>
            </a:r>
          </a:p>
          <a:p>
            <a:r>
              <a:rPr lang="en-GB" dirty="0" smtClean="0"/>
              <a:t>Important questions for you to consider</a:t>
            </a:r>
            <a:endParaRPr lang="en-GB" dirty="0" smtClean="0"/>
          </a:p>
          <a:p>
            <a:r>
              <a:rPr lang="en-GB" dirty="0" smtClean="0"/>
              <a:t>Q&amp;A</a:t>
            </a:r>
          </a:p>
          <a:p>
            <a:endParaRPr lang="en-GB" dirty="0" smtClean="0"/>
          </a:p>
          <a:p>
            <a:endParaRPr lang="en-GB" dirty="0"/>
          </a:p>
        </p:txBody>
      </p:sp>
      <p:sp>
        <p:nvSpPr>
          <p:cNvPr id="4" name="Content Placeholder 3"/>
          <p:cNvSpPr>
            <a:spLocks noGrp="1"/>
          </p:cNvSpPr>
          <p:nvPr>
            <p:ph sz="quarter" idx="13"/>
          </p:nvPr>
        </p:nvSpPr>
        <p:spPr/>
        <p:txBody>
          <a:bodyPr/>
          <a:lstStyle/>
          <a:p>
            <a:endParaRPr lang="en-GB" dirty="0"/>
          </a:p>
        </p:txBody>
      </p:sp>
    </p:spTree>
    <p:extLst>
      <p:ext uri="{BB962C8B-B14F-4D97-AF65-F5344CB8AC3E}">
        <p14:creationId xmlns:p14="http://schemas.microsoft.com/office/powerpoint/2010/main" val="29337028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Impact to E9 addendum to Industry</a:t>
            </a:r>
            <a:endParaRPr lang="en-GB" dirty="0"/>
          </a:p>
        </p:txBody>
      </p:sp>
      <p:sp>
        <p:nvSpPr>
          <p:cNvPr id="3" name="Content Placeholder 2"/>
          <p:cNvSpPr>
            <a:spLocks noGrp="1"/>
          </p:cNvSpPr>
          <p:nvPr>
            <p:ph idx="1"/>
          </p:nvPr>
        </p:nvSpPr>
        <p:spPr/>
        <p:txBody>
          <a:bodyPr/>
          <a:lstStyle/>
          <a:p>
            <a:r>
              <a:rPr lang="en-GB" dirty="0" smtClean="0"/>
              <a:t>The new framework will </a:t>
            </a:r>
          </a:p>
          <a:p>
            <a:pPr lvl="1"/>
            <a:r>
              <a:rPr lang="en-GB" dirty="0"/>
              <a:t>I</a:t>
            </a:r>
            <a:r>
              <a:rPr lang="en-GB" dirty="0" smtClean="0"/>
              <a:t>mprove the way we design and plan clinical trials</a:t>
            </a:r>
          </a:p>
          <a:p>
            <a:pPr lvl="2"/>
            <a:r>
              <a:rPr lang="en-GB" dirty="0" smtClean="0"/>
              <a:t>Objectives </a:t>
            </a:r>
            <a:r>
              <a:rPr lang="en-GB" dirty="0" smtClean="0">
                <a:sym typeface="Wingdings" panose="05000000000000000000" pitchFamily="2" charset="2"/>
              </a:rPr>
              <a:t> Estimand(s)  Primary analyses  Sensitivity analyses</a:t>
            </a:r>
          </a:p>
          <a:p>
            <a:pPr lvl="1"/>
            <a:r>
              <a:rPr lang="en-GB" dirty="0" smtClean="0">
                <a:sym typeface="Wingdings" panose="05000000000000000000" pitchFamily="2" charset="2"/>
              </a:rPr>
              <a:t>Optimise the way we conduct clinical trials</a:t>
            </a:r>
          </a:p>
          <a:p>
            <a:pPr lvl="2"/>
            <a:r>
              <a:rPr lang="en-GB" dirty="0" smtClean="0">
                <a:sym typeface="Wingdings" panose="05000000000000000000" pitchFamily="2" charset="2"/>
              </a:rPr>
              <a:t>Data collection, patient follow-up</a:t>
            </a:r>
          </a:p>
          <a:p>
            <a:pPr lvl="1"/>
            <a:r>
              <a:rPr lang="en-GB" dirty="0" smtClean="0">
                <a:sym typeface="Wingdings" panose="05000000000000000000" pitchFamily="2" charset="2"/>
              </a:rPr>
              <a:t>Perform primary analyses aligned to objectives</a:t>
            </a:r>
          </a:p>
          <a:p>
            <a:pPr lvl="2"/>
            <a:r>
              <a:rPr lang="en-GB" dirty="0" smtClean="0">
                <a:sym typeface="Wingdings" panose="05000000000000000000" pitchFamily="2" charset="2"/>
              </a:rPr>
              <a:t>Handling of non-adherence</a:t>
            </a:r>
          </a:p>
          <a:p>
            <a:pPr lvl="1"/>
            <a:r>
              <a:rPr lang="en-GB" dirty="0" smtClean="0">
                <a:sym typeface="Wingdings" panose="05000000000000000000" pitchFamily="2" charset="2"/>
              </a:rPr>
              <a:t>Perform sensitivity analyses aligned to primary analyses</a:t>
            </a:r>
          </a:p>
          <a:p>
            <a:pPr lvl="2"/>
            <a:r>
              <a:rPr lang="en-GB" dirty="0" smtClean="0">
                <a:sym typeface="Wingdings" panose="05000000000000000000" pitchFamily="2" charset="2"/>
              </a:rPr>
              <a:t>Robustness of estimand(s)</a:t>
            </a:r>
          </a:p>
        </p:txBody>
      </p:sp>
      <p:sp>
        <p:nvSpPr>
          <p:cNvPr id="4" name="Content Placeholder 3"/>
          <p:cNvSpPr>
            <a:spLocks noGrp="1"/>
          </p:cNvSpPr>
          <p:nvPr>
            <p:ph sz="quarter" idx="13"/>
          </p:nvPr>
        </p:nvSpPr>
        <p:spPr/>
        <p:txBody>
          <a:bodyPr/>
          <a:lstStyle/>
          <a:p>
            <a:endParaRPr lang="en-GB" dirty="0"/>
          </a:p>
        </p:txBody>
      </p:sp>
    </p:spTree>
    <p:extLst>
      <p:ext uri="{BB962C8B-B14F-4D97-AF65-F5344CB8AC3E}">
        <p14:creationId xmlns:p14="http://schemas.microsoft.com/office/powerpoint/2010/main" val="34193355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EFSPI Statistics Leaders feedback</a:t>
            </a:r>
            <a:endParaRPr lang="en-GB" dirty="0"/>
          </a:p>
        </p:txBody>
      </p:sp>
      <p:sp>
        <p:nvSpPr>
          <p:cNvPr id="4" name="Content Placeholder 3"/>
          <p:cNvSpPr>
            <a:spLocks noGrp="1"/>
          </p:cNvSpPr>
          <p:nvPr>
            <p:ph idx="1"/>
          </p:nvPr>
        </p:nvSpPr>
        <p:spPr/>
        <p:txBody>
          <a:bodyPr/>
          <a:lstStyle/>
          <a:p>
            <a:pPr lvl="0"/>
            <a:r>
              <a:rPr lang="en-GB" dirty="0"/>
              <a:t>Potential bias seems to be underpinning the estimand discussion</a:t>
            </a:r>
            <a:r>
              <a:rPr lang="en-GB" dirty="0" smtClean="0"/>
              <a:t>.</a:t>
            </a:r>
          </a:p>
          <a:p>
            <a:pPr lvl="1"/>
            <a:r>
              <a:rPr lang="en-GB" dirty="0" smtClean="0"/>
              <a:t>contextualise in </a:t>
            </a:r>
            <a:r>
              <a:rPr lang="en-GB" dirty="0"/>
              <a:t>the rationale </a:t>
            </a:r>
            <a:endParaRPr lang="en-GB" dirty="0" smtClean="0"/>
          </a:p>
          <a:p>
            <a:r>
              <a:rPr lang="en-GB" dirty="0" smtClean="0"/>
              <a:t>Range </a:t>
            </a:r>
            <a:r>
              <a:rPr lang="en-GB" dirty="0"/>
              <a:t>of examples would be appreciated to better help understanding the differences between estimands (incl. use of graphics)  </a:t>
            </a:r>
          </a:p>
          <a:p>
            <a:pPr lvl="0"/>
            <a:r>
              <a:rPr lang="en-GB" dirty="0"/>
              <a:t>Defining what the role of sensitivity analyses is would be helpful </a:t>
            </a:r>
          </a:p>
          <a:p>
            <a:pPr lvl="0"/>
            <a:r>
              <a:rPr lang="en-GB" dirty="0"/>
              <a:t>The involvement of clinicians is very important as it is understood this is not just a statistical </a:t>
            </a:r>
            <a:r>
              <a:rPr lang="en-GB" dirty="0" smtClean="0"/>
              <a:t>issue</a:t>
            </a:r>
            <a:endParaRPr lang="en-GB" dirty="0"/>
          </a:p>
        </p:txBody>
      </p:sp>
      <p:sp>
        <p:nvSpPr>
          <p:cNvPr id="5" name="Content Placeholder 4"/>
          <p:cNvSpPr>
            <a:spLocks noGrp="1"/>
          </p:cNvSpPr>
          <p:nvPr>
            <p:ph sz="quarter" idx="13"/>
          </p:nvPr>
        </p:nvSpPr>
        <p:spPr/>
        <p:txBody>
          <a:bodyPr/>
          <a:lstStyle/>
          <a:p>
            <a:endParaRPr lang="en-GB" dirty="0"/>
          </a:p>
        </p:txBody>
      </p:sp>
    </p:spTree>
    <p:extLst>
      <p:ext uri="{BB962C8B-B14F-4D97-AF65-F5344CB8AC3E}">
        <p14:creationId xmlns:p14="http://schemas.microsoft.com/office/powerpoint/2010/main" val="24723656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International E9 survey</a:t>
            </a:r>
            <a:endParaRPr lang="en-GB" dirty="0"/>
          </a:p>
        </p:txBody>
      </p:sp>
      <p:sp>
        <p:nvSpPr>
          <p:cNvPr id="4" name="Content Placeholder 3"/>
          <p:cNvSpPr>
            <a:spLocks noGrp="1"/>
          </p:cNvSpPr>
          <p:nvPr>
            <p:ph idx="1"/>
          </p:nvPr>
        </p:nvSpPr>
        <p:spPr/>
        <p:txBody>
          <a:bodyPr/>
          <a:lstStyle/>
          <a:p>
            <a:r>
              <a:rPr lang="en-GB" dirty="0" smtClean="0"/>
              <a:t>Conducted May-June 2015</a:t>
            </a:r>
          </a:p>
          <a:p>
            <a:pPr lvl="1"/>
            <a:r>
              <a:rPr lang="en-GB" dirty="0" smtClean="0"/>
              <a:t>Thanks to those who completed it!</a:t>
            </a:r>
          </a:p>
          <a:p>
            <a:r>
              <a:rPr lang="en-GB" dirty="0" smtClean="0"/>
              <a:t>Collect views of current practice on what:</a:t>
            </a:r>
          </a:p>
          <a:p>
            <a:pPr lvl="1"/>
            <a:r>
              <a:rPr lang="en-GB" dirty="0" smtClean="0"/>
              <a:t>Treatment effects are being estimated in clinical trials</a:t>
            </a:r>
          </a:p>
          <a:p>
            <a:pPr lvl="1"/>
            <a:r>
              <a:rPr lang="en-GB" dirty="0" smtClean="0"/>
              <a:t>Awareness of relevant guidelines</a:t>
            </a:r>
          </a:p>
          <a:p>
            <a:pPr lvl="1"/>
            <a:r>
              <a:rPr lang="en-GB" dirty="0" smtClean="0"/>
              <a:t>Techniques to minimise missing data</a:t>
            </a:r>
          </a:p>
          <a:p>
            <a:pPr lvl="1"/>
            <a:r>
              <a:rPr lang="en-GB" dirty="0" smtClean="0"/>
              <a:t>Analysis choices for primary and sensitivity analyses</a:t>
            </a:r>
          </a:p>
          <a:p>
            <a:pPr lvl="1"/>
            <a:r>
              <a:rPr lang="en-GB" dirty="0" smtClean="0"/>
              <a:t>Comments (lots of them!)</a:t>
            </a:r>
          </a:p>
          <a:p>
            <a:pPr lvl="1"/>
            <a:endParaRPr lang="en-GB" dirty="0"/>
          </a:p>
        </p:txBody>
      </p:sp>
      <p:sp>
        <p:nvSpPr>
          <p:cNvPr id="5" name="Content Placeholder 4"/>
          <p:cNvSpPr>
            <a:spLocks noGrp="1"/>
          </p:cNvSpPr>
          <p:nvPr>
            <p:ph sz="quarter" idx="13"/>
          </p:nvPr>
        </p:nvSpPr>
        <p:spPr/>
        <p:txBody>
          <a:bodyPr/>
          <a:lstStyle/>
          <a:p>
            <a:endParaRPr lang="en-GB" dirty="0"/>
          </a:p>
        </p:txBody>
      </p:sp>
    </p:spTree>
    <p:extLst>
      <p:ext uri="{BB962C8B-B14F-4D97-AF65-F5344CB8AC3E}">
        <p14:creationId xmlns:p14="http://schemas.microsoft.com/office/powerpoint/2010/main" val="27816769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E9 survey – demographics (N=1305)</a:t>
            </a:r>
            <a:endParaRPr lang="en-GB" dirty="0"/>
          </a:p>
        </p:txBody>
      </p:sp>
      <p:sp>
        <p:nvSpPr>
          <p:cNvPr id="3" name="Content Placeholder 2"/>
          <p:cNvSpPr>
            <a:spLocks noGrp="1"/>
          </p:cNvSpPr>
          <p:nvPr>
            <p:ph sz="quarter" idx="13"/>
          </p:nvPr>
        </p:nvSpPr>
        <p:spPr/>
        <p:txBody>
          <a:bodyPr/>
          <a:lstStyle/>
          <a:p>
            <a:endParaRPr lang="en-GB"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2424" y="2181436"/>
            <a:ext cx="6480720" cy="4860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53100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E9 survey - demographics</a:t>
            </a:r>
            <a:endParaRPr lang="en-GB" dirty="0"/>
          </a:p>
        </p:txBody>
      </p:sp>
      <p:sp>
        <p:nvSpPr>
          <p:cNvPr id="3" name="Content Placeholder 2"/>
          <p:cNvSpPr>
            <a:spLocks noGrp="1"/>
          </p:cNvSpPr>
          <p:nvPr>
            <p:ph sz="quarter" idx="13"/>
          </p:nvPr>
        </p:nvSpPr>
        <p:spPr/>
        <p:txBody>
          <a:bodyPr/>
          <a:lstStyle/>
          <a:p>
            <a:endParaRPr lang="en-GB"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6400" y="2073424"/>
            <a:ext cx="6624736" cy="49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65680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E9 survey - demographics</a:t>
            </a:r>
            <a:endParaRPr lang="en-GB" dirty="0"/>
          </a:p>
        </p:txBody>
      </p:sp>
      <p:sp>
        <p:nvSpPr>
          <p:cNvPr id="3" name="Content Placeholder 2"/>
          <p:cNvSpPr>
            <a:spLocks noGrp="1"/>
          </p:cNvSpPr>
          <p:nvPr>
            <p:ph sz="quarter" idx="13"/>
          </p:nvPr>
        </p:nvSpPr>
        <p:spPr/>
        <p:txBody>
          <a:bodyPr/>
          <a:lstStyle/>
          <a:p>
            <a:endParaRPr lang="en-GB" dirty="0"/>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0416" y="2145432"/>
            <a:ext cx="6768752" cy="5076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7291036"/>
      </p:ext>
    </p:extLst>
  </p:cSld>
  <p:clrMapOvr>
    <a:masterClrMapping/>
  </p:clrMapOvr>
  <p:timing>
    <p:tnLst>
      <p:par>
        <p:cTn id="1" dur="indefinite" restart="never" nodeType="tmRoot"/>
      </p:par>
    </p:tnLst>
  </p:timing>
</p:sld>
</file>

<file path=ppt/theme/theme1.xml><?xml version="1.0" encoding="utf-8"?>
<a:theme xmlns:a="http://schemas.openxmlformats.org/drawingml/2006/main" name="Master slide 1">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CH">
      <a:majorFont>
        <a:latin typeface="Candara"/>
        <a:ea typeface=""/>
        <a:cs typeface="Lucida Sans Unicode"/>
      </a:majorFont>
      <a:minorFont>
        <a:latin typeface="Arial"/>
        <a:ea typeface=""/>
        <a:cs typeface="Lucida Sans Unicod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defRPr kumimoji="0" lang="en-GB" sz="5200" b="1" i="0" u="none" strike="noStrike" cap="none" normalizeH="0" baseline="0" smtClean="0">
            <a:ln>
              <a:noFill/>
            </a:ln>
            <a:solidFill>
              <a:schemeClr val="bg1"/>
            </a:solidFill>
            <a:effectLst/>
            <a:latin typeface="Arial" charset="0"/>
            <a:cs typeface="Lucida Sans Unicode"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defRPr kumimoji="0" lang="en-GB" sz="5200" b="1" i="0" u="none" strike="noStrike" cap="none" normalizeH="0" baseline="0" smtClean="0">
            <a:ln>
              <a:noFill/>
            </a:ln>
            <a:solidFill>
              <a:schemeClr val="bg1"/>
            </a:solidFill>
            <a:effectLst/>
            <a:latin typeface="Arial" charset="0"/>
            <a:cs typeface="Lucida Sans Unicode" charset="0"/>
          </a:defRPr>
        </a:defPPr>
      </a:lstStyle>
    </a:lnDef>
    <a:txDef>
      <a:spPr bwMode="auto">
        <a:noFill/>
        <a:ln w="9525">
          <a:noFill/>
          <a:round/>
          <a:headEnd/>
          <a:tailEnd/>
        </a:ln>
      </a:spPr>
      <a:bodyPr lIns="90000" tIns="92880" rIns="90000" bIns="45000"/>
      <a:lstStyle>
        <a:defPPr>
          <a:lnSpc>
            <a:spcPct val="81000"/>
          </a:lnSpc>
          <a:tabLst>
            <a:tab pos="723900" algn="l"/>
            <a:tab pos="1447800" algn="l"/>
            <a:tab pos="2171700" algn="l"/>
            <a:tab pos="2895600" algn="l"/>
            <a:tab pos="3619500" algn="l"/>
            <a:tab pos="4343400" algn="l"/>
            <a:tab pos="5067300" algn="l"/>
            <a:tab pos="5791200" algn="l"/>
          </a:tabLst>
          <a:defRPr sz="2000" dirty="0">
            <a:solidFill>
              <a:srgbClr val="4C4C4C"/>
            </a:solidFill>
            <a:latin typeface="Candara" pitchFamily="32" charset="0"/>
          </a:defRPr>
        </a:defPPr>
      </a:lstStyle>
    </a:tx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879</Words>
  <Application>Microsoft Office PowerPoint</Application>
  <PresentationFormat>Custom</PresentationFormat>
  <Paragraphs>85</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Master slide 1</vt:lpstr>
      <vt:lpstr>PowerPoint Presentation</vt:lpstr>
      <vt:lpstr>Disclaimer (Chrissie Fletcher)</vt:lpstr>
      <vt:lpstr>Agenda</vt:lpstr>
      <vt:lpstr>Impact to E9 addendum to Industry</vt:lpstr>
      <vt:lpstr>EFSPI Statistics Leaders feedback</vt:lpstr>
      <vt:lpstr>International E9 survey</vt:lpstr>
      <vt:lpstr>E9 survey – demographics (N=1305)</vt:lpstr>
      <vt:lpstr>E9 survey - demographics</vt:lpstr>
      <vt:lpstr>E9 survey - demographics</vt:lpstr>
      <vt:lpstr>E9 survey - demographics</vt:lpstr>
      <vt:lpstr>Treatment effect being estimated in a primary analysis – outcome/event trials</vt:lpstr>
      <vt:lpstr>Treatment effect being estimated in a primary analysis – ‘symptom’ trials</vt:lpstr>
      <vt:lpstr>Try to collect data for patients who stop treatment  but remain on study</vt:lpstr>
      <vt:lpstr>Try to contact patients to prevent lost to follow up</vt:lpstr>
      <vt:lpstr>Steps taken to prevent missing data</vt:lpstr>
      <vt:lpstr>How much primary endpoint data attributed to study dropout</vt:lpstr>
      <vt:lpstr>Methods for handling missing data in primary analyses</vt:lpstr>
      <vt:lpstr>What influences your choice for handling missing data in primary analyses</vt:lpstr>
      <vt:lpstr>Key issues debated in E9 WG</vt:lpstr>
      <vt:lpstr>How addendum will align with E9</vt:lpstr>
      <vt:lpstr>Important questions for you to consider</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2014-03-14T15:48:35Z</dcterms:created>
  <dcterms:modified xsi:type="dcterms:W3CDTF">2015-09-27T12:46:59Z</dcterms:modified>
</cp:coreProperties>
</file>