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761" r:id="rId5"/>
  </p:sldMasterIdLst>
  <p:notesMasterIdLst>
    <p:notesMasterId r:id="rId33"/>
  </p:notesMasterIdLst>
  <p:sldIdLst>
    <p:sldId id="264" r:id="rId6"/>
    <p:sldId id="265" r:id="rId7"/>
    <p:sldId id="2709" r:id="rId8"/>
    <p:sldId id="2710" r:id="rId9"/>
    <p:sldId id="2526" r:id="rId10"/>
    <p:sldId id="2685" r:id="rId11"/>
    <p:sldId id="2686" r:id="rId12"/>
    <p:sldId id="2511" r:id="rId13"/>
    <p:sldId id="2512" r:id="rId14"/>
    <p:sldId id="2687" r:id="rId15"/>
    <p:sldId id="467" r:id="rId16"/>
    <p:sldId id="2528" r:id="rId17"/>
    <p:sldId id="2514" r:id="rId18"/>
    <p:sldId id="2694" r:id="rId19"/>
    <p:sldId id="562" r:id="rId20"/>
    <p:sldId id="757" r:id="rId21"/>
    <p:sldId id="2697" r:id="rId22"/>
    <p:sldId id="2530" r:id="rId23"/>
    <p:sldId id="2522" r:id="rId24"/>
    <p:sldId id="2703" r:id="rId25"/>
    <p:sldId id="2524" r:id="rId26"/>
    <p:sldId id="2705" r:id="rId27"/>
    <p:sldId id="2711" r:id="rId28"/>
    <p:sldId id="2712" r:id="rId29"/>
    <p:sldId id="2713" r:id="rId30"/>
    <p:sldId id="2714" r:id="rId31"/>
    <p:sldId id="2715" r:id="rId3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52">
          <p15:clr>
            <a:srgbClr val="A4A3A4"/>
          </p15:clr>
        </p15:guide>
        <p15:guide id="2" orient="horz" pos="2685">
          <p15:clr>
            <a:srgbClr val="A4A3A4"/>
          </p15:clr>
        </p15:guide>
        <p15:guide id="3" pos="2879">
          <p15:clr>
            <a:srgbClr val="A4A3A4"/>
          </p15:clr>
        </p15:guide>
        <p15:guide id="4" pos="3027">
          <p15:clr>
            <a:srgbClr val="A4A3A4"/>
          </p15:clr>
        </p15:guide>
        <p15:guide id="5" pos="5533">
          <p15:clr>
            <a:srgbClr val="A4A3A4"/>
          </p15:clr>
        </p15:guide>
        <p15:guide id="6" pos="2733">
          <p15:clr>
            <a:srgbClr val="A4A3A4"/>
          </p15:clr>
        </p15:guide>
        <p15:guide id="7" pos="2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n Robertson" initials="JR" lastIdx="9" clrIdx="0">
    <p:extLst>
      <p:ext uri="{19B8F6BF-5375-455C-9EA6-DF929625EA0E}">
        <p15:presenceInfo xmlns:p15="http://schemas.microsoft.com/office/powerpoint/2012/main" userId="Jon Robertson" providerId="None"/>
      </p:ext>
    </p:extLst>
  </p:cmAuthor>
  <p:cmAuthor id="2" name="Molly Watson" initials="MW" lastIdx="4" clrIdx="1">
    <p:extLst>
      <p:ext uri="{19B8F6BF-5375-455C-9EA6-DF929625EA0E}">
        <p15:presenceInfo xmlns:p15="http://schemas.microsoft.com/office/powerpoint/2012/main" userId="Molly Wats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A54"/>
    <a:srgbClr val="D5D1CE"/>
    <a:srgbClr val="FF008C"/>
    <a:srgbClr val="3A7013"/>
    <a:srgbClr val="E49B13"/>
    <a:srgbClr val="0ACEE8"/>
    <a:srgbClr val="9E00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096" autoAdjust="0"/>
  </p:normalViewPr>
  <p:slideViewPr>
    <p:cSldViewPr snapToGrid="0">
      <p:cViewPr varScale="1">
        <p:scale>
          <a:sx n="124" d="100"/>
          <a:sy n="124" d="100"/>
        </p:scale>
        <p:origin x="1224" y="102"/>
      </p:cViewPr>
      <p:guideLst>
        <p:guide orient="horz" pos="752"/>
        <p:guide orient="horz" pos="2685"/>
        <p:guide pos="2879"/>
        <p:guide pos="3027"/>
        <p:guide pos="5533"/>
        <p:guide pos="2733"/>
        <p:guide pos="22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A8971-52B8-4C5A-99D8-986A596F2912}" type="datetimeFigureOut">
              <a:rPr lang="en-GB" smtClean="0"/>
              <a:pPr/>
              <a:t>11/06/2020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B53C8-14E4-49A7-A1A5-3BF810B81E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032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B53C8-14E4-49A7-A1A5-3BF810B81EBE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2888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B53C8-14E4-49A7-A1A5-3BF810B81EBE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5689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6B53C8-14E4-49A7-A1A5-3BF810B81EB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0906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B53C8-14E4-49A7-A1A5-3BF810B81EBE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7411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B53C8-14E4-49A7-A1A5-3BF810B81EBE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6711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880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B53C8-14E4-49A7-A1A5-3BF810B81EBE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4497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B53C8-14E4-49A7-A1A5-3BF810B81EBE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4462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6B53C8-14E4-49A7-A1A5-3BF810B81EB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9817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B53C8-14E4-49A7-A1A5-3BF810B81EBE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017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B53C8-14E4-49A7-A1A5-3BF810B81EBE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123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B53C8-14E4-49A7-A1A5-3BF810B81EBE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74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68580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B53C8-14E4-49A7-A1A5-3BF810B81EBE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105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6B53C8-14E4-49A7-A1A5-3BF810B81EB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02128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B53C8-14E4-49A7-A1A5-3BF810B81EBE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7281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Study design specific.  Here N=100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B53C8-14E4-49A7-A1A5-3BF810B81EBE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4669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6B53C8-14E4-49A7-A1A5-3BF810B81EB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8043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34"/>
          <a:stretch/>
        </p:blipFill>
        <p:spPr>
          <a:xfrm>
            <a:off x="0" y="1065924"/>
            <a:ext cx="4102298" cy="3827396"/>
          </a:xfrm>
          <a:prstGeom prst="rect">
            <a:avLst/>
          </a:prstGeom>
        </p:spPr>
      </p:pic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296521" y="2068940"/>
            <a:ext cx="2876985" cy="100027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2600"/>
              </a:lnSpc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heading style</a:t>
            </a:r>
            <a:endParaRPr lang="en-GB"/>
          </a:p>
        </p:txBody>
      </p:sp>
      <p:sp>
        <p:nvSpPr>
          <p:cNvPr id="2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6521" y="3427589"/>
            <a:ext cx="2554256" cy="492443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spcAft>
                <a:spcPts val="0"/>
              </a:spcAft>
              <a:buNone/>
              <a:defRPr i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subheading</a:t>
            </a:r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038" y="237109"/>
            <a:ext cx="1464646" cy="72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613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Widescreen (16x9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a Placeholder 5"/>
          <p:cNvSpPr>
            <a:spLocks noGrp="1" noChangeAspect="1"/>
          </p:cNvSpPr>
          <p:nvPr>
            <p:ph type="media" sz="quarter" idx="12" hasCustomPrompt="1"/>
          </p:nvPr>
        </p:nvSpPr>
        <p:spPr>
          <a:xfrm>
            <a:off x="1627200" y="1193800"/>
            <a:ext cx="5889600" cy="3312000"/>
          </a:xfrm>
          <a:prstGeom prst="rect">
            <a:avLst/>
          </a:prstGeom>
        </p:spPr>
        <p:txBody>
          <a:bodyPr lIns="108000" tIns="108000"/>
          <a:lstStyle>
            <a:lvl1pPr marL="0" indent="0"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/>
              <a:t>Click on the film icon to insert your widescreen (16x9) video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heading style</a:t>
            </a:r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pPr algn="ctr"/>
            <a:r>
              <a:rPr lang="en-US"/>
              <a:t>Insert your date / confidentiality text here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16x9 core template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60000" y="693553"/>
            <a:ext cx="7578000" cy="276999"/>
          </a:xfrm>
          <a:prstGeom prst="rect">
            <a:avLst/>
          </a:prstGeom>
        </p:spPr>
        <p:txBody>
          <a:bodyPr lIns="0" anchor="t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1600" i="0">
                <a:latin typeface="+mn-lt"/>
              </a:defRPr>
            </a:lvl1pPr>
            <a:lvl2pPr marL="271463" indent="0">
              <a:buNone/>
              <a:defRPr/>
            </a:lvl2pPr>
            <a:lvl3pPr marL="533400" indent="0">
              <a:buNone/>
              <a:defRPr/>
            </a:lvl3pPr>
            <a:lvl4pPr marL="815975" indent="0">
              <a:buNone/>
              <a:defRPr/>
            </a:lvl4pPr>
            <a:lvl5pPr marL="11049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/>
            </a:pPr>
            <a:r>
              <a:rPr lang="en-GB"/>
              <a:t>Supporting heading</a:t>
            </a:r>
            <a:r>
              <a:rPr lang="en-US"/>
              <a:t> here if required</a:t>
            </a:r>
          </a:p>
        </p:txBody>
      </p:sp>
    </p:spTree>
    <p:extLst>
      <p:ext uri="{BB962C8B-B14F-4D97-AF65-F5344CB8AC3E}">
        <p14:creationId xmlns:p14="http://schemas.microsoft.com/office/powerpoint/2010/main" val="2599322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Non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59153" y="1193239"/>
            <a:ext cx="3979484" cy="3310128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359152" y="288639"/>
            <a:ext cx="7577139" cy="338554"/>
          </a:xfrm>
        </p:spPr>
        <p:txBody>
          <a:bodyPr/>
          <a:lstStyle/>
          <a:p>
            <a:r>
              <a:rPr lang="en-US"/>
              <a:t>Click to edit Master heading style</a:t>
            </a:r>
            <a:endParaRPr lang="en-GB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59152" y="693553"/>
            <a:ext cx="7578000" cy="276999"/>
          </a:xfrm>
          <a:prstGeom prst="rect">
            <a:avLst/>
          </a:prstGeom>
        </p:spPr>
        <p:txBody>
          <a:bodyPr lIns="0" anchor="t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1600" i="0">
                <a:latin typeface="+mn-lt"/>
              </a:defRPr>
            </a:lvl1pPr>
            <a:lvl2pPr marL="271463" indent="0">
              <a:buNone/>
              <a:defRPr/>
            </a:lvl2pPr>
            <a:lvl3pPr marL="533400" indent="0">
              <a:buNone/>
              <a:defRPr/>
            </a:lvl3pPr>
            <a:lvl4pPr marL="815975" indent="0">
              <a:buNone/>
              <a:defRPr/>
            </a:lvl4pPr>
            <a:lvl5pPr marL="11049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/>
            </a:pPr>
            <a:r>
              <a:rPr lang="en-GB"/>
              <a:t>Supporting heading</a:t>
            </a:r>
            <a:r>
              <a:rPr lang="en-US"/>
              <a:t> here if required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8"/>
          </p:nvPr>
        </p:nvSpPr>
        <p:spPr/>
        <p:txBody>
          <a:bodyPr/>
          <a:lstStyle/>
          <a:p>
            <a:pPr algn="ctr"/>
            <a:r>
              <a:rPr lang="en-US"/>
              <a:t>Insert your date / confidentiality text here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16x9 core template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4798800" y="1193799"/>
            <a:ext cx="3982697" cy="3309567"/>
          </a:xfrm>
          <a:prstGeom prst="rect">
            <a:avLst/>
          </a:prstGeom>
        </p:spPr>
        <p:txBody>
          <a:bodyPr lIns="0" tIns="0"/>
          <a:lstStyle>
            <a:lvl1pPr marL="0" indent="0">
              <a:buNone/>
              <a:defRPr sz="1100" baseline="0"/>
            </a:lvl1pPr>
          </a:lstStyle>
          <a:p>
            <a:r>
              <a:rPr lang="en-GB"/>
              <a:t>Click on the picture icon to insert your picture</a:t>
            </a:r>
          </a:p>
        </p:txBody>
      </p:sp>
    </p:spTree>
    <p:extLst>
      <p:ext uri="{BB962C8B-B14F-4D97-AF65-F5344CB8AC3E}">
        <p14:creationId xmlns:p14="http://schemas.microsoft.com/office/powerpoint/2010/main" val="41240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359152" y="288639"/>
            <a:ext cx="7577139" cy="338554"/>
          </a:xfrm>
        </p:spPr>
        <p:txBody>
          <a:bodyPr/>
          <a:lstStyle/>
          <a:p>
            <a:r>
              <a:rPr lang="en-US"/>
              <a:t>Click to edit Master heading style</a:t>
            </a:r>
            <a:endParaRPr lang="en-GB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59152" y="693553"/>
            <a:ext cx="7578000" cy="276999"/>
          </a:xfrm>
          <a:prstGeom prst="rect">
            <a:avLst/>
          </a:prstGeom>
        </p:spPr>
        <p:txBody>
          <a:bodyPr lIns="0" anchor="t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1600" i="0">
                <a:latin typeface="+mn-lt"/>
              </a:defRPr>
            </a:lvl1pPr>
            <a:lvl2pPr marL="271463" indent="0">
              <a:buNone/>
              <a:defRPr/>
            </a:lvl2pPr>
            <a:lvl3pPr marL="533400" indent="0">
              <a:buNone/>
              <a:defRPr/>
            </a:lvl3pPr>
            <a:lvl4pPr marL="815975" indent="0">
              <a:buNone/>
              <a:defRPr/>
            </a:lvl4pPr>
            <a:lvl5pPr marL="11049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/>
            </a:pPr>
            <a:r>
              <a:rPr lang="en-GB"/>
              <a:t>Supporting heading</a:t>
            </a:r>
            <a:r>
              <a:rPr lang="en-US"/>
              <a:t> here if required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8"/>
          </p:nvPr>
        </p:nvSpPr>
        <p:spPr/>
        <p:txBody>
          <a:bodyPr/>
          <a:lstStyle/>
          <a:p>
            <a:pPr algn="ctr"/>
            <a:r>
              <a:rPr lang="en-US"/>
              <a:t>Insert your date / confidentiality text here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16x9 core template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4798800" y="1193799"/>
            <a:ext cx="3982697" cy="3309567"/>
          </a:xfrm>
          <a:prstGeom prst="rect">
            <a:avLst/>
          </a:prstGeom>
        </p:spPr>
        <p:txBody>
          <a:bodyPr lIns="0" tIns="0"/>
          <a:lstStyle>
            <a:lvl1pPr marL="0" indent="0">
              <a:buNone/>
              <a:defRPr sz="1100" baseline="0"/>
            </a:lvl1pPr>
          </a:lstStyle>
          <a:p>
            <a:r>
              <a:rPr lang="en-GB"/>
              <a:t>Click on the picture icon to insert your picture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59152" y="1190625"/>
            <a:ext cx="3986213" cy="3312741"/>
          </a:xfrm>
          <a:prstGeom prst="rect">
            <a:avLst/>
          </a:prstGeom>
        </p:spPr>
        <p:txBody>
          <a:bodyPr l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1620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heading style</a:t>
            </a:r>
            <a:endParaRPr lang="en-GB"/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59152" y="1190625"/>
            <a:ext cx="3986213" cy="3312741"/>
          </a:xfrm>
          <a:prstGeom prst="rect">
            <a:avLst/>
          </a:prstGeom>
        </p:spPr>
        <p:txBody>
          <a:bodyPr l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0" name="Picture Placeholder 8"/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4798800" y="1190626"/>
            <a:ext cx="3996794" cy="1228724"/>
          </a:xfrm>
          <a:prstGeom prst="rect">
            <a:avLst/>
          </a:prstGeom>
        </p:spPr>
        <p:txBody>
          <a:bodyPr lIns="0" tIns="0"/>
          <a:lstStyle>
            <a:lvl1pPr marL="0" indent="0">
              <a:buNone/>
              <a:defRPr sz="1100" baseline="0"/>
            </a:lvl1pPr>
          </a:lstStyle>
          <a:p>
            <a:r>
              <a:rPr lang="en-GB"/>
              <a:t>Click on the picture icon to insert your picture</a:t>
            </a:r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4798800" y="2517776"/>
            <a:ext cx="3996266" cy="25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Aft>
                <a:spcPts val="0"/>
              </a:spcAft>
              <a:buNone/>
              <a:defRPr sz="800">
                <a:solidFill>
                  <a:schemeClr val="accent1"/>
                </a:solidFill>
              </a:defRPr>
            </a:lvl1pPr>
            <a:lvl2pPr marL="268163" indent="0">
              <a:buNone/>
              <a:defRPr sz="800">
                <a:solidFill>
                  <a:schemeClr val="bg2"/>
                </a:solidFill>
              </a:defRPr>
            </a:lvl2pPr>
            <a:lvl3pPr marL="540000" indent="0">
              <a:buNone/>
              <a:defRPr sz="800">
                <a:solidFill>
                  <a:schemeClr val="bg2"/>
                </a:solidFill>
              </a:defRPr>
            </a:lvl3pPr>
            <a:lvl4pPr marL="811088" indent="0">
              <a:buNone/>
              <a:defRPr sz="800">
                <a:solidFill>
                  <a:schemeClr val="bg2"/>
                </a:solidFill>
              </a:defRPr>
            </a:lvl4pPr>
            <a:lvl5pPr marL="1080000" indent="0">
              <a:buNone/>
              <a:defRPr sz="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Enter your image caption text here</a:t>
            </a:r>
          </a:p>
        </p:txBody>
      </p:sp>
      <p:sp>
        <p:nvSpPr>
          <p:cNvPr id="35" name="Picture Placeholder 8"/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4798800" y="2922217"/>
            <a:ext cx="3996794" cy="1228724"/>
          </a:xfrm>
          <a:prstGeom prst="rect">
            <a:avLst/>
          </a:prstGeom>
        </p:spPr>
        <p:txBody>
          <a:bodyPr lIns="0" tIns="0"/>
          <a:lstStyle>
            <a:lvl1pPr marL="0" indent="0">
              <a:buNone/>
              <a:defRPr sz="1100" baseline="0"/>
            </a:lvl1pPr>
          </a:lstStyle>
          <a:p>
            <a:r>
              <a:rPr lang="en-GB"/>
              <a:t>Click on the picture icon to insert your picture</a:t>
            </a:r>
          </a:p>
        </p:txBody>
      </p:sp>
      <p:sp>
        <p:nvSpPr>
          <p:cNvPr id="36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4798800" y="4249367"/>
            <a:ext cx="3996266" cy="25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Aft>
                <a:spcPts val="0"/>
              </a:spcAft>
              <a:buNone/>
              <a:defRPr sz="800">
                <a:solidFill>
                  <a:schemeClr val="accent1"/>
                </a:solidFill>
              </a:defRPr>
            </a:lvl1pPr>
            <a:lvl2pPr marL="268163" indent="0">
              <a:buNone/>
              <a:defRPr sz="800">
                <a:solidFill>
                  <a:schemeClr val="bg2"/>
                </a:solidFill>
              </a:defRPr>
            </a:lvl2pPr>
            <a:lvl3pPr marL="540000" indent="0">
              <a:buNone/>
              <a:defRPr sz="800">
                <a:solidFill>
                  <a:schemeClr val="bg2"/>
                </a:solidFill>
              </a:defRPr>
            </a:lvl3pPr>
            <a:lvl4pPr marL="811088" indent="0">
              <a:buNone/>
              <a:defRPr sz="800">
                <a:solidFill>
                  <a:schemeClr val="bg2"/>
                </a:solidFill>
              </a:defRPr>
            </a:lvl4pPr>
            <a:lvl5pPr marL="1080000" indent="0">
              <a:buNone/>
              <a:defRPr sz="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Enter your image caption text here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2" y="693553"/>
            <a:ext cx="7578000" cy="276999"/>
          </a:xfrm>
          <a:prstGeom prst="rect">
            <a:avLst/>
          </a:prstGeom>
        </p:spPr>
        <p:txBody>
          <a:bodyPr lIns="0" anchor="t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1600" i="0">
                <a:latin typeface="+mn-lt"/>
              </a:defRPr>
            </a:lvl1pPr>
            <a:lvl2pPr marL="271463" indent="0">
              <a:buNone/>
              <a:defRPr/>
            </a:lvl2pPr>
            <a:lvl3pPr marL="533400" indent="0">
              <a:buNone/>
              <a:defRPr/>
            </a:lvl3pPr>
            <a:lvl4pPr marL="815975" indent="0">
              <a:buNone/>
              <a:defRPr/>
            </a:lvl4pPr>
            <a:lvl5pPr marL="11049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/>
            </a:pPr>
            <a:r>
              <a:rPr lang="en-GB"/>
              <a:t>Supporting heading</a:t>
            </a:r>
            <a:r>
              <a:rPr lang="en-US"/>
              <a:t> here if required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0"/>
          </p:nvPr>
        </p:nvSpPr>
        <p:spPr/>
        <p:txBody>
          <a:bodyPr/>
          <a:lstStyle/>
          <a:p>
            <a:pPr algn="ctr"/>
            <a:r>
              <a:rPr lang="en-US"/>
              <a:t>Insert your date / confidentiality text here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16x9 core template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2122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heading style</a:t>
            </a:r>
            <a:endParaRPr lang="en-GB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2" y="693553"/>
            <a:ext cx="7578000" cy="276999"/>
          </a:xfrm>
          <a:prstGeom prst="rect">
            <a:avLst/>
          </a:prstGeom>
        </p:spPr>
        <p:txBody>
          <a:bodyPr lIns="0" anchor="t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1600" i="0">
                <a:latin typeface="+mn-lt"/>
              </a:defRPr>
            </a:lvl1pPr>
            <a:lvl2pPr marL="271463" indent="0">
              <a:buNone/>
              <a:defRPr/>
            </a:lvl2pPr>
            <a:lvl3pPr marL="533400" indent="0">
              <a:buNone/>
              <a:defRPr/>
            </a:lvl3pPr>
            <a:lvl4pPr marL="815975" indent="0">
              <a:buNone/>
              <a:defRPr/>
            </a:lvl4pPr>
            <a:lvl5pPr marL="11049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/>
            </a:pPr>
            <a:r>
              <a:rPr lang="en-GB"/>
              <a:t>Supporting heading</a:t>
            </a:r>
            <a:r>
              <a:rPr lang="en-US"/>
              <a:t> here if required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30"/>
          </p:nvPr>
        </p:nvSpPr>
        <p:spPr/>
        <p:txBody>
          <a:bodyPr/>
          <a:lstStyle/>
          <a:p>
            <a:pPr algn="ctr"/>
            <a:r>
              <a:rPr lang="en-US"/>
              <a:t>Insert your date / confidentiality text here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16x9 core template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190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>
            <a:off x="359152" y="4599183"/>
            <a:ext cx="842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/>
              <a:t>Insert your date / confidentiality text here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16x9 core template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2236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WHITE with ORANG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60000" y="3743011"/>
            <a:ext cx="8193024" cy="400110"/>
          </a:xfrm>
          <a:prstGeom prst="rect">
            <a:avLst/>
          </a:prstGeom>
        </p:spPr>
        <p:txBody>
          <a:bodyPr lIns="0" anchor="t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2200" i="0">
                <a:solidFill>
                  <a:schemeClr val="bg2"/>
                </a:solidFill>
                <a:latin typeface="+mn-lt"/>
              </a:defRPr>
            </a:lvl1pPr>
            <a:lvl2pPr marL="271463" indent="0"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2pPr>
            <a:lvl3pPr marL="533400" indent="0"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3pPr>
            <a:lvl4pPr marL="815975" indent="0"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4pPr>
            <a:lvl5pPr marL="1104900" indent="0"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/>
            </a:pPr>
            <a:r>
              <a:rPr lang="en-GB"/>
              <a:t>Supporting heading</a:t>
            </a:r>
            <a:r>
              <a:rPr lang="en-US"/>
              <a:t> here if required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2840385"/>
            <a:ext cx="8196702" cy="823302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 marL="0" indent="0">
              <a:lnSpc>
                <a:spcPts val="5700"/>
              </a:lnSpc>
              <a:spcAft>
                <a:spcPts val="0"/>
              </a:spcAft>
              <a:buNone/>
              <a:defRPr sz="5500" b="1">
                <a:solidFill>
                  <a:schemeClr val="bg2"/>
                </a:solidFill>
              </a:defRPr>
            </a:lvl1pPr>
            <a:lvl2pPr marL="271463" indent="0">
              <a:buNone/>
              <a:defRPr sz="2600" b="1">
                <a:solidFill>
                  <a:schemeClr val="bg1"/>
                </a:solidFill>
              </a:defRPr>
            </a:lvl2pPr>
            <a:lvl3pPr marL="533400" indent="0">
              <a:buNone/>
              <a:defRPr sz="2600" b="1">
                <a:solidFill>
                  <a:schemeClr val="bg1"/>
                </a:solidFill>
              </a:defRPr>
            </a:lvl3pPr>
            <a:lvl4pPr marL="815975" indent="0">
              <a:buNone/>
              <a:defRPr sz="2600" b="1">
                <a:solidFill>
                  <a:schemeClr val="bg1"/>
                </a:solidFill>
              </a:defRPr>
            </a:lvl4pPr>
            <a:lvl5pPr marL="1104900" indent="0">
              <a:buNone/>
              <a:defRPr sz="2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Section Heading title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83" y="237109"/>
            <a:ext cx="749683" cy="719489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WHITE with GRE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60000" y="3743011"/>
            <a:ext cx="8193024" cy="400110"/>
          </a:xfrm>
          <a:prstGeom prst="rect">
            <a:avLst/>
          </a:prstGeom>
        </p:spPr>
        <p:txBody>
          <a:bodyPr lIns="0" anchor="t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2200" i="0">
                <a:solidFill>
                  <a:schemeClr val="tx1"/>
                </a:solidFill>
                <a:latin typeface="+mn-lt"/>
              </a:defRPr>
            </a:lvl1pPr>
            <a:lvl2pPr marL="271463" indent="0"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2pPr>
            <a:lvl3pPr marL="533400" indent="0"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3pPr>
            <a:lvl4pPr marL="815975" indent="0"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4pPr>
            <a:lvl5pPr marL="1104900" indent="0"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/>
            </a:pPr>
            <a:r>
              <a:rPr lang="en-GB"/>
              <a:t>Supporting heading</a:t>
            </a:r>
            <a:r>
              <a:rPr lang="en-US"/>
              <a:t> here if required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2840385"/>
            <a:ext cx="8196702" cy="823302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 marL="0" indent="0">
              <a:lnSpc>
                <a:spcPts val="5700"/>
              </a:lnSpc>
              <a:spcAft>
                <a:spcPts val="0"/>
              </a:spcAft>
              <a:buNone/>
              <a:defRPr sz="5500" b="1">
                <a:solidFill>
                  <a:schemeClr val="tx1"/>
                </a:solidFill>
              </a:defRPr>
            </a:lvl1pPr>
            <a:lvl2pPr marL="271463" indent="0">
              <a:buNone/>
              <a:defRPr sz="2600" b="1">
                <a:solidFill>
                  <a:schemeClr val="bg1"/>
                </a:solidFill>
              </a:defRPr>
            </a:lvl2pPr>
            <a:lvl3pPr marL="533400" indent="0">
              <a:buNone/>
              <a:defRPr sz="2600" b="1">
                <a:solidFill>
                  <a:schemeClr val="bg1"/>
                </a:solidFill>
              </a:defRPr>
            </a:lvl3pPr>
            <a:lvl4pPr marL="815975" indent="0">
              <a:buNone/>
              <a:defRPr sz="2600" b="1">
                <a:solidFill>
                  <a:schemeClr val="bg1"/>
                </a:solidFill>
              </a:defRPr>
            </a:lvl4pPr>
            <a:lvl5pPr marL="1104900" indent="0">
              <a:buNone/>
              <a:defRPr sz="2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Section Heading title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83" y="237109"/>
            <a:ext cx="749683" cy="719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1612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INNOVATION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356840" y="2753758"/>
            <a:ext cx="7872760" cy="923330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lvl="0" indent="0">
              <a:lnSpc>
                <a:spcPts val="72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itchFamily="34" charset="0"/>
              <a:buNone/>
              <a:tabLst/>
              <a:defRPr sz="7000" b="1" baseline="0">
                <a:solidFill>
                  <a:schemeClr val="bg1"/>
                </a:solidFill>
              </a:defRPr>
            </a:lvl1pPr>
            <a:lvl2pPr marL="271463" indent="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2600" b="1">
                <a:solidFill>
                  <a:schemeClr val="bg1"/>
                </a:solidFill>
              </a:defRPr>
            </a:lvl2pPr>
            <a:lvl3pPr marL="533400" indent="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2600" b="1">
                <a:solidFill>
                  <a:schemeClr val="bg1"/>
                </a:solidFill>
              </a:defRPr>
            </a:lvl3pPr>
            <a:lvl4pPr marL="815975" indent="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2600" b="1">
                <a:solidFill>
                  <a:schemeClr val="bg1"/>
                </a:solidFill>
              </a:defRPr>
            </a:lvl4pPr>
            <a:lvl5pPr marL="1104900" indent="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2600" b="1">
                <a:solidFill>
                  <a:schemeClr val="bg1"/>
                </a:solidFill>
              </a:defRPr>
            </a:lvl5pPr>
            <a:lvl6pPr marL="1620000" indent="-2700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sz="1200"/>
            </a:lvl6pPr>
            <a:lvl7pPr marL="1800000" indent="-2700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sz="1200"/>
            </a:lvl7pPr>
            <a:lvl8pPr marL="2070000" indent="-2700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sz="1200"/>
            </a:lvl8pPr>
            <a:lvl9pPr marL="2340000" indent="-2700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sz="1200"/>
            </a:lvl9pPr>
          </a:lstStyle>
          <a:p>
            <a:pPr lvl="0"/>
            <a:r>
              <a:rPr lang="en-US">
                <a:solidFill>
                  <a:schemeClr val="accent5"/>
                </a:solidFill>
              </a:rPr>
              <a:t>Innovation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83" y="237109"/>
            <a:ext cx="749683" cy="719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0975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PERFORMANC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356840" y="2753758"/>
            <a:ext cx="7872760" cy="923330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lvl="0" indent="0">
              <a:lnSpc>
                <a:spcPts val="72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itchFamily="34" charset="0"/>
              <a:buNone/>
              <a:tabLst/>
              <a:defRPr sz="7000" b="1" baseline="0">
                <a:solidFill>
                  <a:schemeClr val="bg1"/>
                </a:solidFill>
              </a:defRPr>
            </a:lvl1pPr>
            <a:lvl2pPr marL="271463" indent="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2600" b="1">
                <a:solidFill>
                  <a:schemeClr val="bg1"/>
                </a:solidFill>
              </a:defRPr>
            </a:lvl2pPr>
            <a:lvl3pPr marL="533400" indent="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2600" b="1">
                <a:solidFill>
                  <a:schemeClr val="bg1"/>
                </a:solidFill>
              </a:defRPr>
            </a:lvl3pPr>
            <a:lvl4pPr marL="815975" indent="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2600" b="1">
                <a:solidFill>
                  <a:schemeClr val="bg1"/>
                </a:solidFill>
              </a:defRPr>
            </a:lvl4pPr>
            <a:lvl5pPr marL="1104900" indent="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2600" b="1">
                <a:solidFill>
                  <a:schemeClr val="bg1"/>
                </a:solidFill>
              </a:defRPr>
            </a:lvl5pPr>
            <a:lvl6pPr marL="1620000" indent="-2700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sz="1200"/>
            </a:lvl6pPr>
            <a:lvl7pPr marL="1800000" indent="-2700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sz="1200"/>
            </a:lvl7pPr>
            <a:lvl8pPr marL="2070000" indent="-2700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sz="1200"/>
            </a:lvl8pPr>
            <a:lvl9pPr marL="2340000" indent="-2700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sz="1200"/>
            </a:lvl9pPr>
          </a:lstStyle>
          <a:p>
            <a:pPr marL="0" marR="0" lvl="0" indent="0" algn="l" defTabSz="914400" rtl="0" eaLnBrk="1" fontAlgn="auto" latinLnBrk="0" hangingPunct="1">
              <a:lnSpc>
                <a:spcPts val="72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/>
            </a:pPr>
            <a:r>
              <a:rPr lang="en-US">
                <a:solidFill>
                  <a:schemeClr val="accent4"/>
                </a:solidFill>
              </a:rPr>
              <a:t>Pe</a:t>
            </a:r>
            <a:r>
              <a:rPr lang="en-US" spc="500" baseline="0">
                <a:solidFill>
                  <a:schemeClr val="accent4"/>
                </a:solidFill>
              </a:rPr>
              <a:t>r</a:t>
            </a:r>
            <a:r>
              <a:rPr lang="en-US">
                <a:solidFill>
                  <a:schemeClr val="accent4"/>
                </a:solidFill>
              </a:rPr>
              <a:t>formance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83" y="237109"/>
            <a:ext cx="749683" cy="719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56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296520" y="2402365"/>
            <a:ext cx="5042395" cy="666849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2600"/>
              </a:lnSpc>
              <a:defRPr sz="26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</a:t>
            </a:r>
            <a:br>
              <a:rPr lang="en-US"/>
            </a:br>
            <a:r>
              <a:rPr lang="en-US"/>
              <a:t>heading style</a:t>
            </a:r>
            <a:endParaRPr lang="en-GB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6520" y="3427590"/>
            <a:ext cx="5042395" cy="338554"/>
          </a:xfrm>
          <a:prstGeom prst="rect">
            <a:avLst/>
          </a:prstGeom>
        </p:spPr>
        <p:txBody>
          <a:bodyPr wrap="square" lIns="0" anchor="t" anchorCtr="0">
            <a:spAutoFit/>
          </a:bodyPr>
          <a:lstStyle>
            <a:lvl1pPr marL="0" indent="0" algn="l">
              <a:spcAft>
                <a:spcPts val="0"/>
              </a:spcAft>
              <a:buNone/>
              <a:defRPr i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subheading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038" y="237109"/>
            <a:ext cx="1464646" cy="72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2209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TRUS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356840" y="2753758"/>
            <a:ext cx="7872760" cy="923330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lvl="0" indent="0">
              <a:lnSpc>
                <a:spcPts val="72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itchFamily="34" charset="0"/>
              <a:buNone/>
              <a:tabLst/>
              <a:defRPr sz="7000" b="1" baseline="0">
                <a:solidFill>
                  <a:schemeClr val="bg1"/>
                </a:solidFill>
              </a:defRPr>
            </a:lvl1pPr>
            <a:lvl2pPr marL="271463" indent="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2600" b="1">
                <a:solidFill>
                  <a:schemeClr val="bg1"/>
                </a:solidFill>
              </a:defRPr>
            </a:lvl2pPr>
            <a:lvl3pPr marL="533400" indent="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2600" b="1">
                <a:solidFill>
                  <a:schemeClr val="bg1"/>
                </a:solidFill>
              </a:defRPr>
            </a:lvl3pPr>
            <a:lvl4pPr marL="815975" indent="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2600" b="1">
                <a:solidFill>
                  <a:schemeClr val="bg1"/>
                </a:solidFill>
              </a:defRPr>
            </a:lvl4pPr>
            <a:lvl5pPr marL="1104900" indent="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2600" b="1">
                <a:solidFill>
                  <a:schemeClr val="bg1"/>
                </a:solidFill>
              </a:defRPr>
            </a:lvl5pPr>
            <a:lvl6pPr marL="1620000" indent="-2700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sz="1200"/>
            </a:lvl6pPr>
            <a:lvl7pPr marL="1800000" indent="-2700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sz="1200"/>
            </a:lvl7pPr>
            <a:lvl8pPr marL="2070000" indent="-2700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sz="1200"/>
            </a:lvl8pPr>
            <a:lvl9pPr marL="2340000" indent="-2700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sz="1200"/>
            </a:lvl9pPr>
          </a:lstStyle>
          <a:p>
            <a:pPr lvl="0"/>
            <a:r>
              <a:rPr lang="en-US">
                <a:solidFill>
                  <a:schemeClr val="accent3"/>
                </a:solidFill>
              </a:rPr>
              <a:t>Trust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83" y="237109"/>
            <a:ext cx="749683" cy="719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9774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heading style</a:t>
            </a:r>
            <a:endParaRPr lang="en-GB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2" y="693554"/>
            <a:ext cx="7578000" cy="276999"/>
          </a:xfrm>
        </p:spPr>
        <p:txBody>
          <a:bodyPr anchor="t" anchorCtr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1600" i="0">
                <a:latin typeface="+mn-lt"/>
              </a:defRPr>
            </a:lvl1pPr>
            <a:lvl2pPr marL="271457" indent="0">
              <a:buNone/>
              <a:defRPr/>
            </a:lvl2pPr>
            <a:lvl3pPr marL="533387" indent="0">
              <a:buNone/>
              <a:defRPr/>
            </a:lvl3pPr>
            <a:lvl4pPr marL="815954" indent="0">
              <a:buNone/>
              <a:defRPr/>
            </a:lvl4pPr>
            <a:lvl5pPr marL="1104872" indent="0">
              <a:buNone/>
              <a:defRPr/>
            </a:lvl5pPr>
          </a:lstStyle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/>
            </a:pPr>
            <a:r>
              <a:rPr lang="en-GB"/>
              <a:t>Supporting heading</a:t>
            </a:r>
            <a:r>
              <a:rPr lang="en-US"/>
              <a:t> here if required</a:t>
            </a:r>
          </a:p>
        </p:txBody>
      </p:sp>
    </p:spTree>
    <p:extLst>
      <p:ext uri="{BB962C8B-B14F-4D97-AF65-F5344CB8AC3E}">
        <p14:creationId xmlns:p14="http://schemas.microsoft.com/office/powerpoint/2010/main" val="41695143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rge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65125" y="373618"/>
            <a:ext cx="7577139" cy="2539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7"/>
          </p:nvPr>
        </p:nvSpPr>
        <p:spPr>
          <a:xfrm>
            <a:off x="365125" y="888207"/>
            <a:ext cx="8423275" cy="360402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fld id="{9F9F533D-B52E-4A2F-BF72-0ADD2D94BD75}" type="slidenum">
              <a:rPr lang="en-GB" sz="600" smtClean="0">
                <a:solidFill>
                  <a:srgbClr val="9A8B7D"/>
                </a:solidFill>
                <a:latin typeface="Arial"/>
              </a:rPr>
              <a:pPr>
                <a:defRPr/>
              </a:pPr>
              <a:t>‹#›</a:t>
            </a:fld>
            <a:endParaRPr lang="en-GB" sz="600">
              <a:solidFill>
                <a:srgbClr val="9A8B7D"/>
              </a:solidFill>
              <a:latin typeface="Arial"/>
            </a:endParaRP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365124" y="4460466"/>
            <a:ext cx="8445820" cy="175433"/>
          </a:xfrm>
        </p:spPr>
        <p:txBody>
          <a:bodyPr wrap="square" anchor="b" anchorCtr="0">
            <a:spAutoFit/>
          </a:bodyPr>
          <a:lstStyle>
            <a:lvl1pPr marL="0" indent="0">
              <a:buNone/>
              <a:defRPr sz="600" baseline="0"/>
            </a:lvl1pPr>
            <a:lvl2pPr marL="201122" indent="0">
              <a:buNone/>
              <a:defRPr sz="600"/>
            </a:lvl2pPr>
            <a:lvl3pPr marL="405000" indent="0">
              <a:buNone/>
              <a:defRPr sz="600"/>
            </a:lvl3pPr>
            <a:lvl4pPr marL="608316" indent="0">
              <a:buNone/>
              <a:defRPr sz="600"/>
            </a:lvl4pPr>
            <a:lvl5pPr marL="810000" indent="0">
              <a:buNone/>
              <a:defRPr sz="600"/>
            </a:lvl5pPr>
          </a:lstStyle>
          <a:p>
            <a:pPr lvl="0"/>
            <a:r>
              <a:rPr lang="en-US"/>
              <a:t>Insert Source text here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87368" y="4827986"/>
            <a:ext cx="3204512" cy="273844"/>
          </a:xfrm>
        </p:spPr>
        <p:txBody>
          <a:bodyPr/>
          <a:lstStyle/>
          <a:p>
            <a:pPr algn="l">
              <a:defRPr/>
            </a:pPr>
            <a:endParaRPr lang="en-GB" sz="600">
              <a:solidFill>
                <a:srgbClr val="9A8B7D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452179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30"/>
          </p:nvPr>
        </p:nvSpPr>
        <p:spPr/>
        <p:txBody>
          <a:bodyPr/>
          <a:lstStyle/>
          <a:p>
            <a:pPr algn="ctr"/>
            <a:r>
              <a:rPr lang="en-US"/>
              <a:t>Insert your date / confidentiality text here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16x9 core template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9C6C79D-44C5-4CBF-8DDB-8920CB09AD1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152" y="841739"/>
            <a:ext cx="7578000" cy="276999"/>
          </a:xfrm>
          <a:prstGeom prst="rect">
            <a:avLst/>
          </a:prstGeom>
        </p:spPr>
        <p:txBody>
          <a:bodyPr lIns="0" anchor="t" anchorCtr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1600" i="0">
                <a:latin typeface="+mn-lt"/>
              </a:defRPr>
            </a:lvl1pPr>
            <a:lvl2pPr marL="271457" indent="0">
              <a:buNone/>
              <a:defRPr/>
            </a:lvl2pPr>
            <a:lvl3pPr marL="533387" indent="0">
              <a:buNone/>
              <a:defRPr/>
            </a:lvl3pPr>
            <a:lvl4pPr marL="815954" indent="0">
              <a:buNone/>
              <a:defRPr/>
            </a:lvl4pPr>
            <a:lvl5pPr marL="1104872" indent="0">
              <a:buNone/>
              <a:defRPr/>
            </a:lvl5pPr>
          </a:lstStyle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/>
            </a:pPr>
            <a:r>
              <a:rPr lang="en-GB" dirty="0"/>
              <a:t>Supporting heading</a:t>
            </a:r>
            <a:r>
              <a:rPr lang="en-US" dirty="0"/>
              <a:t> here if required</a:t>
            </a:r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BBB4F036-99F9-44F7-B82F-2DEE81973C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153" y="450894"/>
            <a:ext cx="7577139" cy="338554"/>
          </a:xfrm>
        </p:spPr>
        <p:txBody>
          <a:bodyPr/>
          <a:lstStyle/>
          <a:p>
            <a:r>
              <a:rPr lang="en-US" dirty="0"/>
              <a:t>Click to edit Master heading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28397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1193D-6C06-43B5-BFFD-A13C995B62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8B720C-9498-48E9-969F-7364E89B76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7F9C4D-D558-4FB4-BBE2-95BA095A3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F071E-52F1-413E-8D92-F478D54ACA8C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1FB203-8C74-47C3-93CC-6BEC564B3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61E67-1DC5-4DD5-B6EA-2ECC87A99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E646-2FC7-4327-8ABE-0DFF5AAC8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2693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8CFE6-8615-4F7C-B8E9-EC1E719E8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FE8BA-67A9-4E46-8176-EF70555DE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224F7-6CE2-4582-B5A3-BD84A7601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F071E-52F1-413E-8D92-F478D54ACA8C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00E04-55EF-48D9-976D-9FE8F6C4C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1EE209-6DBC-4F39-9C10-1914CBD87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E646-2FC7-4327-8ABE-0DFF5AAC8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6432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21309-00E3-489E-AB72-1AF014091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0E21DE-2334-4E46-A896-A8F66C892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A09C3-8741-4D0C-A150-3871F5CF1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F071E-52F1-413E-8D92-F478D54ACA8C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AC4E94-7151-49F2-A604-2274CD128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39FDD-8CF2-4DF4-82B3-AB7BB0A56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E646-2FC7-4327-8ABE-0DFF5AAC8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5882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2F322-FF94-494F-866A-A8B63E41D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3FA0A-3BEA-4EA4-B506-43B920E4F0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3B2F4B-F781-41C2-87CF-DC426D6771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6C292D-9188-4873-A832-E879C9A00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F071E-52F1-413E-8D92-F478D54ACA8C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9AA6A-9D5E-4905-8190-65C1FAC81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E8AFDB-E7EA-43A6-AE66-C0A1973DA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E646-2FC7-4327-8ABE-0DFF5AAC8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2670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289A5-1B13-410C-8488-B46782B21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12E943-1325-49AE-8BAE-E54BAB059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13FFA1-D10A-4910-9852-92F3F5811C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5750FF-4F61-4CBC-83F8-425856E8A1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9C9EE3-01A8-46B8-9FF2-533C53E908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F9552B-9862-425A-BD73-F6B52CD95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F071E-52F1-413E-8D92-F478D54ACA8C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D5C39B-E932-40B4-8D4C-D6B73A50B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194525-DD8A-46BE-A066-31FD99424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E646-2FC7-4327-8ABE-0DFF5AAC8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5693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1678E-4162-4A5D-B993-3DA3EB6A7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4F7B17-7ACF-4B6F-B443-402D6E315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F071E-52F1-413E-8D92-F478D54ACA8C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14AA1E-BA22-42E6-A60A-87F92E3F7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724B9C-6AF2-4B79-8E77-9A558129F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E646-2FC7-4327-8ABE-0DFF5AAC8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21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Text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>
            <a:spLocks noGrp="1"/>
          </p:cNvSpPr>
          <p:nvPr>
            <p:ph type="ctrTitle" hasCustomPrompt="1"/>
          </p:nvPr>
        </p:nvSpPr>
        <p:spPr>
          <a:xfrm>
            <a:off x="296521" y="1109709"/>
            <a:ext cx="5042394" cy="666849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2600"/>
              </a:lnSpc>
              <a:defRPr sz="26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</a:t>
            </a:r>
            <a:br>
              <a:rPr lang="en-US"/>
            </a:br>
            <a:r>
              <a:rPr lang="en-US"/>
              <a:t>heading style</a:t>
            </a:r>
            <a:endParaRPr lang="en-GB"/>
          </a:p>
        </p:txBody>
      </p:sp>
      <p:sp>
        <p:nvSpPr>
          <p:cNvPr id="2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6520" y="2134932"/>
            <a:ext cx="5009911" cy="338554"/>
          </a:xfrm>
          <a:prstGeom prst="rect">
            <a:avLst/>
          </a:prstGeom>
        </p:spPr>
        <p:txBody>
          <a:bodyPr wrap="square" lIns="0" anchor="t" anchorCtr="0">
            <a:spAutoFit/>
          </a:bodyPr>
          <a:lstStyle>
            <a:lvl1pPr marL="0" indent="0" algn="l">
              <a:spcAft>
                <a:spcPts val="0"/>
              </a:spcAft>
              <a:buNone/>
              <a:defRPr i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subheading</a:t>
            </a:r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038" y="237109"/>
            <a:ext cx="1464646" cy="722376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7984A8-2AAD-44CA-846D-53244D779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F071E-52F1-413E-8D92-F478D54ACA8C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1D593A-21D0-434F-AD79-C3426E5B2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12BBFF-A953-4D80-BF15-FE35A234C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E646-2FC7-4327-8ABE-0DFF5AAC8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6217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DA02B-D256-459A-B066-6F15C76FC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AAEAB-475D-4137-ADCF-3162D74E6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0FA671-735D-4C02-A7F5-697AE3BF5E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37B7C5-8161-4856-A83A-7B3C54870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F071E-52F1-413E-8D92-F478D54ACA8C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2884F-DFEE-4A16-B369-427CA753B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606B17-7668-4363-AC2B-DB82BCA8C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E646-2FC7-4327-8ABE-0DFF5AAC8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5997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6ED16-71D9-4771-A8E5-E4CBBBB39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E0807A-8D93-492C-BFEE-6034063EB5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1B9D57-564C-47B5-AD1F-7E5E803ED8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840A32-9BA6-40EF-AADA-5F38886FF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F071E-52F1-413E-8D92-F478D54ACA8C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D92EA3-D511-4093-BCBB-6D466544D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8F7C9C-D62A-44EA-91DC-9582AC8F4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E646-2FC7-4327-8ABE-0DFF5AAC8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3175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E28DB-574C-4834-8FAA-3F0928C63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1B0840-D41C-4C40-9E8A-42E25B56FD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F3B9B-6FFB-4CD7-8471-3234A3E08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F071E-52F1-413E-8D92-F478D54ACA8C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4120F-09DE-4996-A10B-D2A837048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E1F805-5C13-4C27-967E-439E6881D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E646-2FC7-4327-8ABE-0DFF5AAC8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56580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174AF5-A534-4A12-9C6B-BC24A403E5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972302-CE84-4515-9B95-68F9F71C58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FFF5E-68A4-4A26-9CC2-8E0C1936E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F071E-52F1-413E-8D92-F478D54ACA8C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FCC0D-767B-41A7-A54C-D696F6613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45607-AB61-4604-B412-3296E84E8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9E646-2FC7-4327-8ABE-0DFF5AAC8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7011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374073" y="221107"/>
            <a:ext cx="7568190" cy="253916"/>
          </a:xfrm>
        </p:spPr>
        <p:txBody>
          <a:bodyPr/>
          <a:lstStyle/>
          <a:p>
            <a:r>
              <a:rPr lang="en-US"/>
              <a:t>Click to edit Master heading style</a:t>
            </a:r>
            <a:endParaRPr lang="en-GB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2"/>
          </p:nvPr>
        </p:nvSpPr>
        <p:spPr>
          <a:xfrm>
            <a:off x="375073" y="883117"/>
            <a:ext cx="8413327" cy="3493912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74096" y="519415"/>
            <a:ext cx="7588803" cy="176213"/>
          </a:xfrm>
        </p:spPr>
        <p:txBody>
          <a:bodyPr anchor="t" anchorCtr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1200" i="0">
                <a:latin typeface="+mn-lt"/>
              </a:defRPr>
            </a:lvl1pPr>
            <a:lvl2pPr marL="203597" indent="0">
              <a:buNone/>
              <a:defRPr/>
            </a:lvl2pPr>
            <a:lvl3pPr marL="400050" indent="0">
              <a:buNone/>
              <a:defRPr/>
            </a:lvl3pPr>
            <a:lvl4pPr marL="611981" indent="0">
              <a:buNone/>
              <a:defRPr/>
            </a:lvl4pPr>
            <a:lvl5pPr marL="828675" indent="0">
              <a:buNone/>
              <a:defRPr/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/>
            </a:pPr>
            <a:r>
              <a:rPr lang="en-GB"/>
              <a:t>Supporting heading</a:t>
            </a:r>
            <a:r>
              <a:rPr lang="en-US"/>
              <a:t> here if required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374904" y="4460466"/>
            <a:ext cx="8445820" cy="175433"/>
          </a:xfrm>
        </p:spPr>
        <p:txBody>
          <a:bodyPr wrap="square" anchor="b" anchorCtr="0">
            <a:spAutoFit/>
          </a:bodyPr>
          <a:lstStyle>
            <a:lvl1pPr marL="0" indent="0">
              <a:buNone/>
              <a:defRPr sz="600" baseline="0"/>
            </a:lvl1pPr>
            <a:lvl2pPr marL="201122" indent="0">
              <a:buNone/>
              <a:defRPr sz="600"/>
            </a:lvl2pPr>
            <a:lvl3pPr marL="405000" indent="0">
              <a:buNone/>
              <a:defRPr sz="600"/>
            </a:lvl3pPr>
            <a:lvl4pPr marL="608316" indent="0">
              <a:buNone/>
              <a:defRPr sz="600"/>
            </a:lvl4pPr>
            <a:lvl5pPr marL="810000" indent="0">
              <a:buNone/>
              <a:defRPr sz="600"/>
            </a:lvl5pPr>
          </a:lstStyle>
          <a:p>
            <a:pPr lvl="0"/>
            <a:r>
              <a:rPr lang="en-US"/>
              <a:t>Insert Source text 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 algn="ctr"/>
            <a:fld id="{16240411-F6E2-4FB9-9ADE-B5987762C5EC}" type="datetime1">
              <a:rPr lang="en-US" smtClean="0"/>
              <a:t>6/11/2020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59601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7"/>
          </p:nvPr>
        </p:nvSpPr>
        <p:spPr>
          <a:xfrm>
            <a:off x="374903" y="883117"/>
            <a:ext cx="3995928" cy="3505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374904" y="4460466"/>
            <a:ext cx="3960000" cy="175433"/>
          </a:xfrm>
        </p:spPr>
        <p:txBody>
          <a:bodyPr wrap="square" anchor="b" anchorCtr="0">
            <a:spAutoFit/>
          </a:bodyPr>
          <a:lstStyle>
            <a:lvl1pPr marL="0" indent="0">
              <a:buNone/>
              <a:defRPr sz="600" baseline="0"/>
            </a:lvl1pPr>
            <a:lvl2pPr marL="201122" indent="0">
              <a:buNone/>
              <a:defRPr sz="600"/>
            </a:lvl2pPr>
            <a:lvl3pPr marL="405000" indent="0">
              <a:buNone/>
              <a:defRPr sz="600"/>
            </a:lvl3pPr>
            <a:lvl4pPr marL="608316" indent="0">
              <a:buNone/>
              <a:defRPr sz="600"/>
            </a:lvl4pPr>
            <a:lvl5pPr marL="810000" indent="0">
              <a:buNone/>
              <a:defRPr sz="600"/>
            </a:lvl5pPr>
          </a:lstStyle>
          <a:p>
            <a:pPr lvl="0"/>
            <a:r>
              <a:rPr lang="en-US"/>
              <a:t>Insert Source text here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pPr algn="ctr"/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itle 4"/>
          <p:cNvSpPr>
            <a:spLocks noGrp="1"/>
          </p:cNvSpPr>
          <p:nvPr>
            <p:ph type="title" hasCustomPrompt="1"/>
          </p:nvPr>
        </p:nvSpPr>
        <p:spPr>
          <a:xfrm>
            <a:off x="374073" y="221107"/>
            <a:ext cx="7568190" cy="253916"/>
          </a:xfrm>
        </p:spPr>
        <p:txBody>
          <a:bodyPr/>
          <a:lstStyle/>
          <a:p>
            <a:r>
              <a:rPr lang="en-US"/>
              <a:t>Click to edit Master heading style</a:t>
            </a:r>
            <a:endParaRPr lang="en-GB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74096" y="519415"/>
            <a:ext cx="7588803" cy="176213"/>
          </a:xfrm>
        </p:spPr>
        <p:txBody>
          <a:bodyPr anchor="t" anchorCtr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1200" i="0">
                <a:latin typeface="+mn-lt"/>
              </a:defRPr>
            </a:lvl1pPr>
            <a:lvl2pPr marL="203597" indent="0">
              <a:buNone/>
              <a:defRPr/>
            </a:lvl2pPr>
            <a:lvl3pPr marL="400050" indent="0">
              <a:buNone/>
              <a:defRPr/>
            </a:lvl3pPr>
            <a:lvl4pPr marL="611981" indent="0">
              <a:buNone/>
              <a:defRPr/>
            </a:lvl4pPr>
            <a:lvl5pPr marL="828675" indent="0">
              <a:buNone/>
              <a:defRPr/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/>
            </a:pPr>
            <a:r>
              <a:rPr lang="en-GB"/>
              <a:t>Supporting heading</a:t>
            </a:r>
            <a:r>
              <a:rPr lang="en-US"/>
              <a:t> here if required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4783165" y="4460466"/>
            <a:ext cx="3960000" cy="175433"/>
          </a:xfrm>
        </p:spPr>
        <p:txBody>
          <a:bodyPr wrap="square" anchor="b" anchorCtr="0">
            <a:spAutoFit/>
          </a:bodyPr>
          <a:lstStyle>
            <a:lvl1pPr marL="0" indent="0">
              <a:buNone/>
              <a:defRPr sz="600" baseline="0"/>
            </a:lvl1pPr>
            <a:lvl2pPr marL="201122" indent="0">
              <a:buNone/>
              <a:defRPr sz="600"/>
            </a:lvl2pPr>
            <a:lvl3pPr marL="405000" indent="0">
              <a:buNone/>
              <a:defRPr sz="600"/>
            </a:lvl3pPr>
            <a:lvl4pPr marL="608316" indent="0">
              <a:buNone/>
              <a:defRPr sz="600"/>
            </a:lvl4pPr>
            <a:lvl5pPr marL="810000" indent="0">
              <a:buNone/>
              <a:defRPr sz="600"/>
            </a:lvl5pPr>
          </a:lstStyle>
          <a:p>
            <a:pPr lvl="0"/>
            <a:r>
              <a:rPr lang="en-US"/>
              <a:t>Insert Source text here</a:t>
            </a:r>
          </a:p>
        </p:txBody>
      </p:sp>
      <p:sp>
        <p:nvSpPr>
          <p:cNvPr id="20" name="Content Placeholder 3"/>
          <p:cNvSpPr>
            <a:spLocks noGrp="1"/>
          </p:cNvSpPr>
          <p:nvPr>
            <p:ph sz="half" idx="28"/>
          </p:nvPr>
        </p:nvSpPr>
        <p:spPr>
          <a:xfrm>
            <a:off x="4783165" y="883117"/>
            <a:ext cx="3995928" cy="3505692"/>
          </a:xfrm>
        </p:spPr>
        <p:txBody>
          <a:bodyPr/>
          <a:lstStyle>
            <a:lvl1pPr>
              <a:defRPr sz="1200"/>
            </a:lvl1pPr>
            <a:lvl2pPr marL="403622" indent="-200025">
              <a:buFont typeface="Arial" pitchFamily="34" charset="0"/>
              <a:buChar char="–"/>
              <a:defRPr sz="105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1482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7"/>
          </p:nvPr>
        </p:nvSpPr>
        <p:spPr>
          <a:xfrm>
            <a:off x="374903" y="883117"/>
            <a:ext cx="3995928" cy="3505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374904" y="4460468"/>
            <a:ext cx="3960000" cy="175433"/>
          </a:xfrm>
        </p:spPr>
        <p:txBody>
          <a:bodyPr wrap="square" anchor="b" anchorCtr="0">
            <a:spAutoFit/>
          </a:bodyPr>
          <a:lstStyle>
            <a:lvl1pPr marL="0" indent="0">
              <a:buNone/>
              <a:defRPr sz="600" baseline="0"/>
            </a:lvl1pPr>
            <a:lvl2pPr marL="201117" indent="0">
              <a:buNone/>
              <a:defRPr sz="600"/>
            </a:lvl2pPr>
            <a:lvl3pPr marL="404990" indent="0">
              <a:buNone/>
              <a:defRPr sz="600"/>
            </a:lvl3pPr>
            <a:lvl4pPr marL="608301" indent="0">
              <a:buNone/>
              <a:defRPr sz="600"/>
            </a:lvl4pPr>
            <a:lvl5pPr marL="809980" indent="0">
              <a:buNone/>
              <a:defRPr sz="600"/>
            </a:lvl5pPr>
          </a:lstStyle>
          <a:p>
            <a:pPr lvl="0"/>
            <a:r>
              <a:rPr lang="en-US"/>
              <a:t>Insert Source text here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pPr algn="ctr"/>
            <a:r>
              <a:rPr lang="en-US"/>
              <a:t>Insert your date / confidentiality text here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GB"/>
              <a:t>4x3 core presentation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itle 4"/>
          <p:cNvSpPr>
            <a:spLocks noGrp="1"/>
          </p:cNvSpPr>
          <p:nvPr>
            <p:ph type="title" hasCustomPrompt="1"/>
          </p:nvPr>
        </p:nvSpPr>
        <p:spPr>
          <a:xfrm>
            <a:off x="374073" y="221108"/>
            <a:ext cx="7568190" cy="338554"/>
          </a:xfrm>
        </p:spPr>
        <p:txBody>
          <a:bodyPr/>
          <a:lstStyle/>
          <a:p>
            <a:r>
              <a:rPr lang="en-US"/>
              <a:t>Click to edit Master heading style</a:t>
            </a:r>
            <a:endParaRPr lang="en-GB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74096" y="519416"/>
            <a:ext cx="7588803" cy="176213"/>
          </a:xfrm>
        </p:spPr>
        <p:txBody>
          <a:bodyPr anchor="t" anchorCtr="0"/>
          <a:lstStyle>
            <a:lvl1pPr marL="0" marR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1200" i="0">
                <a:latin typeface="+mn-lt"/>
              </a:defRPr>
            </a:lvl1pPr>
            <a:lvl2pPr marL="203592" indent="0">
              <a:buNone/>
              <a:defRPr/>
            </a:lvl2pPr>
            <a:lvl3pPr marL="400040" indent="0">
              <a:buNone/>
              <a:defRPr/>
            </a:lvl3pPr>
            <a:lvl4pPr marL="611966" indent="0">
              <a:buNone/>
              <a:defRPr/>
            </a:lvl4pPr>
            <a:lvl5pPr marL="828654" indent="0">
              <a:buNone/>
              <a:defRPr/>
            </a:lvl5pPr>
          </a:lstStyle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/>
            </a:pPr>
            <a:r>
              <a:rPr lang="en-GB"/>
              <a:t>Supporting heading</a:t>
            </a:r>
            <a:r>
              <a:rPr lang="en-US"/>
              <a:t> here if required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4783165" y="4460468"/>
            <a:ext cx="3960000" cy="175433"/>
          </a:xfrm>
        </p:spPr>
        <p:txBody>
          <a:bodyPr wrap="square" anchor="b" anchorCtr="0">
            <a:spAutoFit/>
          </a:bodyPr>
          <a:lstStyle>
            <a:lvl1pPr marL="0" indent="0">
              <a:buNone/>
              <a:defRPr sz="600" baseline="0"/>
            </a:lvl1pPr>
            <a:lvl2pPr marL="201117" indent="0">
              <a:buNone/>
              <a:defRPr sz="600"/>
            </a:lvl2pPr>
            <a:lvl3pPr marL="404990" indent="0">
              <a:buNone/>
              <a:defRPr sz="600"/>
            </a:lvl3pPr>
            <a:lvl4pPr marL="608301" indent="0">
              <a:buNone/>
              <a:defRPr sz="600"/>
            </a:lvl4pPr>
            <a:lvl5pPr marL="809980" indent="0">
              <a:buNone/>
              <a:defRPr sz="600"/>
            </a:lvl5pPr>
          </a:lstStyle>
          <a:p>
            <a:pPr lvl="0"/>
            <a:r>
              <a:rPr lang="en-US"/>
              <a:t>Insert Source text here</a:t>
            </a:r>
          </a:p>
        </p:txBody>
      </p:sp>
      <p:sp>
        <p:nvSpPr>
          <p:cNvPr id="20" name="Content Placeholder 3"/>
          <p:cNvSpPr>
            <a:spLocks noGrp="1"/>
          </p:cNvSpPr>
          <p:nvPr>
            <p:ph sz="half" idx="28"/>
          </p:nvPr>
        </p:nvSpPr>
        <p:spPr>
          <a:xfrm>
            <a:off x="4783165" y="883117"/>
            <a:ext cx="3995928" cy="3505692"/>
          </a:xfrm>
        </p:spPr>
        <p:txBody>
          <a:bodyPr/>
          <a:lstStyle>
            <a:lvl1pPr>
              <a:defRPr sz="1200"/>
            </a:lvl1pPr>
            <a:lvl2pPr marL="403612" indent="-200020">
              <a:buFont typeface="Arial" pitchFamily="34" charset="0"/>
              <a:buChar char="–"/>
              <a:defRPr sz="105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93104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/>
          <p:cNvSpPr>
            <a:spLocks noGrp="1" noChangeAspect="1"/>
          </p:cNvSpPr>
          <p:nvPr>
            <p:ph sz="quarter" idx="12"/>
          </p:nvPr>
        </p:nvSpPr>
        <p:spPr>
          <a:xfrm>
            <a:off x="359153" y="1192388"/>
            <a:ext cx="8423275" cy="3257559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59152" y="693554"/>
            <a:ext cx="7578000" cy="276999"/>
          </a:xfrm>
          <a:prstGeom prst="rect">
            <a:avLst/>
          </a:prstGeom>
        </p:spPr>
        <p:txBody>
          <a:bodyPr lIns="0" anchor="t" anchorCtr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1600" i="0">
                <a:latin typeface="+mn-lt"/>
              </a:defRPr>
            </a:lvl1pPr>
            <a:lvl2pPr marL="271457" indent="0">
              <a:buNone/>
              <a:defRPr/>
            </a:lvl2pPr>
            <a:lvl3pPr marL="533387" indent="0">
              <a:buNone/>
              <a:defRPr/>
            </a:lvl3pPr>
            <a:lvl4pPr marL="815954" indent="0">
              <a:buNone/>
              <a:defRPr/>
            </a:lvl4pPr>
            <a:lvl5pPr marL="1104872" indent="0">
              <a:buNone/>
              <a:defRPr/>
            </a:lvl5pPr>
          </a:lstStyle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/>
            </a:pPr>
            <a:r>
              <a:rPr lang="en-GB"/>
              <a:t>Supporting heading</a:t>
            </a:r>
            <a:r>
              <a:rPr lang="en-US"/>
              <a:t> here if required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359153" y="288639"/>
            <a:ext cx="7577139" cy="338554"/>
          </a:xfrm>
        </p:spPr>
        <p:txBody>
          <a:bodyPr/>
          <a:lstStyle/>
          <a:p>
            <a:r>
              <a:rPr lang="en-US"/>
              <a:t>Click to edit Master heading style</a:t>
            </a:r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9F533D-B52E-4A2F-BF72-0ADD2D94BD75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96572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30"/>
          </p:nvPr>
        </p:nvSpPr>
        <p:spPr/>
        <p:txBody>
          <a:bodyPr/>
          <a:lstStyle/>
          <a:p>
            <a:pPr algn="ctr"/>
            <a:r>
              <a:rPr lang="en-US"/>
              <a:t>Insert your date / confidentiality text here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16x9 core template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9C6C79D-44C5-4CBF-8DDB-8920CB09AD1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152" y="841739"/>
            <a:ext cx="7578000" cy="276999"/>
          </a:xfrm>
          <a:prstGeom prst="rect">
            <a:avLst/>
          </a:prstGeom>
        </p:spPr>
        <p:txBody>
          <a:bodyPr lIns="0" anchor="t" anchorCtr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1600" i="0">
                <a:latin typeface="+mn-lt"/>
              </a:defRPr>
            </a:lvl1pPr>
            <a:lvl2pPr marL="271457" indent="0">
              <a:buNone/>
              <a:defRPr/>
            </a:lvl2pPr>
            <a:lvl3pPr marL="533387" indent="0">
              <a:buNone/>
              <a:defRPr/>
            </a:lvl3pPr>
            <a:lvl4pPr marL="815954" indent="0">
              <a:buNone/>
              <a:defRPr/>
            </a:lvl4pPr>
            <a:lvl5pPr marL="1104872" indent="0">
              <a:buNone/>
              <a:defRPr/>
            </a:lvl5pPr>
          </a:lstStyle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/>
            </a:pPr>
            <a:r>
              <a:rPr lang="en-GB" dirty="0"/>
              <a:t>Supporting heading</a:t>
            </a:r>
            <a:r>
              <a:rPr lang="en-US" dirty="0"/>
              <a:t> here if required</a:t>
            </a:r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BBB4F036-99F9-44F7-B82F-2DEE81973C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153" y="450894"/>
            <a:ext cx="7577139" cy="338554"/>
          </a:xfrm>
        </p:spPr>
        <p:txBody>
          <a:bodyPr/>
          <a:lstStyle/>
          <a:p>
            <a:r>
              <a:rPr lang="en-US" dirty="0"/>
              <a:t>Click to edit Master heading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9944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/>
          <p:cNvSpPr>
            <a:spLocks noGrp="1" noChangeAspect="1"/>
          </p:cNvSpPr>
          <p:nvPr>
            <p:ph sz="quarter" idx="12"/>
          </p:nvPr>
        </p:nvSpPr>
        <p:spPr>
          <a:xfrm>
            <a:off x="359152" y="1192388"/>
            <a:ext cx="8423275" cy="3070050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59152" y="693553"/>
            <a:ext cx="7578000" cy="276999"/>
          </a:xfrm>
          <a:prstGeom prst="rect">
            <a:avLst/>
          </a:prstGeom>
        </p:spPr>
        <p:txBody>
          <a:bodyPr lIns="0" anchor="t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1600" i="0">
                <a:latin typeface="+mn-lt"/>
              </a:defRPr>
            </a:lvl1pPr>
            <a:lvl2pPr marL="271463" indent="0">
              <a:buNone/>
              <a:defRPr/>
            </a:lvl2pPr>
            <a:lvl3pPr marL="533400" indent="0">
              <a:buNone/>
              <a:defRPr/>
            </a:lvl3pPr>
            <a:lvl4pPr marL="815975" indent="0">
              <a:buNone/>
              <a:defRPr/>
            </a:lvl4pPr>
            <a:lvl5pPr marL="11049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/>
            </a:pPr>
            <a:r>
              <a:rPr lang="en-GB"/>
              <a:t>Supporting heading</a:t>
            </a:r>
            <a:r>
              <a:rPr lang="en-US"/>
              <a:t> here if required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359152" y="4322020"/>
            <a:ext cx="8424000" cy="12311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marL="0" indent="0">
              <a:buNone/>
              <a:defRPr sz="800" baseline="0"/>
            </a:lvl1pPr>
            <a:lvl2pPr marL="268163" indent="0">
              <a:buNone/>
              <a:defRPr sz="800"/>
            </a:lvl2pPr>
            <a:lvl3pPr marL="540000" indent="0">
              <a:buNone/>
              <a:defRPr sz="800"/>
            </a:lvl3pPr>
            <a:lvl4pPr marL="811088" indent="0">
              <a:buNone/>
              <a:defRPr sz="800"/>
            </a:lvl4pPr>
            <a:lvl5pPr marL="1080000" indent="0">
              <a:buNone/>
              <a:defRPr sz="800"/>
            </a:lvl5pPr>
          </a:lstStyle>
          <a:p>
            <a:pPr lvl="0"/>
            <a:r>
              <a:rPr lang="en-US"/>
              <a:t>Insert Source text here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359152" y="288639"/>
            <a:ext cx="7577139" cy="338554"/>
          </a:xfrm>
        </p:spPr>
        <p:txBody>
          <a:bodyPr/>
          <a:lstStyle/>
          <a:p>
            <a:r>
              <a:rPr lang="en-US"/>
              <a:t>Click to edit Master heading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 algn="ctr"/>
            <a:r>
              <a:rPr lang="en-US"/>
              <a:t>Insert your date / confidentiality text here</a:t>
            </a:r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16x9 core template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0548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/>
          <p:cNvSpPr>
            <a:spLocks noGrp="1" noChangeAspect="1"/>
          </p:cNvSpPr>
          <p:nvPr>
            <p:ph sz="quarter" idx="12"/>
          </p:nvPr>
        </p:nvSpPr>
        <p:spPr>
          <a:xfrm>
            <a:off x="359152" y="1192388"/>
            <a:ext cx="8423275" cy="3070050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59152" y="693553"/>
            <a:ext cx="7578000" cy="276999"/>
          </a:xfrm>
          <a:prstGeom prst="rect">
            <a:avLst/>
          </a:prstGeom>
        </p:spPr>
        <p:txBody>
          <a:bodyPr lIns="0" anchor="t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1600" i="0">
                <a:latin typeface="+mn-lt"/>
              </a:defRPr>
            </a:lvl1pPr>
            <a:lvl2pPr marL="271463" indent="0">
              <a:buNone/>
              <a:defRPr/>
            </a:lvl2pPr>
            <a:lvl3pPr marL="533400" indent="0">
              <a:buNone/>
              <a:defRPr/>
            </a:lvl3pPr>
            <a:lvl4pPr marL="815975" indent="0">
              <a:buNone/>
              <a:defRPr/>
            </a:lvl4pPr>
            <a:lvl5pPr marL="11049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/>
            </a:pPr>
            <a:r>
              <a:rPr lang="en-GB"/>
              <a:t>Supporting heading</a:t>
            </a:r>
            <a:r>
              <a:rPr lang="en-US"/>
              <a:t> here if required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359152" y="4322020"/>
            <a:ext cx="8424000" cy="12311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marL="0" indent="0">
              <a:buNone/>
              <a:defRPr sz="800" baseline="0"/>
            </a:lvl1pPr>
            <a:lvl2pPr marL="268163" indent="0">
              <a:buNone/>
              <a:defRPr sz="800"/>
            </a:lvl2pPr>
            <a:lvl3pPr marL="540000" indent="0">
              <a:buNone/>
              <a:defRPr sz="800"/>
            </a:lvl3pPr>
            <a:lvl4pPr marL="811088" indent="0">
              <a:buNone/>
              <a:defRPr sz="800"/>
            </a:lvl4pPr>
            <a:lvl5pPr marL="1080000" indent="0">
              <a:buNone/>
              <a:defRPr sz="800"/>
            </a:lvl5pPr>
          </a:lstStyle>
          <a:p>
            <a:pPr lvl="0"/>
            <a:r>
              <a:rPr lang="en-US"/>
              <a:t>Insert Source text here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359152" y="288639"/>
            <a:ext cx="7577139" cy="338554"/>
          </a:xfrm>
        </p:spPr>
        <p:txBody>
          <a:bodyPr/>
          <a:lstStyle/>
          <a:p>
            <a:r>
              <a:rPr lang="en-US"/>
              <a:t>Click to edit Master heading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 algn="ctr"/>
            <a:r>
              <a:rPr lang="en-US"/>
              <a:t>Insert your date / confidentiality text here</a:t>
            </a:r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16x9 core template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1600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arge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65125" y="373618"/>
            <a:ext cx="7577139" cy="338554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7"/>
          </p:nvPr>
        </p:nvSpPr>
        <p:spPr>
          <a:xfrm>
            <a:off x="365125" y="888207"/>
            <a:ext cx="8423275" cy="360402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fld id="{9F9F533D-B52E-4A2F-BF72-0ADD2D94BD75}" type="slidenum">
              <a:rPr lang="en-GB" sz="600" smtClean="0">
                <a:solidFill>
                  <a:srgbClr val="9A8B7D"/>
                </a:solidFill>
                <a:latin typeface="Arial"/>
              </a:rPr>
              <a:pPr>
                <a:defRPr/>
              </a:pPr>
              <a:t>‹#›</a:t>
            </a:fld>
            <a:endParaRPr lang="en-GB" sz="600">
              <a:solidFill>
                <a:srgbClr val="9A8B7D"/>
              </a:solidFill>
              <a:latin typeface="Arial"/>
            </a:endParaRP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365124" y="4483549"/>
            <a:ext cx="8445820" cy="152350"/>
          </a:xfrm>
        </p:spPr>
        <p:txBody>
          <a:bodyPr wrap="square" anchor="b" anchorCtr="0">
            <a:spAutoFit/>
          </a:bodyPr>
          <a:lstStyle>
            <a:lvl1pPr marL="0" indent="0">
              <a:buNone/>
              <a:defRPr sz="600" baseline="0"/>
            </a:lvl1pPr>
            <a:lvl2pPr marL="201122" indent="0">
              <a:buNone/>
              <a:defRPr sz="600"/>
            </a:lvl2pPr>
            <a:lvl3pPr marL="405000" indent="0">
              <a:buNone/>
              <a:defRPr sz="600"/>
            </a:lvl3pPr>
            <a:lvl4pPr marL="608316" indent="0">
              <a:buNone/>
              <a:defRPr sz="600"/>
            </a:lvl4pPr>
            <a:lvl5pPr marL="810000" indent="0">
              <a:buNone/>
              <a:defRPr sz="600"/>
            </a:lvl5pPr>
          </a:lstStyle>
          <a:p>
            <a:pPr lvl="0"/>
            <a:r>
              <a:rPr lang="en-US" dirty="0"/>
              <a:t>Insert Source text here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87368" y="4827986"/>
            <a:ext cx="3204512" cy="273844"/>
          </a:xfrm>
        </p:spPr>
        <p:txBody>
          <a:bodyPr/>
          <a:lstStyle/>
          <a:p>
            <a:pPr algn="l">
              <a:defRPr/>
            </a:pPr>
            <a:endParaRPr lang="en-GB" sz="600" dirty="0">
              <a:solidFill>
                <a:srgbClr val="9A8B7D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2892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 noChangeAspect="1"/>
          </p:cNvSpPr>
          <p:nvPr>
            <p:ph sz="quarter" idx="19"/>
          </p:nvPr>
        </p:nvSpPr>
        <p:spPr>
          <a:xfrm>
            <a:off x="360000" y="1539685"/>
            <a:ext cx="8418513" cy="2729104"/>
          </a:xfrm>
          <a:prstGeom prst="rect">
            <a:avLst/>
          </a:prstGeom>
        </p:spPr>
        <p:txBody>
          <a:bodyPr l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59152" y="1191711"/>
            <a:ext cx="8418513" cy="338554"/>
          </a:xfrm>
          <a:prstGeom prst="rect">
            <a:avLst/>
          </a:prstGeom>
        </p:spPr>
        <p:txBody>
          <a:bodyPr lIns="0" anchor="t" anchorCtr="0">
            <a:spAutoFit/>
          </a:bodyPr>
          <a:lstStyle>
            <a:lvl1pPr marL="0" indent="0">
              <a:spcAft>
                <a:spcPts val="0"/>
              </a:spcAft>
              <a:buNone/>
              <a:defRPr sz="1600" b="1">
                <a:solidFill>
                  <a:schemeClr val="accent1"/>
                </a:solidFill>
              </a:defRPr>
            </a:lvl1pPr>
            <a:lvl2pPr marL="271463" indent="0">
              <a:buNone/>
              <a:defRPr/>
            </a:lvl2pPr>
            <a:lvl3pPr marL="533400" indent="0">
              <a:buNone/>
              <a:defRPr/>
            </a:lvl3pPr>
            <a:lvl4pPr marL="815975" indent="0">
              <a:buNone/>
              <a:defRPr/>
            </a:lvl4pPr>
            <a:lvl5pPr marL="1104900" indent="0">
              <a:buNone/>
              <a:defRPr/>
            </a:lvl5pPr>
          </a:lstStyle>
          <a:p>
            <a:pPr lvl="0"/>
            <a:r>
              <a:rPr lang="en-US"/>
              <a:t>Subheading here if required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59152" y="693553"/>
            <a:ext cx="7578000" cy="276999"/>
          </a:xfrm>
          <a:prstGeom prst="rect">
            <a:avLst/>
          </a:prstGeom>
        </p:spPr>
        <p:txBody>
          <a:bodyPr lIns="0" anchor="t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1600" i="0">
                <a:latin typeface="+mn-lt"/>
              </a:defRPr>
            </a:lvl1pPr>
            <a:lvl2pPr marL="271463" indent="0">
              <a:buNone/>
              <a:defRPr/>
            </a:lvl2pPr>
            <a:lvl3pPr marL="533400" indent="0">
              <a:buNone/>
              <a:defRPr/>
            </a:lvl3pPr>
            <a:lvl4pPr marL="815975" indent="0">
              <a:buNone/>
              <a:defRPr/>
            </a:lvl4pPr>
            <a:lvl5pPr marL="11049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/>
            </a:pPr>
            <a:r>
              <a:rPr lang="en-GB"/>
              <a:t>Supporting heading</a:t>
            </a:r>
            <a:r>
              <a:rPr lang="en-US"/>
              <a:t> here if required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359152" y="4322020"/>
            <a:ext cx="8424000" cy="12311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800" baseline="0"/>
            </a:lvl1pPr>
            <a:lvl2pPr marL="268163" indent="0">
              <a:buNone/>
              <a:defRPr sz="800"/>
            </a:lvl2pPr>
            <a:lvl3pPr marL="540000" indent="0">
              <a:buNone/>
              <a:defRPr sz="800"/>
            </a:lvl3pPr>
            <a:lvl4pPr marL="811088" indent="0">
              <a:buNone/>
              <a:defRPr sz="800"/>
            </a:lvl4pPr>
            <a:lvl5pPr marL="1080000" indent="0">
              <a:buNone/>
              <a:defRPr sz="800"/>
            </a:lvl5pPr>
          </a:lstStyle>
          <a:p>
            <a:pPr lvl="0"/>
            <a:r>
              <a:rPr lang="en-US"/>
              <a:t>Insert Source text here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heading style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pPr algn="ctr"/>
            <a:r>
              <a:rPr lang="en-US"/>
              <a:t>Insert your date / confidentiality text here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16x9 core template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332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60000" y="693553"/>
            <a:ext cx="7578000" cy="276999"/>
          </a:xfrm>
          <a:prstGeom prst="rect">
            <a:avLst/>
          </a:prstGeom>
        </p:spPr>
        <p:txBody>
          <a:bodyPr lIns="0" anchor="t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1600" i="0">
                <a:latin typeface="+mn-lt"/>
              </a:defRPr>
            </a:lvl1pPr>
            <a:lvl2pPr marL="271463" indent="0">
              <a:buNone/>
              <a:defRPr/>
            </a:lvl2pPr>
            <a:lvl3pPr marL="533400" indent="0">
              <a:buNone/>
              <a:defRPr/>
            </a:lvl3pPr>
            <a:lvl4pPr marL="815975" indent="0">
              <a:buNone/>
              <a:defRPr/>
            </a:lvl4pPr>
            <a:lvl5pPr marL="11049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/>
            </a:pPr>
            <a:r>
              <a:rPr lang="en-GB"/>
              <a:t>Supporting heading</a:t>
            </a:r>
            <a:r>
              <a:rPr lang="en-US"/>
              <a:t> here if required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4229687"/>
            <a:ext cx="8424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 marL="0" indent="0">
              <a:buNone/>
              <a:defRPr sz="800" baseline="0"/>
            </a:lvl1pPr>
            <a:lvl2pPr marL="268163" indent="0">
              <a:buNone/>
              <a:defRPr sz="800"/>
            </a:lvl2pPr>
            <a:lvl3pPr marL="540000" indent="0">
              <a:buNone/>
              <a:defRPr sz="800"/>
            </a:lvl3pPr>
            <a:lvl4pPr marL="811088" indent="0">
              <a:buNone/>
              <a:defRPr sz="800"/>
            </a:lvl4pPr>
            <a:lvl5pPr marL="1080000" indent="0">
              <a:buNone/>
              <a:defRPr sz="800"/>
            </a:lvl5pPr>
          </a:lstStyle>
          <a:p>
            <a:pPr lvl="0"/>
            <a:r>
              <a:rPr lang="en-US"/>
              <a:t>Insert Source text here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 hasCustomPrompt="1"/>
          </p:nvPr>
        </p:nvSpPr>
        <p:spPr>
          <a:xfrm>
            <a:off x="360000" y="288639"/>
            <a:ext cx="7577139" cy="338554"/>
          </a:xfrm>
        </p:spPr>
        <p:txBody>
          <a:bodyPr/>
          <a:lstStyle/>
          <a:p>
            <a:r>
              <a:rPr lang="en-US"/>
              <a:t>Click to edit Master heading style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 algn="ctr"/>
            <a:r>
              <a:rPr lang="en-US"/>
              <a:t>Insert your date / confidentiality text here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16x9 core template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12"/>
          <p:cNvSpPr>
            <a:spLocks noGrp="1" noChangeAspect="1"/>
          </p:cNvSpPr>
          <p:nvPr>
            <p:ph sz="quarter" idx="17"/>
          </p:nvPr>
        </p:nvSpPr>
        <p:spPr>
          <a:xfrm>
            <a:off x="360000" y="1192389"/>
            <a:ext cx="8423275" cy="3076400"/>
          </a:xfrm>
          <a:prstGeom prst="rect">
            <a:avLst/>
          </a:prstGeom>
        </p:spPr>
        <p:txBody>
          <a:bodyPr lIns="0"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225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 noChangeAspect="1"/>
          </p:cNvSpPr>
          <p:nvPr>
            <p:ph sz="quarter" idx="18"/>
          </p:nvPr>
        </p:nvSpPr>
        <p:spPr>
          <a:xfrm>
            <a:off x="4805363" y="1193800"/>
            <a:ext cx="3978275" cy="3065463"/>
          </a:xfrm>
          <a:prstGeom prst="rect">
            <a:avLst/>
          </a:prstGeom>
        </p:spPr>
        <p:txBody>
          <a:bodyPr l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152" y="288639"/>
            <a:ext cx="7577139" cy="338554"/>
          </a:xfrm>
        </p:spPr>
        <p:txBody>
          <a:bodyPr/>
          <a:lstStyle/>
          <a:p>
            <a:r>
              <a:rPr lang="en-US"/>
              <a:t>Click to edit Master heading style</a:t>
            </a:r>
            <a:endParaRPr lang="en-GB"/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59152" y="693553"/>
            <a:ext cx="7578000" cy="276999"/>
          </a:xfrm>
          <a:prstGeom prst="rect">
            <a:avLst/>
          </a:prstGeom>
        </p:spPr>
        <p:txBody>
          <a:bodyPr lIns="0" anchor="t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1600" i="0">
                <a:latin typeface="+mn-lt"/>
              </a:defRPr>
            </a:lvl1pPr>
            <a:lvl2pPr marL="271463" indent="0">
              <a:buNone/>
              <a:defRPr/>
            </a:lvl2pPr>
            <a:lvl3pPr marL="533400" indent="0">
              <a:buNone/>
              <a:defRPr/>
            </a:lvl3pPr>
            <a:lvl4pPr marL="815975" indent="0">
              <a:buNone/>
              <a:defRPr/>
            </a:lvl4pPr>
            <a:lvl5pPr marL="11049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/>
            </a:pPr>
            <a:r>
              <a:rPr lang="en-GB"/>
              <a:t>Supporting heading</a:t>
            </a:r>
            <a:r>
              <a:rPr lang="en-US"/>
              <a:t> here if required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359152" y="4229687"/>
            <a:ext cx="3979486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 marL="0" indent="0">
              <a:buNone/>
              <a:defRPr sz="800" baseline="0"/>
            </a:lvl1pPr>
            <a:lvl2pPr marL="268163" indent="0">
              <a:buNone/>
              <a:defRPr sz="800"/>
            </a:lvl2pPr>
            <a:lvl3pPr marL="540000" indent="0">
              <a:buNone/>
              <a:defRPr sz="800"/>
            </a:lvl3pPr>
            <a:lvl4pPr marL="811088" indent="0">
              <a:buNone/>
              <a:defRPr sz="800"/>
            </a:lvl4pPr>
            <a:lvl5pPr marL="1080000" indent="0">
              <a:buNone/>
              <a:defRPr sz="800"/>
            </a:lvl5pPr>
          </a:lstStyle>
          <a:p>
            <a:pPr lvl="0"/>
            <a:r>
              <a:rPr lang="en-US"/>
              <a:t>Insert Source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4797217" y="4229687"/>
            <a:ext cx="399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 marL="0" indent="0">
              <a:buNone/>
              <a:defRPr sz="800" baseline="0"/>
            </a:lvl1pPr>
            <a:lvl2pPr marL="268163" indent="0">
              <a:buNone/>
              <a:defRPr sz="800"/>
            </a:lvl2pPr>
            <a:lvl3pPr marL="540000" indent="0">
              <a:buNone/>
              <a:defRPr sz="800"/>
            </a:lvl3pPr>
            <a:lvl4pPr marL="811088" indent="0">
              <a:buNone/>
              <a:defRPr sz="800"/>
            </a:lvl4pPr>
            <a:lvl5pPr marL="1080000" indent="0">
              <a:buNone/>
              <a:defRPr sz="800"/>
            </a:lvl5pPr>
          </a:lstStyle>
          <a:p>
            <a:pPr lvl="0"/>
            <a:r>
              <a:rPr lang="en-US"/>
              <a:t>Insert Source text here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pPr algn="ctr"/>
            <a:r>
              <a:rPr lang="en-US"/>
              <a:t>Insert your date / confidentiality text here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16x9 core template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1"/>
          <p:cNvSpPr>
            <a:spLocks noGrp="1" noChangeAspect="1"/>
          </p:cNvSpPr>
          <p:nvPr>
            <p:ph sz="quarter" idx="17"/>
          </p:nvPr>
        </p:nvSpPr>
        <p:spPr>
          <a:xfrm>
            <a:off x="360000" y="1193800"/>
            <a:ext cx="3973875" cy="3065463"/>
          </a:xfrm>
          <a:prstGeom prst="rect">
            <a:avLst/>
          </a:prstGeom>
        </p:spPr>
        <p:txBody>
          <a:bodyPr l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052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2"/>
          <p:cNvSpPr>
            <a:spLocks noGrp="1"/>
          </p:cNvSpPr>
          <p:nvPr>
            <p:ph type="body" idx="19" hasCustomPrompt="1"/>
          </p:nvPr>
        </p:nvSpPr>
        <p:spPr>
          <a:xfrm>
            <a:off x="360000" y="1194204"/>
            <a:ext cx="3973875" cy="338554"/>
          </a:xfrm>
          <a:prstGeom prst="rect">
            <a:avLst/>
          </a:prstGeom>
        </p:spPr>
        <p:txBody>
          <a:bodyPr wrap="square" lIns="0" anchor="t" anchorCtr="0">
            <a:sp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Subheading here if required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type="body" idx="21" hasCustomPrompt="1"/>
          </p:nvPr>
        </p:nvSpPr>
        <p:spPr>
          <a:xfrm>
            <a:off x="4805363" y="1194204"/>
            <a:ext cx="3978275" cy="246221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Subheading here if required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0000" y="288639"/>
            <a:ext cx="7577139" cy="338554"/>
          </a:xfrm>
        </p:spPr>
        <p:txBody>
          <a:bodyPr/>
          <a:lstStyle/>
          <a:p>
            <a:r>
              <a:rPr lang="en-US"/>
              <a:t>Click to edit Master heading style</a:t>
            </a:r>
            <a:endParaRPr lang="en-GB"/>
          </a:p>
        </p:txBody>
      </p:sp>
      <p:sp>
        <p:nvSpPr>
          <p:cNvPr id="17" name="Content Placeholder 11"/>
          <p:cNvSpPr>
            <a:spLocks noGrp="1" noChangeAspect="1"/>
          </p:cNvSpPr>
          <p:nvPr>
            <p:ph sz="quarter" idx="17"/>
          </p:nvPr>
        </p:nvSpPr>
        <p:spPr>
          <a:xfrm>
            <a:off x="360000" y="1516484"/>
            <a:ext cx="3973875" cy="2742779"/>
          </a:xfrm>
          <a:prstGeom prst="rect">
            <a:avLst/>
          </a:prstGeom>
        </p:spPr>
        <p:txBody>
          <a:bodyPr l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2" name="Content Placeholder 13"/>
          <p:cNvSpPr>
            <a:spLocks noGrp="1" noChangeAspect="1"/>
          </p:cNvSpPr>
          <p:nvPr>
            <p:ph sz="quarter" idx="18"/>
          </p:nvPr>
        </p:nvSpPr>
        <p:spPr>
          <a:xfrm>
            <a:off x="4805363" y="1516484"/>
            <a:ext cx="3978275" cy="2745954"/>
          </a:xfrm>
          <a:prstGeom prst="rect">
            <a:avLst/>
          </a:prstGeom>
        </p:spPr>
        <p:txBody>
          <a:bodyPr l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31" hasCustomPrompt="1"/>
          </p:nvPr>
        </p:nvSpPr>
        <p:spPr>
          <a:xfrm>
            <a:off x="360000" y="4229687"/>
            <a:ext cx="3973875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 marL="0" indent="0">
              <a:buNone/>
              <a:defRPr sz="800" baseline="0"/>
            </a:lvl1pPr>
            <a:lvl2pPr marL="268163" indent="0">
              <a:buNone/>
              <a:defRPr sz="800"/>
            </a:lvl2pPr>
            <a:lvl3pPr marL="540000" indent="0">
              <a:buNone/>
              <a:defRPr sz="800"/>
            </a:lvl3pPr>
            <a:lvl4pPr marL="811088" indent="0">
              <a:buNone/>
              <a:defRPr sz="800"/>
            </a:lvl4pPr>
            <a:lvl5pPr marL="1080000" indent="0">
              <a:buNone/>
              <a:defRPr sz="800"/>
            </a:lvl5pPr>
          </a:lstStyle>
          <a:p>
            <a:pPr lvl="0"/>
            <a:r>
              <a:rPr lang="en-US"/>
              <a:t>Insert Source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4798800" y="4229687"/>
            <a:ext cx="3984838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 marL="0" indent="0">
              <a:buNone/>
              <a:defRPr sz="800" baseline="0"/>
            </a:lvl1pPr>
            <a:lvl2pPr marL="268163" indent="0">
              <a:buNone/>
              <a:defRPr sz="800"/>
            </a:lvl2pPr>
            <a:lvl3pPr marL="540000" indent="0">
              <a:buNone/>
              <a:defRPr sz="800"/>
            </a:lvl3pPr>
            <a:lvl4pPr marL="811088" indent="0">
              <a:buNone/>
              <a:defRPr sz="800"/>
            </a:lvl4pPr>
            <a:lvl5pPr marL="1080000" indent="0">
              <a:buNone/>
              <a:defRPr sz="800"/>
            </a:lvl5pPr>
          </a:lstStyle>
          <a:p>
            <a:pPr lvl="0"/>
            <a:r>
              <a:rPr lang="en-US"/>
              <a:t>Insert Source text here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60000" y="693553"/>
            <a:ext cx="7578000" cy="276999"/>
          </a:xfrm>
          <a:prstGeom prst="rect">
            <a:avLst/>
          </a:prstGeom>
        </p:spPr>
        <p:txBody>
          <a:bodyPr lIns="0" anchor="t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1600" i="0">
                <a:latin typeface="+mn-lt"/>
              </a:defRPr>
            </a:lvl1pPr>
            <a:lvl2pPr marL="271463" indent="0">
              <a:buNone/>
              <a:defRPr/>
            </a:lvl2pPr>
            <a:lvl3pPr marL="533400" indent="0">
              <a:buNone/>
              <a:defRPr/>
            </a:lvl3pPr>
            <a:lvl4pPr marL="815975" indent="0">
              <a:buNone/>
              <a:defRPr/>
            </a:lvl4pPr>
            <a:lvl5pPr marL="11049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/>
            </a:pPr>
            <a:r>
              <a:rPr lang="en-GB"/>
              <a:t>Supporting heading</a:t>
            </a:r>
            <a:r>
              <a:rPr lang="en-US"/>
              <a:t> here if required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32"/>
          </p:nvPr>
        </p:nvSpPr>
        <p:spPr/>
        <p:txBody>
          <a:bodyPr/>
          <a:lstStyle/>
          <a:p>
            <a:pPr algn="ctr"/>
            <a:r>
              <a:rPr lang="en-US"/>
              <a:t>Insert your date / confidentiality text here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16x9 core template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036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tandard (4x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dia Placeholder 5"/>
          <p:cNvSpPr>
            <a:spLocks noGrp="1" noChangeAspect="1"/>
          </p:cNvSpPr>
          <p:nvPr>
            <p:ph type="media" sz="quarter" idx="12" hasCustomPrompt="1"/>
          </p:nvPr>
        </p:nvSpPr>
        <p:spPr>
          <a:xfrm>
            <a:off x="2363400" y="1193800"/>
            <a:ext cx="4417200" cy="3311525"/>
          </a:xfrm>
          <a:prstGeom prst="rect">
            <a:avLst/>
          </a:prstGeom>
        </p:spPr>
        <p:txBody>
          <a:bodyPr lIns="108000" tIns="108000"/>
          <a:lstStyle>
            <a:lvl1pPr marL="0" indent="0"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/>
              <a:t>Click on the film icon to insert your Standard (4x3 video)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heading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algn="ctr"/>
            <a:r>
              <a:rPr lang="en-US"/>
              <a:t>Insert your date / confidentiality text here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16x9 core template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60000" y="693553"/>
            <a:ext cx="7578000" cy="276999"/>
          </a:xfrm>
          <a:prstGeom prst="rect">
            <a:avLst/>
          </a:prstGeom>
        </p:spPr>
        <p:txBody>
          <a:bodyPr lIns="0" anchor="t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1600" i="0">
                <a:latin typeface="+mn-lt"/>
              </a:defRPr>
            </a:lvl1pPr>
            <a:lvl2pPr marL="271463" indent="0">
              <a:buNone/>
              <a:defRPr/>
            </a:lvl2pPr>
            <a:lvl3pPr marL="533400" indent="0">
              <a:buNone/>
              <a:defRPr/>
            </a:lvl3pPr>
            <a:lvl4pPr marL="815975" indent="0">
              <a:buNone/>
              <a:defRPr/>
            </a:lvl4pPr>
            <a:lvl5pPr marL="11049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/>
            </a:pPr>
            <a:r>
              <a:rPr lang="en-GB"/>
              <a:t>Supporting heading</a:t>
            </a:r>
            <a:r>
              <a:rPr lang="en-US"/>
              <a:t> here if required</a:t>
            </a:r>
          </a:p>
        </p:txBody>
      </p:sp>
    </p:spTree>
    <p:extLst>
      <p:ext uri="{BB962C8B-B14F-4D97-AF65-F5344CB8AC3E}">
        <p14:creationId xmlns:p14="http://schemas.microsoft.com/office/powerpoint/2010/main" val="2851349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1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25.xml"/><Relationship Id="rId16" Type="http://schemas.openxmlformats.org/officeDocument/2006/relationships/slideLayout" Target="../slideLayouts/slideLayout39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33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9152" y="4704001"/>
            <a:ext cx="2565024" cy="27384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GB"/>
              <a:t>16x9 core template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53029" y="4704001"/>
            <a:ext cx="830123" cy="273844"/>
          </a:xfrm>
          <a:prstGeom prst="rect">
            <a:avLst/>
          </a:prstGeom>
        </p:spPr>
        <p:txBody>
          <a:bodyPr vert="horz" lIns="72000" tIns="0" rIns="0" bIns="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F9F533D-B52E-4A2F-BF72-0ADD2D94BD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359152" y="288639"/>
            <a:ext cx="7577139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en-US"/>
              <a:t>Click to edit Master heading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>
          <a:xfrm>
            <a:off x="2985247" y="4704001"/>
            <a:ext cx="3164730" cy="273844"/>
          </a:xfrm>
          <a:prstGeom prst="rect">
            <a:avLst/>
          </a:prstGeom>
        </p:spPr>
        <p:txBody>
          <a:bodyPr vert="horz" lIns="72000" tIns="0" rIns="72000" bIns="0" rtlCol="0" anchor="t" anchorCtr="1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pPr algn="ctr"/>
            <a:r>
              <a:rPr lang="en-US"/>
              <a:t>Insert your date / confidentiality text here</a:t>
            </a:r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59152" y="4599183"/>
            <a:ext cx="842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359152" y="1078541"/>
            <a:ext cx="842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83" y="237109"/>
            <a:ext cx="749683" cy="719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756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1" r:id="rId2"/>
    <p:sldLayoutId id="2147483759" r:id="rId3"/>
    <p:sldLayoutId id="2147483663" r:id="rId4"/>
    <p:sldLayoutId id="2147483665" r:id="rId5"/>
    <p:sldLayoutId id="2147483664" r:id="rId6"/>
    <p:sldLayoutId id="2147483668" r:id="rId7"/>
    <p:sldLayoutId id="2147483669" r:id="rId8"/>
    <p:sldLayoutId id="2147483670" r:id="rId9"/>
    <p:sldLayoutId id="2147483671" r:id="rId10"/>
    <p:sldLayoutId id="2147483730" r:id="rId11"/>
    <p:sldLayoutId id="2147483728" r:id="rId12"/>
    <p:sldLayoutId id="2147483673" r:id="rId13"/>
    <p:sldLayoutId id="2147483674" r:id="rId14"/>
    <p:sldLayoutId id="2147483675" r:id="rId15"/>
    <p:sldLayoutId id="2147483747" r:id="rId16"/>
    <p:sldLayoutId id="2147483760" r:id="rId17"/>
    <p:sldLayoutId id="2147483723" r:id="rId18"/>
    <p:sldLayoutId id="2147483724" r:id="rId19"/>
    <p:sldLayoutId id="2147483725" r:id="rId20"/>
    <p:sldLayoutId id="2147483780" r:id="rId21"/>
    <p:sldLayoutId id="2147483786" r:id="rId22"/>
    <p:sldLayoutId id="2147483787" r:id="rId23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27000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810000" indent="-27000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81088" indent="-27000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50000" indent="-27000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–"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620000" indent="-27000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00000" indent="-27000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70000" indent="-27000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40000" indent="-27000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6A960A-A6D8-4F39-A9CC-8F2C10664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77A9A-5544-4346-9E9C-9311725C9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A28D0-B39D-4122-9E8D-ACCD4AD2F9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F071E-52F1-413E-8D92-F478D54ACA8C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B6237-A283-47E5-AA7B-37975CEF94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FDCED-6C96-4932-BEC8-20724DD08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9E646-2FC7-4327-8ABE-0DFF5AAC8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04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7" r:id="rId14"/>
    <p:sldLayoutId id="2147483785" r:id="rId15"/>
    <p:sldLayoutId id="2147483789" r:id="rId16"/>
    <p:sldLayoutId id="2147483790" r:id="rId17"/>
    <p:sldLayoutId id="2147483791" r:id="rId18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E610BDB-AF57-4888-A8E0-3F602B2324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472" y="1826062"/>
            <a:ext cx="3384131" cy="666849"/>
          </a:xfrm>
        </p:spPr>
        <p:txBody>
          <a:bodyPr/>
          <a:lstStyle/>
          <a:p>
            <a:r>
              <a:rPr lang="en-GB" dirty="0"/>
              <a:t>Quantitative Decision Making  (QDM)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20BEC10-3A99-4F31-B832-916B677FC7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6521" y="2650589"/>
            <a:ext cx="2554256" cy="1477328"/>
          </a:xfrm>
        </p:spPr>
        <p:txBody>
          <a:bodyPr/>
          <a:lstStyle/>
          <a:p>
            <a:r>
              <a:rPr lang="en-GB" dirty="0"/>
              <a:t>Jacquie Christie</a:t>
            </a:r>
          </a:p>
          <a:p>
            <a:r>
              <a:rPr lang="en-GB" dirty="0"/>
              <a:t>Biostatistics, GlaxoSmithKline</a:t>
            </a:r>
          </a:p>
          <a:p>
            <a:endParaRPr lang="en-GB" dirty="0"/>
          </a:p>
          <a:p>
            <a:r>
              <a:rPr lang="en-GB" dirty="0"/>
              <a:t>On behalf of Graeme Archer and Jacquie Christie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313738" y="4703763"/>
            <a:ext cx="830262" cy="274637"/>
          </a:xfrm>
        </p:spPr>
        <p:txBody>
          <a:bodyPr/>
          <a:lstStyle/>
          <a:p>
            <a:fld id="{9F9F533D-B52E-4A2F-BF72-0ADD2D94BD75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937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E787987E-3AEF-40F5-BD9D-13722547A3A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59152" y="1192387"/>
            <a:ext cx="8423275" cy="3257559"/>
          </a:xfrm>
        </p:spPr>
        <p:txBody>
          <a:bodyPr/>
          <a:lstStyle/>
          <a:p>
            <a:r>
              <a:rPr lang="en-GB" dirty="0"/>
              <a:t>Based on the chosen study design (sample size, variability, decision rules), what value do you need to be to make a decision</a:t>
            </a:r>
          </a:p>
          <a:p>
            <a:endParaRPr lang="en-GB" dirty="0"/>
          </a:p>
          <a:p>
            <a:r>
              <a:rPr lang="en-GB" dirty="0"/>
              <a:t>The </a:t>
            </a:r>
            <a:r>
              <a:rPr lang="en-GB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minimum critical value </a:t>
            </a:r>
            <a:r>
              <a:rPr lang="en-GB" dirty="0"/>
              <a:t>of treatment effect which concludes </a:t>
            </a:r>
            <a:r>
              <a:rPr lang="en-GB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POSITIVE</a:t>
            </a:r>
            <a:r>
              <a:rPr lang="en-GB" dirty="0"/>
              <a:t> evidence</a:t>
            </a:r>
          </a:p>
          <a:p>
            <a:r>
              <a:rPr lang="en-GB" dirty="0"/>
              <a:t>The </a:t>
            </a:r>
            <a:r>
              <a:rPr lang="en-GB" dirty="0">
                <a:solidFill>
                  <a:srgbClr val="FF0000"/>
                </a:solidFill>
              </a:rPr>
              <a:t>maximum critical value </a:t>
            </a:r>
            <a:r>
              <a:rPr lang="en-GB" dirty="0"/>
              <a:t>of treatment effect which concludes </a:t>
            </a:r>
            <a:r>
              <a:rPr lang="en-GB" dirty="0">
                <a:solidFill>
                  <a:srgbClr val="FF0000"/>
                </a:solidFill>
              </a:rPr>
              <a:t>NEGATIVE</a:t>
            </a:r>
            <a:r>
              <a:rPr lang="en-GB" dirty="0"/>
              <a:t> evidence</a:t>
            </a:r>
          </a:p>
          <a:p>
            <a:endParaRPr lang="en-GB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97A0A264-00FE-4E98-8F07-1259CB8BD9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Calculate the Critical Values</a:t>
            </a:r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3BE439CE-E17B-42EB-A0FA-1C10CE036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Interpreting the Rule</a:t>
            </a:r>
          </a:p>
        </p:txBody>
      </p:sp>
    </p:spTree>
    <p:extLst>
      <p:ext uri="{BB962C8B-B14F-4D97-AF65-F5344CB8AC3E}">
        <p14:creationId xmlns:p14="http://schemas.microsoft.com/office/powerpoint/2010/main" val="1682898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05CB5AE-9AD0-4122-9329-B803B72E58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897" y="570826"/>
            <a:ext cx="6077903" cy="4558427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781064A6-7C00-A848-907E-C09194497D84}"/>
              </a:ext>
            </a:extLst>
          </p:cNvPr>
          <p:cNvSpPr txBox="1">
            <a:spLocks/>
          </p:cNvSpPr>
          <p:nvPr/>
        </p:nvSpPr>
        <p:spPr>
          <a:xfrm>
            <a:off x="563820" y="195100"/>
            <a:ext cx="8262128" cy="5181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800"/>
            <a:r>
              <a:rPr lang="en-GB" sz="3000">
                <a:solidFill>
                  <a:prstClr val="black"/>
                </a:solidFill>
                <a:latin typeface="Calibri Light" panose="020F0302020204030204"/>
              </a:rPr>
              <a:t>Decision rule in terms of observed values</a:t>
            </a:r>
          </a:p>
        </p:txBody>
      </p:sp>
      <p:sp>
        <p:nvSpPr>
          <p:cNvPr id="7" name="Speech Bubble: Rectangle with Corners Rounded 9">
            <a:extLst>
              <a:ext uri="{FF2B5EF4-FFF2-40B4-BE49-F238E27FC236}">
                <a16:creationId xmlns:a16="http://schemas.microsoft.com/office/drawing/2014/main" id="{03DE95B5-95B0-A649-8DBA-4010C1A89451}"/>
              </a:ext>
            </a:extLst>
          </p:cNvPr>
          <p:cNvSpPr/>
          <p:nvPr/>
        </p:nvSpPr>
        <p:spPr bwMode="auto">
          <a:xfrm>
            <a:off x="1258395" y="1121629"/>
            <a:ext cx="1465210" cy="1312982"/>
          </a:xfrm>
          <a:prstGeom prst="wedgeRoundRectCallout">
            <a:avLst>
              <a:gd name="adj1" fmla="val 117581"/>
              <a:gd name="adj2" fmla="val 15940"/>
              <a:gd name="adj3" fmla="val 16667"/>
            </a:avLst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000" tIns="54000" rIns="54000" bIns="5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 eaLnBrk="0" hangingPunct="0">
              <a:buClr>
                <a:prstClr val="white"/>
              </a:buClr>
            </a:pPr>
            <a:r>
              <a:rPr lang="en-GB" sz="1200" b="1" kern="0">
                <a:solidFill>
                  <a:srgbClr val="FFFFFF"/>
                </a:solidFill>
                <a:latin typeface="Arial"/>
              </a:rPr>
              <a:t>If 20.2% is observed there is a 80% probability that the true effect is &gt;=15% (MV)</a:t>
            </a:r>
          </a:p>
        </p:txBody>
      </p:sp>
      <p:sp>
        <p:nvSpPr>
          <p:cNvPr id="8" name="Speech Bubble: Rectangle with Corners Rounded 10">
            <a:extLst>
              <a:ext uri="{FF2B5EF4-FFF2-40B4-BE49-F238E27FC236}">
                <a16:creationId xmlns:a16="http://schemas.microsoft.com/office/drawing/2014/main" id="{E994383C-9434-6946-A5B1-988A35A0997F}"/>
              </a:ext>
            </a:extLst>
          </p:cNvPr>
          <p:cNvSpPr/>
          <p:nvPr/>
        </p:nvSpPr>
        <p:spPr bwMode="auto">
          <a:xfrm>
            <a:off x="5182766" y="2384134"/>
            <a:ext cx="1756610" cy="983246"/>
          </a:xfrm>
          <a:prstGeom prst="wedgeRoundRectCallout">
            <a:avLst>
              <a:gd name="adj1" fmla="val -85901"/>
              <a:gd name="adj2" fmla="val 26974"/>
              <a:gd name="adj3" fmla="val 16667"/>
            </a:avLst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000" tIns="54000" rIns="54000" bIns="5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 eaLnBrk="0" hangingPunct="0">
              <a:buClr>
                <a:prstClr val="white"/>
              </a:buClr>
            </a:pPr>
            <a:r>
              <a:rPr lang="en-GB" sz="1200" b="1" kern="0">
                <a:solidFill>
                  <a:srgbClr val="FFFFFF"/>
                </a:solidFill>
                <a:latin typeface="Arial"/>
              </a:rPr>
              <a:t>If 11.9% is observed there is a 90% chance the true effect is &lt;=20% (TV)</a:t>
            </a:r>
          </a:p>
        </p:txBody>
      </p:sp>
    </p:spTree>
    <p:extLst>
      <p:ext uri="{BB962C8B-B14F-4D97-AF65-F5344CB8AC3E}">
        <p14:creationId xmlns:p14="http://schemas.microsoft.com/office/powerpoint/2010/main" val="39595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6862F-C7DB-4223-A307-5A5C578005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2.Risks 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1C1D038E-C10E-4A25-B1FE-D9A0D6471F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6520" y="3427590"/>
            <a:ext cx="5042395" cy="615553"/>
          </a:xfrm>
        </p:spPr>
        <p:txBody>
          <a:bodyPr/>
          <a:lstStyle/>
          <a:p>
            <a:r>
              <a:rPr lang="en-GB" sz="1800" b="1" u="sng" dirty="0"/>
              <a:t>Quantify the risk of an incorrect conclusion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843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5D239AC-AB0F-4946-9E81-978024FBCF5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359710" y="1141395"/>
            <a:ext cx="2423442" cy="1532649"/>
          </a:xfrm>
        </p:spPr>
        <p:txBody>
          <a:bodyPr/>
          <a:lstStyle/>
          <a:p>
            <a:pPr marL="0" lvl="0" indent="0">
              <a:spcAft>
                <a:spcPts val="0"/>
              </a:spcAft>
              <a:buClrTx/>
              <a:buNone/>
            </a:pPr>
            <a:r>
              <a:rPr lang="en-GB" sz="1200" b="1" dirty="0">
                <a:solidFill>
                  <a:srgbClr val="008A00">
                    <a:lumMod val="60000"/>
                    <a:lumOff val="40000"/>
                  </a:srgbClr>
                </a:solidFill>
              </a:rPr>
              <a:t>Positive</a:t>
            </a:r>
            <a:r>
              <a:rPr lang="en-GB" sz="1200" dirty="0">
                <a:solidFill>
                  <a:srgbClr val="544F40"/>
                </a:solidFill>
              </a:rPr>
              <a:t>  </a:t>
            </a:r>
            <a:r>
              <a:rPr lang="en-GB" sz="1200" dirty="0">
                <a:solidFill>
                  <a:srgbClr val="544F40"/>
                </a:solidFill>
                <a:sym typeface="Wingdings" panose="05000000000000000000" pitchFamily="2" charset="2"/>
              </a:rPr>
              <a:t> </a:t>
            </a:r>
            <a:r>
              <a:rPr lang="en-GB" sz="1200" dirty="0">
                <a:solidFill>
                  <a:srgbClr val="544F40"/>
                </a:solidFill>
              </a:rPr>
              <a:t> there is at least 80% probably that the true treatment effect is &gt; MV (15%)</a:t>
            </a:r>
          </a:p>
          <a:p>
            <a:pPr marL="0" lvl="0" indent="0">
              <a:spcAft>
                <a:spcPts val="0"/>
              </a:spcAft>
              <a:buClrTx/>
              <a:buNone/>
            </a:pPr>
            <a:r>
              <a:rPr lang="en-GB" sz="1200" b="1" dirty="0">
                <a:solidFill>
                  <a:srgbClr val="FF0000"/>
                </a:solidFill>
              </a:rPr>
              <a:t>Negative</a:t>
            </a:r>
            <a:r>
              <a:rPr lang="en-GB" sz="1200" dirty="0">
                <a:solidFill>
                  <a:srgbClr val="544F40"/>
                </a:solidFill>
              </a:rPr>
              <a:t>  </a:t>
            </a:r>
            <a:r>
              <a:rPr lang="en-GB" sz="1200" dirty="0">
                <a:solidFill>
                  <a:srgbClr val="544F40"/>
                </a:solidFill>
                <a:sym typeface="Wingdings" panose="05000000000000000000" pitchFamily="2" charset="2"/>
              </a:rPr>
              <a:t> there is at least 90% probability that the true treatment effect is &lt;TV  (20%)</a:t>
            </a:r>
          </a:p>
          <a:p>
            <a:pPr marL="0" lvl="0" indent="0">
              <a:spcAft>
                <a:spcPts val="0"/>
              </a:spcAft>
              <a:buClrTx/>
              <a:buNone/>
            </a:pPr>
            <a:r>
              <a:rPr lang="en-GB" sz="1200" b="1" dirty="0">
                <a:solidFill>
                  <a:srgbClr val="FFC000"/>
                </a:solidFill>
                <a:sym typeface="Wingdings" panose="05000000000000000000" pitchFamily="2" charset="2"/>
              </a:rPr>
              <a:t>Inconclusive</a:t>
            </a:r>
            <a:r>
              <a:rPr lang="en-GB" sz="1200" dirty="0">
                <a:solidFill>
                  <a:srgbClr val="544F40"/>
                </a:solidFill>
                <a:sym typeface="Wingdings" panose="05000000000000000000" pitchFamily="2" charset="2"/>
              </a:rPr>
              <a:t>   Neither </a:t>
            </a:r>
          </a:p>
          <a:p>
            <a:pPr marL="0" lvl="0" indent="0">
              <a:spcAft>
                <a:spcPts val="0"/>
              </a:spcAft>
              <a:buClrTx/>
              <a:buNone/>
            </a:pPr>
            <a:r>
              <a:rPr lang="en-GB" sz="1200" dirty="0">
                <a:solidFill>
                  <a:srgbClr val="544F40"/>
                </a:solidFill>
                <a:sym typeface="Wingdings" panose="05000000000000000000" pitchFamily="2" charset="2"/>
              </a:rPr>
              <a:t>positive or negative  </a:t>
            </a:r>
            <a:endParaRPr lang="en-GB" sz="1200" dirty="0">
              <a:solidFill>
                <a:srgbClr val="544F40"/>
              </a:solidFill>
            </a:endParaRPr>
          </a:p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9E75F5-07A9-4752-B983-7EC640E9B3B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Quantify Risks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6699124-0831-4E32-ADD3-293D2B35B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152" y="288639"/>
            <a:ext cx="7577139" cy="307777"/>
          </a:xfrm>
        </p:spPr>
        <p:txBody>
          <a:bodyPr/>
          <a:lstStyle/>
          <a:p>
            <a:r>
              <a:rPr lang="en-GB" sz="2000" dirty="0"/>
              <a:t>Conditional Decision Operating Characteristics </a:t>
            </a:r>
            <a:r>
              <a:rPr lang="en-GB" sz="2000" u="sng" dirty="0"/>
              <a:t>Wave Plot 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E6DEA95-C725-4404-AF07-3D15E2AF4422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13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CA2C443-6BB8-4E50-80F7-0F2AC440C7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99" y="1170457"/>
            <a:ext cx="5878019" cy="3348860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B35C7265-F45A-45C8-AC20-5E31EC7A1D9E}"/>
              </a:ext>
            </a:extLst>
          </p:cNvPr>
          <p:cNvGrpSpPr/>
          <p:nvPr/>
        </p:nvGrpSpPr>
        <p:grpSpPr>
          <a:xfrm>
            <a:off x="6156000" y="2844000"/>
            <a:ext cx="2880000" cy="1532649"/>
            <a:chOff x="6156000" y="2844000"/>
            <a:chExt cx="2880000" cy="1532649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E526531-1BDA-44AB-9E66-91C3A121F7E4}"/>
                </a:ext>
              </a:extLst>
            </p:cNvPr>
            <p:cNvSpPr/>
            <p:nvPr/>
          </p:nvSpPr>
          <p:spPr bwMode="auto">
            <a:xfrm>
              <a:off x="6156000" y="2844000"/>
              <a:ext cx="2880000" cy="1532649"/>
            </a:xfrm>
            <a:prstGeom prst="rect">
              <a:avLst/>
            </a:prstGeom>
            <a:solidFill>
              <a:srgbClr val="FF0000"/>
            </a:solidFill>
            <a:ln>
              <a:noFill/>
              <a:headEnd/>
              <a:tailE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80975" indent="-180975" algn="ctr" eaLnBrk="0" fontAlgn="auto" hangingPunct="0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Font typeface="Arial" pitchFamily="34" charset="0"/>
                <a:buChar char="–"/>
              </a:pPr>
              <a:endParaRPr lang="en-GB" sz="1200" b="1" kern="0" dirty="0" err="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76C808E-2F77-4BC0-B988-8EE3FC8C112F}"/>
                </a:ext>
              </a:extLst>
            </p:cNvPr>
            <p:cNvSpPr/>
            <p:nvPr/>
          </p:nvSpPr>
          <p:spPr>
            <a:xfrm>
              <a:off x="6237170" y="2938770"/>
              <a:ext cx="2709885" cy="1323439"/>
            </a:xfrm>
            <a:prstGeom prst="rect">
              <a:avLst/>
            </a:prstGeom>
            <a:solidFill>
              <a:srgbClr val="00B050"/>
            </a:solidFill>
            <a:ln w="41275">
              <a:solidFill>
                <a:srgbClr val="FFFF00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GB" sz="1600" dirty="0"/>
                <a:t>If the risk level of your proposed design is too high, or there is a very large consider zone </a:t>
              </a:r>
            </a:p>
            <a:p>
              <a:r>
                <a:rPr lang="en-GB" sz="1600" dirty="0">
                  <a:sym typeface="Wingdings" panose="05000000000000000000" pitchFamily="2" charset="2"/>
                </a:rPr>
                <a:t></a:t>
              </a:r>
              <a:r>
                <a:rPr lang="en-GB" sz="1600" dirty="0"/>
                <a:t>  CHANGE SOMETHING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80584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6862F-C7DB-4223-A307-5A5C578005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3. Probability of Success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A28F68E-7A25-481D-A8F4-92DEA72986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973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7AB12D7-0407-474E-BB52-439CE93D29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208" y="1191693"/>
            <a:ext cx="4546337" cy="3409753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36C059BD-236E-4E43-B819-7734D6650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Step 3) Further Evaluation of the study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BB1044D-C5F6-4873-8A16-1F19FA65E353}"/>
              </a:ext>
            </a:extLst>
          </p:cNvPr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9F533D-B52E-4A2F-BF72-0ADD2D94BD75}" type="slidenum"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544F4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544F4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6E98EA7-6505-4925-9DDB-F3A00DAC9B61}"/>
              </a:ext>
            </a:extLst>
          </p:cNvPr>
          <p:cNvSpPr txBox="1"/>
          <p:nvPr/>
        </p:nvSpPr>
        <p:spPr>
          <a:xfrm>
            <a:off x="359153" y="1364337"/>
            <a:ext cx="3590440" cy="308561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buClr>
                <a:srgbClr val="544F40"/>
              </a:buClr>
              <a:defRPr/>
            </a:pPr>
            <a:r>
              <a:rPr lang="en-GB" sz="1400" dirty="0"/>
              <a:t>The wave plots give the probabilities of go/consider/stop CONDITIONAL (</a:t>
            </a:r>
            <a:r>
              <a:rPr lang="en-GB" sz="1400" i="1" dirty="0"/>
              <a:t>if</a:t>
            </a:r>
            <a:r>
              <a:rPr lang="en-GB" sz="1400" dirty="0"/>
              <a:t>) on different possible true treatment differences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4F40"/>
              </a:buClr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544F40"/>
              </a:solidFill>
              <a:effectLst/>
              <a:uLnTx/>
              <a:uFillTx/>
              <a:latin typeface="Arial"/>
            </a:endParaRPr>
          </a:p>
          <a:p>
            <a:pPr>
              <a:buClr>
                <a:srgbClr val="544F40"/>
              </a:buClr>
              <a:defRPr/>
            </a:pPr>
            <a:r>
              <a:rPr lang="en-GB" sz="1400" u="sng" dirty="0"/>
              <a:t>The true treatment effect remains uncertain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4F40"/>
              </a:buClr>
              <a:buSzTx/>
              <a:buFontTx/>
              <a:buNone/>
              <a:tabLst/>
              <a:defRPr/>
            </a:pPr>
            <a:endParaRPr lang="en-GB" sz="1400" dirty="0">
              <a:solidFill>
                <a:srgbClr val="544F40"/>
              </a:solidFill>
              <a:latin typeface="Arial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4F40"/>
              </a:buClr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544F40"/>
              </a:solidFill>
              <a:effectLst/>
              <a:uLnTx/>
              <a:uFillTx/>
              <a:latin typeface="Arial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4F40"/>
              </a:buClr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544F40"/>
                </a:solidFill>
                <a:effectLst/>
                <a:uLnTx/>
                <a:uFillTx/>
                <a:latin typeface="Arial"/>
              </a:rPr>
              <a:t>The plot indicates a very high probability of a positive decision when the true treatment effect is &gt; 25%.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FC89FDB-881E-8C42-A42C-16561355F4CF}"/>
              </a:ext>
            </a:extLst>
          </p:cNvPr>
          <p:cNvCxnSpPr>
            <a:cxnSpLocks/>
          </p:cNvCxnSpPr>
          <p:nvPr/>
        </p:nvCxnSpPr>
        <p:spPr>
          <a:xfrm flipV="1">
            <a:off x="8290644" y="1989961"/>
            <a:ext cx="0" cy="2114716"/>
          </a:xfrm>
          <a:prstGeom prst="straightConnector1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1A21B399-C540-004F-A22B-D97E6F4034F1}"/>
              </a:ext>
            </a:extLst>
          </p:cNvPr>
          <p:cNvSpPr txBox="1"/>
          <p:nvPr/>
        </p:nvSpPr>
        <p:spPr>
          <a:xfrm>
            <a:off x="87455" y="4104677"/>
            <a:ext cx="4867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544F4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But how likely is it that the true effect </a:t>
            </a:r>
            <a:r>
              <a:rPr kumimoji="0" lang="en-GB" sz="1800" b="0" i="1" u="sng" strike="noStrike" kern="1200" cap="none" spc="0" normalizeH="0" baseline="0" noProof="0" dirty="0">
                <a:ln>
                  <a:noFill/>
                </a:ln>
                <a:solidFill>
                  <a:srgbClr val="544F4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is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544F4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&gt; 25?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8E039B-B1B2-4500-B9B7-2A9DFEA17425}"/>
              </a:ext>
            </a:extLst>
          </p:cNvPr>
          <p:cNvSpPr txBox="1">
            <a:spLocks/>
          </p:cNvSpPr>
          <p:nvPr/>
        </p:nvSpPr>
        <p:spPr>
          <a:xfrm>
            <a:off x="359152" y="693553"/>
            <a:ext cx="7578000" cy="276999"/>
          </a:xfrm>
          <a:prstGeom prst="rect">
            <a:avLst/>
          </a:prstGeom>
        </p:spPr>
        <p:txBody>
          <a:bodyPr/>
          <a:lstStyle>
            <a:lvl1pPr marL="270000" indent="-270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163" indent="-270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0000" indent="-270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81088" indent="-270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50000" indent="-270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0000" indent="-270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00000" indent="-270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70000" indent="-270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40000" indent="-270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Probability of Success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238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C6EA6B1-99A8-4854-9CD9-8B644A6296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7790" y="1917211"/>
            <a:ext cx="2532627" cy="1900868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5699E977-5738-4BAC-A6C8-EC6894305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152" y="288638"/>
            <a:ext cx="7577139" cy="703067"/>
          </a:xfrm>
        </p:spPr>
        <p:txBody>
          <a:bodyPr>
            <a:noAutofit/>
          </a:bodyPr>
          <a:lstStyle/>
          <a:p>
            <a:r>
              <a:rPr lang="en-GB" sz="2000" dirty="0"/>
              <a:t>The prior: a probability distribution to describe the </a:t>
            </a:r>
            <a:r>
              <a:rPr lang="en-GB" sz="2000" i="1" dirty="0"/>
              <a:t>current</a:t>
            </a:r>
            <a:r>
              <a:rPr lang="en-GB" sz="2000" dirty="0"/>
              <a:t> understanding about the true treatment difference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BBE0FE-DC33-4B04-B7AD-36EDC186F1EC}"/>
              </a:ext>
            </a:extLst>
          </p:cNvPr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9F533D-B52E-4A2F-BF72-0ADD2D94BD75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C053A55-0A11-48DA-8D31-D82423B2805B}"/>
              </a:ext>
            </a:extLst>
          </p:cNvPr>
          <p:cNvGrpSpPr/>
          <p:nvPr/>
        </p:nvGrpSpPr>
        <p:grpSpPr>
          <a:xfrm>
            <a:off x="6362004" y="1113271"/>
            <a:ext cx="1937675" cy="1640579"/>
            <a:chOff x="6100420" y="1124953"/>
            <a:chExt cx="1937675" cy="1640579"/>
          </a:xfrm>
        </p:grpSpPr>
        <p:pic>
          <p:nvPicPr>
            <p:cNvPr id="1026" name="Picture 2" descr="https://dv-website.s3.amazonaws.com/uploads/2017/02/mk_datavis_022217.png">
              <a:extLst>
                <a:ext uri="{FF2B5EF4-FFF2-40B4-BE49-F238E27FC236}">
                  <a16:creationId xmlns:a16="http://schemas.microsoft.com/office/drawing/2014/main" id="{24CD636B-9EC9-4E38-9F62-283FE04F8A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0420" y="1124953"/>
              <a:ext cx="1937675" cy="14467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E5338A6-2E19-4189-A8FF-AFE4957DA91A}"/>
                </a:ext>
              </a:extLst>
            </p:cNvPr>
            <p:cNvSpPr txBox="1"/>
            <p:nvPr/>
          </p:nvSpPr>
          <p:spPr>
            <a:xfrm>
              <a:off x="6100420" y="2303867"/>
              <a:ext cx="1937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Previous trial data for this compound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38FEFD1-C0B3-4DBB-9EA7-F57305E9DF83}"/>
              </a:ext>
            </a:extLst>
          </p:cNvPr>
          <p:cNvGrpSpPr/>
          <p:nvPr/>
        </p:nvGrpSpPr>
        <p:grpSpPr>
          <a:xfrm>
            <a:off x="6572250" y="3097206"/>
            <a:ext cx="1996240" cy="1275119"/>
            <a:chOff x="6861007" y="3020427"/>
            <a:chExt cx="1996240" cy="1275119"/>
          </a:xfrm>
        </p:grpSpPr>
        <p:pic>
          <p:nvPicPr>
            <p:cNvPr id="1030" name="Picture 6" descr="Image result for pharmaceutical companies">
              <a:extLst>
                <a:ext uri="{FF2B5EF4-FFF2-40B4-BE49-F238E27FC236}">
                  <a16:creationId xmlns:a16="http://schemas.microsoft.com/office/drawing/2014/main" id="{0CCFFB54-2408-4F5D-BEA7-4B7EFD015CA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61007" y="3020427"/>
              <a:ext cx="1996240" cy="9981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246BAC4-E294-4C9C-B951-8357D2A3E08D}"/>
                </a:ext>
              </a:extLst>
            </p:cNvPr>
            <p:cNvSpPr txBox="1"/>
            <p:nvPr/>
          </p:nvSpPr>
          <p:spPr>
            <a:xfrm>
              <a:off x="6890289" y="4018547"/>
              <a:ext cx="19376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Competitor Data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236D709-5340-42DD-AAF8-1E053944818F}"/>
              </a:ext>
            </a:extLst>
          </p:cNvPr>
          <p:cNvGrpSpPr/>
          <p:nvPr/>
        </p:nvGrpSpPr>
        <p:grpSpPr>
          <a:xfrm>
            <a:off x="784123" y="1268705"/>
            <a:ext cx="1937675" cy="1406590"/>
            <a:chOff x="784122" y="1268704"/>
            <a:chExt cx="1937675" cy="1406590"/>
          </a:xfrm>
        </p:grpSpPr>
        <p:pic>
          <p:nvPicPr>
            <p:cNvPr id="1034" name="Picture 10" descr="Image result for preclinical">
              <a:extLst>
                <a:ext uri="{FF2B5EF4-FFF2-40B4-BE49-F238E27FC236}">
                  <a16:creationId xmlns:a16="http://schemas.microsoft.com/office/drawing/2014/main" id="{83A60392-3613-46B2-8A1C-CE86DA9680A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4322" y="1268704"/>
              <a:ext cx="1817276" cy="11295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4F21103-2B55-45CD-B9EB-2E5EE727E7A0}"/>
                </a:ext>
              </a:extLst>
            </p:cNvPr>
            <p:cNvSpPr txBox="1"/>
            <p:nvPr/>
          </p:nvSpPr>
          <p:spPr>
            <a:xfrm>
              <a:off x="784122" y="2398295"/>
              <a:ext cx="19376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Pre-clinical &amp; Biology Data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C5F72BB-A924-4133-BF67-0B2BDC4245E2}"/>
              </a:ext>
            </a:extLst>
          </p:cNvPr>
          <p:cNvGrpSpPr/>
          <p:nvPr/>
        </p:nvGrpSpPr>
        <p:grpSpPr>
          <a:xfrm>
            <a:off x="650394" y="3097206"/>
            <a:ext cx="2112476" cy="1422426"/>
            <a:chOff x="825323" y="2993254"/>
            <a:chExt cx="2112476" cy="1422426"/>
          </a:xfrm>
        </p:grpSpPr>
        <p:pic>
          <p:nvPicPr>
            <p:cNvPr id="1036" name="Picture 12" descr="Image result for elicitation">
              <a:extLst>
                <a:ext uri="{FF2B5EF4-FFF2-40B4-BE49-F238E27FC236}">
                  <a16:creationId xmlns:a16="http://schemas.microsoft.com/office/drawing/2014/main" id="{37BB39F3-4473-4448-9CE7-68B3C4E6C0A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5323" y="2993254"/>
              <a:ext cx="2112476" cy="11886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EA63829-A00C-4161-9B88-436D86BB664F}"/>
                </a:ext>
              </a:extLst>
            </p:cNvPr>
            <p:cNvSpPr txBox="1"/>
            <p:nvPr/>
          </p:nvSpPr>
          <p:spPr>
            <a:xfrm>
              <a:off x="912724" y="4138681"/>
              <a:ext cx="19376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Elicitation</a:t>
              </a:r>
            </a:p>
          </p:txBody>
        </p:sp>
      </p:grp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36BCA05F-7FAF-41FD-BED5-51B69D1601C9}"/>
              </a:ext>
            </a:extLst>
          </p:cNvPr>
          <p:cNvSpPr/>
          <p:nvPr/>
        </p:nvSpPr>
        <p:spPr bwMode="auto">
          <a:xfrm rot="1788969">
            <a:off x="2819388" y="1861892"/>
            <a:ext cx="446254" cy="324415"/>
          </a:xfrm>
          <a:prstGeom prst="rightArrow">
            <a:avLst/>
          </a:prstGeom>
          <a:solidFill>
            <a:schemeClr val="bg2"/>
          </a:solidFill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971" marR="0" lvl="0" indent="-180971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Tx/>
              <a:buFont typeface="Arial" pitchFamily="34" charset="0"/>
              <a:buChar char="–"/>
              <a:tabLst/>
              <a:defRPr/>
            </a:pPr>
            <a:endParaRPr kumimoji="0" lang="en-GB" sz="1200" b="1" i="0" u="none" strike="noStrike" kern="0" cap="none" spc="0" normalizeH="0" baseline="0" noProof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A26925C3-E4F1-479C-9CEB-83612F7738E0}"/>
              </a:ext>
            </a:extLst>
          </p:cNvPr>
          <p:cNvSpPr/>
          <p:nvPr/>
        </p:nvSpPr>
        <p:spPr bwMode="auto">
          <a:xfrm rot="20574536">
            <a:off x="2850921" y="3308692"/>
            <a:ext cx="446254" cy="324415"/>
          </a:xfrm>
          <a:prstGeom prst="rightArrow">
            <a:avLst/>
          </a:prstGeom>
          <a:solidFill>
            <a:schemeClr val="bg2"/>
          </a:solidFill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971" marR="0" lvl="0" indent="-180971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Tx/>
              <a:buFont typeface="Arial" pitchFamily="34" charset="0"/>
              <a:buChar char="–"/>
              <a:tabLst/>
              <a:defRPr/>
            </a:pPr>
            <a:endParaRPr kumimoji="0" lang="en-GB" sz="1200" b="1" i="0" u="none" strike="noStrike" kern="0" cap="none" spc="0" normalizeH="0" baseline="0" noProof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AF918BA1-5909-497C-9690-8FCED6F6A08F}"/>
              </a:ext>
            </a:extLst>
          </p:cNvPr>
          <p:cNvSpPr/>
          <p:nvPr/>
        </p:nvSpPr>
        <p:spPr bwMode="auto">
          <a:xfrm rot="9162148">
            <a:off x="5790405" y="1856686"/>
            <a:ext cx="446254" cy="324415"/>
          </a:xfrm>
          <a:prstGeom prst="rightArrow">
            <a:avLst/>
          </a:prstGeom>
          <a:solidFill>
            <a:schemeClr val="bg2"/>
          </a:solidFill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971" marR="0" lvl="0" indent="-180971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Tx/>
              <a:buFont typeface="Arial" pitchFamily="34" charset="0"/>
              <a:buChar char="–"/>
              <a:tabLst/>
              <a:defRPr/>
            </a:pPr>
            <a:endParaRPr kumimoji="0" lang="en-GB" sz="1200" b="1" i="0" u="none" strike="noStrike" kern="0" cap="none" spc="0" normalizeH="0" baseline="0" noProof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CC62C3DB-C4F0-4BE3-A30F-34B1ED7460C5}"/>
              </a:ext>
            </a:extLst>
          </p:cNvPr>
          <p:cNvSpPr/>
          <p:nvPr/>
        </p:nvSpPr>
        <p:spPr bwMode="auto">
          <a:xfrm rot="12164802">
            <a:off x="5854374" y="3332236"/>
            <a:ext cx="446254" cy="324415"/>
          </a:xfrm>
          <a:prstGeom prst="rightArrow">
            <a:avLst/>
          </a:prstGeom>
          <a:solidFill>
            <a:schemeClr val="bg2"/>
          </a:solidFill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971" marR="0" lvl="0" indent="-180971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Tx/>
              <a:buFont typeface="Arial" pitchFamily="34" charset="0"/>
              <a:buChar char="–"/>
              <a:tabLst/>
              <a:defRPr/>
            </a:pPr>
            <a:endParaRPr kumimoji="0" lang="en-GB" sz="1200" b="1" i="0" u="none" strike="noStrike" kern="0" cap="none" spc="0" normalizeH="0" baseline="0" noProof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2329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FA9711-A460-4F94-A9E6-2531E4C8F16B}"/>
              </a:ext>
            </a:extLst>
          </p:cNvPr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C018BF-1337-439F-A17C-C07FD1C7EB6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5029" y="785894"/>
            <a:ext cx="7578000" cy="276999"/>
          </a:xfrm>
        </p:spPr>
        <p:txBody>
          <a:bodyPr/>
          <a:lstStyle/>
          <a:p>
            <a:r>
              <a:rPr lang="en-GB" dirty="0"/>
              <a:t>Prior Distribution over Wave Plot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6C16BFD-AFD8-43B7-9540-C1B34D0CD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3) Calculate Study PoS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3A42E96-1830-4712-92C7-7EF2D39E84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595042"/>
              </p:ext>
            </p:extLst>
          </p:nvPr>
        </p:nvGraphicFramePr>
        <p:xfrm>
          <a:off x="4868030" y="1500326"/>
          <a:ext cx="3918258" cy="1962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4673">
                  <a:extLst>
                    <a:ext uri="{9D8B030D-6E8A-4147-A177-3AD203B41FA5}">
                      <a16:colId xmlns:a16="http://schemas.microsoft.com/office/drawing/2014/main" val="1705386722"/>
                    </a:ext>
                  </a:extLst>
                </a:gridCol>
                <a:gridCol w="760719">
                  <a:extLst>
                    <a:ext uri="{9D8B030D-6E8A-4147-A177-3AD203B41FA5}">
                      <a16:colId xmlns:a16="http://schemas.microsoft.com/office/drawing/2014/main" val="949871535"/>
                    </a:ext>
                  </a:extLst>
                </a:gridCol>
                <a:gridCol w="1152605">
                  <a:extLst>
                    <a:ext uri="{9D8B030D-6E8A-4147-A177-3AD203B41FA5}">
                      <a16:colId xmlns:a16="http://schemas.microsoft.com/office/drawing/2014/main" val="2519001550"/>
                    </a:ext>
                  </a:extLst>
                </a:gridCol>
                <a:gridCol w="810261">
                  <a:extLst>
                    <a:ext uri="{9D8B030D-6E8A-4147-A177-3AD203B41FA5}">
                      <a16:colId xmlns:a16="http://schemas.microsoft.com/office/drawing/2014/main" val="3623785790"/>
                    </a:ext>
                  </a:extLst>
                </a:gridCol>
              </a:tblGrid>
              <a:tr h="666744">
                <a:tc>
                  <a:txBody>
                    <a:bodyPr/>
                    <a:lstStyle/>
                    <a:p>
                      <a:r>
                        <a:rPr lang="en-GB" sz="1200" dirty="0"/>
                        <a:t>True effect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GB" sz="1200"/>
                        <a:t>Probability of making each decision for a given true effect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2842118"/>
                  </a:ext>
                </a:extLst>
              </a:tr>
              <a:tr h="600696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highlight>
                            <a:srgbClr val="00FF00"/>
                          </a:highlight>
                        </a:rPr>
                        <a:t>Positive</a:t>
                      </a:r>
                      <a:r>
                        <a:rPr lang="en-GB" sz="1200" dirty="0"/>
                        <a:t> </a:t>
                      </a:r>
                    </a:p>
                    <a:p>
                      <a:pPr algn="ctr"/>
                      <a:r>
                        <a:rPr lang="en-GB" sz="1200" dirty="0"/>
                        <a:t>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highlight>
                            <a:srgbClr val="FFFF00"/>
                          </a:highlight>
                        </a:rPr>
                        <a:t>Inconclusive</a:t>
                      </a:r>
                      <a:r>
                        <a:rPr lang="en-GB" sz="1200" dirty="0"/>
                        <a:t>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highlight>
                            <a:srgbClr val="FF0000"/>
                          </a:highlight>
                        </a:rPr>
                        <a:t>Negative</a:t>
                      </a:r>
                      <a:r>
                        <a:rPr lang="en-GB" sz="1200" dirty="0"/>
                        <a:t>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8135907"/>
                  </a:ext>
                </a:extLst>
              </a:tr>
              <a:tr h="347772">
                <a:tc>
                  <a:txBody>
                    <a:bodyPr/>
                    <a:lstStyle/>
                    <a:p>
                      <a:r>
                        <a:rPr lang="en-GB" sz="1200" dirty="0"/>
                        <a:t>TV=20%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38%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425913"/>
                  </a:ext>
                </a:extLst>
              </a:tr>
              <a:tr h="347772">
                <a:tc>
                  <a:txBody>
                    <a:bodyPr/>
                    <a:lstStyle/>
                    <a:p>
                      <a:r>
                        <a:rPr lang="en-GB" sz="1200" dirty="0"/>
                        <a:t>Assurance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highlight>
                            <a:srgbClr val="00FF00"/>
                          </a:highlight>
                        </a:rPr>
                        <a:t>18%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22%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70%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1366404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9F3F5A45-2963-47DC-BC42-405DC6CF3A29}"/>
              </a:ext>
            </a:extLst>
          </p:cNvPr>
          <p:cNvGrpSpPr/>
          <p:nvPr/>
        </p:nvGrpSpPr>
        <p:grpSpPr>
          <a:xfrm>
            <a:off x="461639" y="1418332"/>
            <a:ext cx="4011534" cy="3509437"/>
            <a:chOff x="461639" y="1418332"/>
            <a:chExt cx="4011534" cy="3509437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51CF8E5F-B092-45CC-975C-300F79B759A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1639" y="1418332"/>
              <a:ext cx="4011534" cy="2723084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50937E5A-2943-456D-B19E-4BAB22F2DDE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99696" y="4234555"/>
              <a:ext cx="3248025" cy="30480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C63CB85-3A07-4364-AD8E-E034DFCB11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340111" y="4632494"/>
              <a:ext cx="1971675" cy="295275"/>
            </a:xfrm>
            <a:prstGeom prst="rect">
              <a:avLst/>
            </a:prstGeom>
          </p:spPr>
        </p:pic>
      </p:grpSp>
      <p:sp>
        <p:nvSpPr>
          <p:cNvPr id="10" name="Speech Bubble: Oval 9">
            <a:extLst>
              <a:ext uri="{FF2B5EF4-FFF2-40B4-BE49-F238E27FC236}">
                <a16:creationId xmlns:a16="http://schemas.microsoft.com/office/drawing/2014/main" id="{6708DBD8-B8EF-45B4-9A9A-1E4C99503AD6}"/>
              </a:ext>
            </a:extLst>
          </p:cNvPr>
          <p:cNvSpPr/>
          <p:nvPr/>
        </p:nvSpPr>
        <p:spPr bwMode="auto">
          <a:xfrm>
            <a:off x="6800370" y="3596128"/>
            <a:ext cx="1375496" cy="545288"/>
          </a:xfrm>
          <a:prstGeom prst="wedgeEllipseCallout">
            <a:avLst>
              <a:gd name="adj1" fmla="val -69322"/>
              <a:gd name="adj2" fmla="val -88345"/>
            </a:avLst>
          </a:prstGeom>
          <a:noFill/>
          <a:ln w="28575">
            <a:solidFill>
              <a:srgbClr val="00B050"/>
            </a:solidFill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975" indent="-180975" algn="ctr" eaLnBrk="0" fontAlgn="auto" hangingPunc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itchFamily="34" charset="0"/>
              <a:buChar char="–"/>
            </a:pPr>
            <a:endParaRPr lang="en-GB" sz="1200" b="1" kern="0" dirty="0" err="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7B00B6F-BC74-444F-9628-2BBEC662B9C5}"/>
              </a:ext>
            </a:extLst>
          </p:cNvPr>
          <p:cNvSpPr txBox="1"/>
          <p:nvPr/>
        </p:nvSpPr>
        <p:spPr>
          <a:xfrm>
            <a:off x="7023207" y="3665284"/>
            <a:ext cx="11526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</a:pPr>
            <a:r>
              <a:rPr lang="en-GB" sz="1200" dirty="0"/>
              <a:t>Probability of Success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200E9FF-6B05-480B-80D5-8FE3B1AF82F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58190" y="4819997"/>
            <a:ext cx="215543" cy="215543"/>
          </a:xfrm>
          <a:prstGeom prst="rect">
            <a:avLst/>
          </a:prstGeom>
          <a:noFill/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A7C3439-5050-4F2D-BBC4-8F4ED7881465}"/>
              </a:ext>
            </a:extLst>
          </p:cNvPr>
          <p:cNvSpPr txBox="1"/>
          <p:nvPr/>
        </p:nvSpPr>
        <p:spPr>
          <a:xfrm>
            <a:off x="1791812" y="4819997"/>
            <a:ext cx="25496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</a:pPr>
            <a:r>
              <a:rPr lang="en-GB" sz="1200" b="1" dirty="0"/>
              <a:t>Prior distribution weight on zero</a:t>
            </a:r>
          </a:p>
        </p:txBody>
      </p:sp>
    </p:spTree>
    <p:extLst>
      <p:ext uri="{BB962C8B-B14F-4D97-AF65-F5344CB8AC3E}">
        <p14:creationId xmlns:p14="http://schemas.microsoft.com/office/powerpoint/2010/main" val="2360609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6862F-C7DB-4223-A307-5A5C578005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519" y="2402365"/>
            <a:ext cx="5981335" cy="666849"/>
          </a:xfrm>
        </p:spPr>
        <p:txBody>
          <a:bodyPr>
            <a:normAutofit/>
          </a:bodyPr>
          <a:lstStyle/>
          <a:p>
            <a:br>
              <a:rPr lang="en-GB" dirty="0"/>
            </a:br>
            <a:r>
              <a:rPr lang="en-GB" dirty="0"/>
              <a:t>4. Conditional Probability of Success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ACF8B90-3633-4BD3-8869-69F0235E5E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6520" y="3427590"/>
            <a:ext cx="7794767" cy="338554"/>
          </a:xfrm>
        </p:spPr>
        <p:txBody>
          <a:bodyPr/>
          <a:lstStyle/>
          <a:p>
            <a:r>
              <a:rPr lang="en-GB" dirty="0"/>
              <a:t>PoS of the subsequent study, conditioned on a positive outcome of the current study</a:t>
            </a:r>
          </a:p>
        </p:txBody>
      </p:sp>
    </p:spTree>
    <p:extLst>
      <p:ext uri="{BB962C8B-B14F-4D97-AF65-F5344CB8AC3E}">
        <p14:creationId xmlns:p14="http://schemas.microsoft.com/office/powerpoint/2010/main" val="25212592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172146A-437D-44EB-A8F9-46760DE7FC1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88589" y="1080905"/>
            <a:ext cx="8423275" cy="53218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Map possible observed Phase 2 results to Phase 3 POS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5865EC0-B5A9-49A0-8FEC-0D56D68DEE8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056AA5F-A49C-477A-9DDF-A52A30250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Step 4) Subsequent Study Conditional PoS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9AA61B-C17F-4496-B778-9D81952FFEE2}"/>
              </a:ext>
            </a:extLst>
          </p:cNvPr>
          <p:cNvSpPr txBox="1"/>
          <p:nvPr/>
        </p:nvSpPr>
        <p:spPr>
          <a:xfrm>
            <a:off x="1052598" y="1723444"/>
            <a:ext cx="2369279" cy="954107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Minimum</a:t>
            </a:r>
            <a:r>
              <a:rPr lang="en-GB" sz="1400" dirty="0"/>
              <a:t> Phase 2 data that achieves a go, gives 80% probability of phase 3 success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3FDF85-AA91-49C3-AE02-FD453A4128B4}"/>
              </a:ext>
            </a:extLst>
          </p:cNvPr>
          <p:cNvSpPr/>
          <p:nvPr/>
        </p:nvSpPr>
        <p:spPr>
          <a:xfrm>
            <a:off x="732825" y="3505661"/>
            <a:ext cx="3708626" cy="923330"/>
          </a:xfrm>
          <a:prstGeom prst="rect">
            <a:avLst/>
          </a:prstGeom>
          <a:solidFill>
            <a:srgbClr val="FFFF00"/>
          </a:solidFill>
          <a:ln w="762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dirty="0"/>
              <a:t>The </a:t>
            </a:r>
            <a:r>
              <a:rPr lang="en-GB" i="1" dirty="0"/>
              <a:t>tougher we set the Phase 2</a:t>
            </a:r>
            <a:r>
              <a:rPr lang="en-GB" dirty="0"/>
              <a:t> rules, the </a:t>
            </a:r>
            <a:r>
              <a:rPr lang="en-GB" i="1" dirty="0"/>
              <a:t>higher the Probability of success in Phase 3.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075D678-49AE-4DA8-83D1-9A89985999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2551" y="1596584"/>
            <a:ext cx="4109313" cy="2832408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57F666F-D79D-4DC3-A765-1349F08FC3A0}"/>
              </a:ext>
            </a:extLst>
          </p:cNvPr>
          <p:cNvCxnSpPr>
            <a:cxnSpLocks/>
          </p:cNvCxnSpPr>
          <p:nvPr/>
        </p:nvCxnSpPr>
        <p:spPr>
          <a:xfrm>
            <a:off x="3421877" y="2200497"/>
            <a:ext cx="3578278" cy="1508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636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7529F00-6B58-4D2B-85B9-9B9720BC326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59152" y="1192388"/>
            <a:ext cx="8423275" cy="32575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Why we need Quantitative Decision Making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What is Quantitative Decision Making</a:t>
            </a:r>
          </a:p>
          <a:p>
            <a:pPr marL="611063" lvl="1" indent="-342900">
              <a:buFont typeface="+mj-lt"/>
              <a:buAutoNum type="arabicPeriod"/>
            </a:pPr>
            <a:r>
              <a:rPr lang="en-GB" dirty="0"/>
              <a:t>Targets and Evidence Levels </a:t>
            </a:r>
          </a:p>
          <a:p>
            <a:pPr marL="611063" lvl="1" indent="-342900">
              <a:buFont typeface="+mj-lt"/>
              <a:buAutoNum type="arabicPeriod"/>
            </a:pPr>
            <a:r>
              <a:rPr lang="en-GB" dirty="0"/>
              <a:t>Risks </a:t>
            </a:r>
          </a:p>
          <a:p>
            <a:pPr marL="611063" lvl="1" indent="-342900">
              <a:buFont typeface="+mj-lt"/>
              <a:buAutoNum type="arabicPeriod"/>
            </a:pPr>
            <a:r>
              <a:rPr lang="en-GB" dirty="0"/>
              <a:t>Probability of Success</a:t>
            </a:r>
          </a:p>
          <a:p>
            <a:pPr marL="611063" lvl="1" indent="-342900">
              <a:buFont typeface="+mj-lt"/>
              <a:buAutoNum type="arabicPeriod"/>
            </a:pPr>
            <a:r>
              <a:rPr lang="en-GB" dirty="0"/>
              <a:t>Conditional Probability of Success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Summary and further considerations.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Worked Example</a:t>
            </a:r>
          </a:p>
          <a:p>
            <a:pPr marL="0" indent="0">
              <a:buNone/>
            </a:pPr>
            <a:endParaRPr lang="en-GB" dirty="0"/>
          </a:p>
          <a:p>
            <a:pPr lvl="1"/>
            <a:endParaRPr lang="en-GB" dirty="0"/>
          </a:p>
          <a:p>
            <a:pPr lvl="1"/>
            <a:endParaRPr lang="en-GB" dirty="0">
              <a:highlight>
                <a:srgbClr val="FFFF00"/>
              </a:highlight>
            </a:endParaRP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8A6D1FE5-CCFE-41B7-A3DB-4B6EDF229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7376025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63DC18-DF69-4A94-9DB2-64A69EDB275A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44174" y="1048648"/>
            <a:ext cx="5288613" cy="2495948"/>
          </a:xfrm>
        </p:spPr>
        <p:txBody>
          <a:bodyPr/>
          <a:lstStyle/>
          <a:p>
            <a:r>
              <a:rPr lang="en-GB" dirty="0"/>
              <a:t>The “average” Phase 3 POS based on any positive outcome in Phase 2, weighted by the prior.</a:t>
            </a:r>
          </a:p>
          <a:p>
            <a:r>
              <a:rPr lang="en-GB" sz="1400" dirty="0"/>
              <a:t>Before phase 2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200" dirty="0"/>
              <a:t>Phase 3 PoS : 30%</a:t>
            </a:r>
          </a:p>
          <a:p>
            <a:r>
              <a:rPr lang="en-GB" sz="1400" dirty="0"/>
              <a:t>After phase 2 (assuming positive outcome)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200" dirty="0"/>
              <a:t>Minimum Conditional Phase 3 PoS: 80%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200" dirty="0"/>
              <a:t>Expected Conditional Phase 3 PoS: 86%</a:t>
            </a:r>
          </a:p>
          <a:p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1D22BA8-7E79-47B5-B8BC-FFBB15693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Risk Discharge 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A027988-1621-449E-8477-0143FF0D396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20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E5E1EB4-958F-4FA9-995D-31AD068B43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5574" y="2984014"/>
            <a:ext cx="3258332" cy="157012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EE08ADB-B900-42F0-8E92-B2BC3E652111}"/>
              </a:ext>
            </a:extLst>
          </p:cNvPr>
          <p:cNvSpPr txBox="1"/>
          <p:nvPr/>
        </p:nvSpPr>
        <p:spPr>
          <a:xfrm>
            <a:off x="6149977" y="2998609"/>
            <a:ext cx="15752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</a:pPr>
            <a:r>
              <a:rPr lang="en-GB" sz="800" u="sng" dirty="0"/>
              <a:t>Prior distribution for </a:t>
            </a:r>
            <a:r>
              <a:rPr lang="en-GB" sz="800" u="sng" dirty="0">
                <a:sym typeface="Symbol" panose="05050102010706020507" pitchFamily="18" charset="2"/>
              </a:rPr>
              <a:t></a:t>
            </a:r>
            <a:endParaRPr lang="en-GB" sz="800" u="sng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26F4CE-8700-41CC-9F5D-1D0814F2A4F3}"/>
              </a:ext>
            </a:extLst>
          </p:cNvPr>
          <p:cNvSpPr txBox="1"/>
          <p:nvPr/>
        </p:nvSpPr>
        <p:spPr>
          <a:xfrm>
            <a:off x="181496" y="3450525"/>
            <a:ext cx="5613968" cy="103105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270000" lvl="0" indent="-270000">
              <a:spcAft>
                <a:spcPts val="600"/>
              </a:spcAft>
              <a:buClr>
                <a:srgbClr val="544F40"/>
              </a:buClr>
              <a:buFont typeface="Arial" pitchFamily="34" charset="0"/>
              <a:buChar char="–"/>
            </a:pPr>
            <a:r>
              <a:rPr lang="en-GB" sz="1600" dirty="0">
                <a:solidFill>
                  <a:srgbClr val="544F40"/>
                </a:solidFill>
              </a:rPr>
              <a:t>Extrapolating endpoints and other design changes between phases can be difficult, but is necessary</a:t>
            </a:r>
            <a:endParaRPr lang="en-GB" sz="1400" dirty="0">
              <a:solidFill>
                <a:srgbClr val="544F40"/>
              </a:solidFill>
            </a:endParaRPr>
          </a:p>
          <a:p>
            <a:pPr marL="810000" lvl="2" indent="-270000">
              <a:spcAft>
                <a:spcPts val="600"/>
              </a:spcAft>
              <a:buFont typeface="Arial" pitchFamily="34" charset="0"/>
              <a:buChar char="–"/>
            </a:pPr>
            <a:r>
              <a:rPr lang="en-GB" sz="1200" b="1" dirty="0">
                <a:solidFill>
                  <a:srgbClr val="544F40"/>
                </a:solidFill>
              </a:rPr>
              <a:t>If the study is not able to discharge risk for future development, then why proceed with the study at all?</a:t>
            </a:r>
            <a:endParaRPr lang="en-GB" sz="1200" dirty="0">
              <a:solidFill>
                <a:srgbClr val="544F4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493764-8E34-435F-A90D-8AEEE8BDDB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5574" y="974151"/>
            <a:ext cx="3093409" cy="202445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8A08CCC-2ECE-477F-96DC-F20E7F8ACA42}"/>
              </a:ext>
            </a:extLst>
          </p:cNvPr>
          <p:cNvSpPr txBox="1"/>
          <p:nvPr/>
        </p:nvSpPr>
        <p:spPr>
          <a:xfrm>
            <a:off x="280751" y="733186"/>
            <a:ext cx="4736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/>
              <a:t>Quantify the utility of the study in terms of risk discharge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88428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E43A9C-BBB4-428A-BFA0-D9FC5978112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59152" y="1192387"/>
            <a:ext cx="8423275" cy="3330375"/>
          </a:xfrm>
        </p:spPr>
        <p:txBody>
          <a:bodyPr/>
          <a:lstStyle/>
          <a:p>
            <a:r>
              <a:rPr lang="en-GB" dirty="0"/>
              <a:t>Methodology can be extended to</a:t>
            </a:r>
          </a:p>
          <a:p>
            <a:pPr lvl="1"/>
            <a:r>
              <a:rPr lang="en-GB" dirty="0"/>
              <a:t>Multi-endpoint decision rules</a:t>
            </a:r>
          </a:p>
          <a:p>
            <a:pPr lvl="1"/>
            <a:r>
              <a:rPr lang="en-GB" dirty="0"/>
              <a:t>Interim analysis decision rules</a:t>
            </a:r>
          </a:p>
          <a:p>
            <a:pPr lvl="1"/>
            <a:r>
              <a:rPr lang="en-GB" dirty="0"/>
              <a:t>Phase I to phase II</a:t>
            </a:r>
          </a:p>
          <a:p>
            <a:pPr lvl="1"/>
            <a:r>
              <a:rPr lang="en-GB" dirty="0"/>
              <a:t>Safety, biomarker, PK endpoints etc.</a:t>
            </a:r>
          </a:p>
          <a:p>
            <a:pPr marL="268163" lvl="1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2B524F8-F525-4F34-A943-34223FC46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1848069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C88C558-D3E0-44E0-BD53-B47364A2729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/>
              <a:t>Decision making frameworks are critical for successful drug development</a:t>
            </a:r>
          </a:p>
          <a:p>
            <a:r>
              <a:rPr lang="en-GB" dirty="0"/>
              <a:t>Pre-defined targets and success evidence levels ensure studies are designed optimally</a:t>
            </a:r>
          </a:p>
          <a:p>
            <a:r>
              <a:rPr lang="en-GB" dirty="0"/>
              <a:t>All important risks are quantified and transparent to decision makers</a:t>
            </a:r>
          </a:p>
          <a:p>
            <a:r>
              <a:rPr lang="en-GB" dirty="0"/>
              <a:t>Studies de-risk the subsequent studies and overall development plan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>
                <a:sym typeface="Wingdings" panose="05000000000000000000" pitchFamily="2" charset="2"/>
              </a:rPr>
              <a:t>Lower late stage attrition</a:t>
            </a:r>
          </a:p>
          <a:p>
            <a:pPr marL="0" indent="0">
              <a:buNone/>
            </a:pPr>
            <a:r>
              <a:rPr lang="en-GB" dirty="0">
                <a:sym typeface="Wingdings" panose="05000000000000000000" pitchFamily="2" charset="2"/>
              </a:rPr>
              <a:t>Improved R&amp;D productivity</a:t>
            </a:r>
          </a:p>
          <a:p>
            <a:pPr marL="0" indent="0">
              <a:buNone/>
            </a:pPr>
            <a:r>
              <a:rPr lang="en-GB" dirty="0">
                <a:sym typeface="Wingdings" panose="05000000000000000000" pitchFamily="2" charset="2"/>
              </a:rPr>
              <a:t>More new medicines to patients.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A0AADF0-D5F0-41CC-A577-6B3D409D34C0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12557CA-732F-4B58-9DED-B922A9CEE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E6BC7F-CEF4-442B-94CE-02BF0BD1BEA3}"/>
              </a:ext>
            </a:extLst>
          </p:cNvPr>
          <p:cNvSpPr txBox="1"/>
          <p:nvPr/>
        </p:nvSpPr>
        <p:spPr>
          <a:xfrm>
            <a:off x="184417" y="4704001"/>
            <a:ext cx="5632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</a:pPr>
            <a:r>
              <a:rPr lang="en-GB" sz="1200" dirty="0"/>
              <a:t>Email:  Jacquie.A.Christie@GSK.com</a:t>
            </a:r>
          </a:p>
        </p:txBody>
      </p:sp>
    </p:spTree>
    <p:extLst>
      <p:ext uri="{BB962C8B-B14F-4D97-AF65-F5344CB8AC3E}">
        <p14:creationId xmlns:p14="http://schemas.microsoft.com/office/powerpoint/2010/main" val="233948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693E3-8A8F-4B6D-9667-A68957890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520" y="2735789"/>
            <a:ext cx="5042395" cy="333425"/>
          </a:xfrm>
        </p:spPr>
        <p:txBody>
          <a:bodyPr/>
          <a:lstStyle/>
          <a:p>
            <a:r>
              <a:rPr lang="en-GB" dirty="0"/>
              <a:t>Example Project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CC473F7-6952-4EC6-BEEF-E4B9BD5FAF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6519" y="2144356"/>
            <a:ext cx="5042395" cy="338554"/>
          </a:xfrm>
        </p:spPr>
        <p:txBody>
          <a:bodyPr/>
          <a:lstStyle/>
          <a:p>
            <a:r>
              <a:rPr lang="en-GB" dirty="0"/>
              <a:t>Back-up</a:t>
            </a:r>
          </a:p>
        </p:txBody>
      </p:sp>
    </p:spTree>
    <p:extLst>
      <p:ext uri="{BB962C8B-B14F-4D97-AF65-F5344CB8AC3E}">
        <p14:creationId xmlns:p14="http://schemas.microsoft.com/office/powerpoint/2010/main" val="39106758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0F55501-C8C2-1040-AD10-70F336DF8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152" y="288639"/>
            <a:ext cx="7577139" cy="276999"/>
          </a:xfrm>
        </p:spPr>
        <p:txBody>
          <a:bodyPr/>
          <a:lstStyle/>
          <a:p>
            <a:r>
              <a:rPr lang="en-US" sz="1800" dirty="0"/>
              <a:t>Prior distribution for primary endpoint (response) for GSKXXX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A5A454-23F1-2F43-AFD9-D98FD3868DF8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prstGeom prst="rect">
            <a:avLst/>
          </a:prstGeom>
        </p:spPr>
        <p:txBody>
          <a:bodyPr vert="horz" lIns="7200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F9F533D-B52E-4A2F-BF72-0ADD2D94BD75}" type="slidenum">
              <a:rPr lang="en-GB" smtClean="0">
                <a:solidFill>
                  <a:srgbClr val="9A8B7D"/>
                </a:solidFill>
              </a:rPr>
              <a:pPr/>
              <a:t>24</a:t>
            </a:fld>
            <a:endParaRPr lang="en-GB">
              <a:solidFill>
                <a:srgbClr val="9A8B7D"/>
              </a:solidFill>
              <a:latin typeface="Arial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DE5495-34A8-A641-86DE-0AC20D5376A8}"/>
              </a:ext>
            </a:extLst>
          </p:cNvPr>
          <p:cNvSpPr/>
          <p:nvPr/>
        </p:nvSpPr>
        <p:spPr>
          <a:xfrm>
            <a:off x="4492277" y="1490292"/>
            <a:ext cx="33675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0735" indent="-160735">
              <a:buFont typeface="Arial" panose="020B0604020202020204" pitchFamily="34" charset="0"/>
              <a:buChar char="•"/>
            </a:pPr>
            <a:endParaRPr lang="en-GB" sz="1200" dirty="0">
              <a:solidFill>
                <a:srgbClr val="000000"/>
              </a:solidFill>
              <a:latin typeface="Arial"/>
            </a:endParaRPr>
          </a:p>
          <a:p>
            <a:pPr marL="160735" indent="-160735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Arial"/>
              </a:rPr>
              <a:t>According to the prior, we are  </a:t>
            </a:r>
          </a:p>
          <a:p>
            <a:pPr marL="417910" lvl="1" indent="-160735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Arial"/>
              </a:rPr>
              <a:t>46% sure that the response for GSKXXX is at least </a:t>
            </a:r>
            <a:r>
              <a:rPr lang="en-GB" sz="1200" dirty="0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45% (MV) </a:t>
            </a:r>
            <a:r>
              <a:rPr lang="en-GB" sz="1200" dirty="0">
                <a:solidFill>
                  <a:srgbClr val="000000"/>
                </a:solidFill>
                <a:latin typeface="Arial"/>
              </a:rPr>
              <a:t>greater than placebo.</a:t>
            </a:r>
          </a:p>
          <a:p>
            <a:pPr marL="417910" lvl="1" indent="-160735">
              <a:buFont typeface="Arial" panose="020B0604020202020204" pitchFamily="34" charset="0"/>
              <a:buChar char="•"/>
            </a:pPr>
            <a:endParaRPr lang="en-GB" sz="1200" dirty="0">
              <a:solidFill>
                <a:srgbClr val="000000"/>
              </a:solidFill>
              <a:latin typeface="Arial"/>
            </a:endParaRPr>
          </a:p>
          <a:p>
            <a:pPr marL="417910" lvl="1" indent="-160735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Arial"/>
              </a:rPr>
              <a:t>22% sure that the response for GSKXXX is at least </a:t>
            </a:r>
            <a:r>
              <a:rPr lang="en-GB" sz="1200" dirty="0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55% (TV) </a:t>
            </a:r>
            <a:r>
              <a:rPr lang="en-GB" sz="1200" dirty="0">
                <a:solidFill>
                  <a:srgbClr val="000000"/>
                </a:solidFill>
                <a:latin typeface="Arial"/>
              </a:rPr>
              <a:t>greater than placebo.</a:t>
            </a:r>
          </a:p>
          <a:p>
            <a:pPr marL="417910" lvl="1" indent="-160735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FE5A2BB-40D1-4530-A0A4-924ED715990E}"/>
              </a:ext>
            </a:extLst>
          </p:cNvPr>
          <p:cNvGrpSpPr/>
          <p:nvPr/>
        </p:nvGrpSpPr>
        <p:grpSpPr>
          <a:xfrm>
            <a:off x="730422" y="1490292"/>
            <a:ext cx="3142410" cy="2803000"/>
            <a:chOff x="1452721" y="1275862"/>
            <a:chExt cx="3142410" cy="2803000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5EDF085F-819F-47C7-9AFF-0E70507DFF4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2721" y="1275862"/>
              <a:ext cx="3142410" cy="2591777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4DEE648-474A-4544-94E8-58F54920B20D}"/>
                </a:ext>
              </a:extLst>
            </p:cNvPr>
            <p:cNvSpPr txBox="1"/>
            <p:nvPr/>
          </p:nvSpPr>
          <p:spPr>
            <a:xfrm>
              <a:off x="2760857" y="3478881"/>
              <a:ext cx="35779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Clr>
                  <a:srgbClr val="635A54"/>
                </a:buClr>
              </a:pPr>
              <a:r>
                <a:rPr lang="en-US" sz="900" b="1">
                  <a:solidFill>
                    <a:srgbClr val="000000"/>
                  </a:solidFill>
                  <a:latin typeface="Arial"/>
                </a:rPr>
                <a:t>MV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1774DB7-AD69-4891-829E-1C9126486BB6}"/>
                </a:ext>
              </a:extLst>
            </p:cNvPr>
            <p:cNvSpPr txBox="1"/>
            <p:nvPr/>
          </p:nvSpPr>
          <p:spPr>
            <a:xfrm>
              <a:off x="3068039" y="3475306"/>
              <a:ext cx="33214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Clr>
                  <a:srgbClr val="635A54"/>
                </a:buClr>
              </a:pPr>
              <a:r>
                <a:rPr lang="en-US" sz="900" b="1">
                  <a:solidFill>
                    <a:srgbClr val="000000"/>
                  </a:solidFill>
                  <a:latin typeface="Arial"/>
                </a:rPr>
                <a:t>TV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4EDFF97E-DE38-450A-A990-57C589A6B5C8}"/>
                </a:ext>
              </a:extLst>
            </p:cNvPr>
            <p:cNvSpPr txBox="1"/>
            <p:nvPr/>
          </p:nvSpPr>
          <p:spPr>
            <a:xfrm>
              <a:off x="1595762" y="3801863"/>
              <a:ext cx="28097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635A54"/>
                </a:buClr>
              </a:pPr>
              <a:r>
                <a:rPr lang="en-GB" sz="600" dirty="0">
                  <a:solidFill>
                    <a:srgbClr val="635A54"/>
                  </a:solidFill>
                  <a:latin typeface="Arial"/>
                </a:rPr>
                <a:t>True Treatment Difference GSKXXX– Placebo</a:t>
              </a:r>
            </a:p>
            <a:p>
              <a:pPr algn="ctr">
                <a:buClr>
                  <a:srgbClr val="635A54"/>
                </a:buClr>
              </a:pPr>
              <a:r>
                <a:rPr lang="en-GB" sz="600" dirty="0">
                  <a:solidFill>
                    <a:srgbClr val="635A54"/>
                  </a:solidFill>
                  <a:latin typeface="Arial"/>
                </a:rPr>
                <a:t> responders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267728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F656C-22C2-4E38-B919-6EAE056BD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470" y="288639"/>
            <a:ext cx="8221916" cy="338554"/>
          </a:xfrm>
        </p:spPr>
        <p:txBody>
          <a:bodyPr>
            <a:noAutofit/>
          </a:bodyPr>
          <a:lstStyle/>
          <a:p>
            <a:r>
              <a:rPr lang="en-US" sz="2000" dirty="0"/>
              <a:t>Proposed Design and Definitions of Positive &amp; Negative Outcomes</a:t>
            </a:r>
            <a:endParaRPr lang="en-GB" sz="200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AB25DA4-D1C8-4C82-A31F-9802526EEACF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>
              <a:defRPr/>
            </a:pPr>
            <a:fld id="{9F9F533D-B52E-4A2F-BF72-0ADD2D94BD75}" type="slidenum">
              <a:rPr lang="en-GB">
                <a:solidFill>
                  <a:srgbClr val="544F40"/>
                </a:solidFill>
                <a:latin typeface="Arial"/>
              </a:rPr>
              <a:pPr>
                <a:defRPr/>
              </a:pPr>
              <a:t>25</a:t>
            </a:fld>
            <a:endParaRPr lang="en-GB">
              <a:solidFill>
                <a:srgbClr val="544F40"/>
              </a:solidFill>
              <a:latin typeface="Arial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BCE9A04-0D84-4D0D-B4DA-6869BB30FBC3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15954" y="1930526"/>
            <a:ext cx="7432073" cy="2610738"/>
          </a:xfrm>
          <a:noFill/>
          <a:ln w="38100">
            <a:noFill/>
          </a:ln>
        </p:spPr>
        <p:txBody>
          <a:bodyPr/>
          <a:lstStyle/>
          <a:p>
            <a:pPr marL="0" indent="0" algn="ctr">
              <a:buNone/>
            </a:pPr>
            <a:endParaRPr lang="en-GB" sz="825" b="1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GB" sz="1200" b="1" u="sng" dirty="0">
                <a:solidFill>
                  <a:schemeClr val="tx1">
                    <a:lumMod val="50000"/>
                  </a:schemeClr>
                </a:solidFill>
              </a:rPr>
              <a:t>Outcomes based on response at week 24</a:t>
            </a:r>
          </a:p>
          <a:p>
            <a:pPr marL="0" indent="0" algn="ctr">
              <a:buNone/>
            </a:pPr>
            <a:endParaRPr lang="en-GB" sz="1200" u="sng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GB" sz="1100" b="1" dirty="0">
                <a:solidFill>
                  <a:schemeClr val="tx1">
                    <a:lumMod val="50000"/>
                  </a:schemeClr>
                </a:solidFill>
                <a:highlight>
                  <a:srgbClr val="00FF00"/>
                </a:highlight>
              </a:rPr>
              <a:t>Positive outcome</a:t>
            </a:r>
            <a:r>
              <a:rPr lang="en-GB" sz="1100" b="1" dirty="0">
                <a:solidFill>
                  <a:schemeClr val="tx1">
                    <a:lumMod val="50000"/>
                  </a:schemeClr>
                </a:solidFill>
              </a:rPr>
              <a:t>: At least 80% sure that the true differences is ≥45%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850" dirty="0">
                <a:solidFill>
                  <a:schemeClr val="tx1">
                    <a:lumMod val="50000"/>
                  </a:schemeClr>
                </a:solidFill>
              </a:rPr>
              <a:t>This equates to an observed difference of ~ 52% or more. 	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GB" sz="85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GB" sz="1100" b="1" dirty="0">
                <a:solidFill>
                  <a:schemeClr val="tx1">
                    <a:lumMod val="50000"/>
                  </a:schemeClr>
                </a:solidFill>
                <a:highlight>
                  <a:srgbClr val="FF0000"/>
                </a:highlight>
              </a:rPr>
              <a:t>Negative outcome</a:t>
            </a:r>
            <a:r>
              <a:rPr lang="en-GB" sz="1100" b="1" dirty="0">
                <a:solidFill>
                  <a:schemeClr val="tx1">
                    <a:lumMod val="50000"/>
                  </a:schemeClr>
                </a:solidFill>
              </a:rPr>
              <a:t>: At least 90% sure that the true difference is &lt;55%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850" dirty="0">
                <a:solidFill>
                  <a:schemeClr val="tx1">
                    <a:lumMod val="50000"/>
                  </a:schemeClr>
                </a:solidFill>
              </a:rPr>
              <a:t>This equates to an observed difference of ~ 45% or less.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GB" sz="85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1250" dirty="0">
                <a:solidFill>
                  <a:schemeClr val="tx1">
                    <a:lumMod val="50000"/>
                  </a:schemeClr>
                </a:solidFill>
              </a:rPr>
              <a:t>According to the prior and this proposed design, there is a 30% chance of a positive outcome, and a 66% chance of a negative outcome.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C21A4CE-A9C6-46FD-AF72-90C8AB65EBDB}"/>
              </a:ext>
            </a:extLst>
          </p:cNvPr>
          <p:cNvSpPr/>
          <p:nvPr/>
        </p:nvSpPr>
        <p:spPr bwMode="auto">
          <a:xfrm>
            <a:off x="1357756" y="1179680"/>
            <a:ext cx="6211017" cy="5608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0500" tIns="40500" rIns="40500" bIns="405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eaLnBrk="0" hangingPunct="0">
              <a:buClr>
                <a:srgbClr val="FFFFFF"/>
              </a:buClr>
              <a:defRPr/>
            </a:pPr>
            <a:r>
              <a:rPr lang="en-US" sz="1000" b="1" kern="0" dirty="0">
                <a:solidFill>
                  <a:srgbClr val="544F40">
                    <a:lumMod val="50000"/>
                  </a:srgbClr>
                </a:solidFill>
                <a:latin typeface="Arial"/>
              </a:rPr>
              <a:t>Design Summary</a:t>
            </a:r>
          </a:p>
          <a:p>
            <a:pPr marL="128588" indent="-128588" eaLnBrk="0" hangingPunct="0">
              <a:spcBef>
                <a:spcPts val="150"/>
              </a:spcBef>
              <a:buClr>
                <a:srgbClr val="FFFFFF"/>
              </a:buClr>
              <a:buFont typeface="Arial" panose="020B0604020202020204" pitchFamily="34" charset="0"/>
              <a:buChar char="•"/>
              <a:defRPr/>
            </a:pPr>
            <a:r>
              <a:rPr lang="en-US" sz="1000" kern="0" dirty="0">
                <a:solidFill>
                  <a:srgbClr val="544F40">
                    <a:lumMod val="50000"/>
                  </a:srgbClr>
                </a:solidFill>
                <a:latin typeface="Arial"/>
              </a:rPr>
              <a:t>Randomized, parallel group, placebo controlled, </a:t>
            </a:r>
            <a:r>
              <a:rPr lang="en-GB" sz="1000" kern="0" dirty="0">
                <a:solidFill>
                  <a:srgbClr val="544F40">
                    <a:lumMod val="50000"/>
                  </a:srgbClr>
                </a:solidFill>
                <a:latin typeface="Arial"/>
              </a:rPr>
              <a:t>phase IIb.  </a:t>
            </a:r>
            <a:endParaRPr lang="en-US" sz="1000" kern="0" dirty="0">
              <a:solidFill>
                <a:srgbClr val="544F40">
                  <a:lumMod val="50000"/>
                </a:srgbClr>
              </a:solidFill>
              <a:latin typeface="Arial"/>
            </a:endParaRPr>
          </a:p>
          <a:p>
            <a:pPr marL="128588" indent="-128588" eaLnBrk="0" hangingPunct="0">
              <a:spcBef>
                <a:spcPts val="150"/>
              </a:spcBef>
              <a:buClr>
                <a:srgbClr val="FFFFFF"/>
              </a:buClr>
              <a:buFont typeface="Arial" panose="020B0604020202020204" pitchFamily="34" charset="0"/>
              <a:buChar char="•"/>
              <a:defRPr/>
            </a:pPr>
            <a:r>
              <a:rPr lang="en-US" sz="1000" kern="0" dirty="0">
                <a:solidFill>
                  <a:srgbClr val="544F40">
                    <a:lumMod val="50000"/>
                  </a:srgbClr>
                </a:solidFill>
                <a:latin typeface="Arial"/>
              </a:rPr>
              <a:t>Proportion of subjects achieving response at week 24 is the decision making endpoint.</a:t>
            </a:r>
            <a:endParaRPr lang="en-US" sz="800" kern="0" dirty="0">
              <a:solidFill>
                <a:srgbClr val="544F40">
                  <a:lumMod val="50000"/>
                </a:srgbClr>
              </a:solidFill>
              <a:latin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2EBD110-F6E1-4225-A3F1-49A3FBB5C1A6}"/>
              </a:ext>
            </a:extLst>
          </p:cNvPr>
          <p:cNvSpPr/>
          <p:nvPr/>
        </p:nvSpPr>
        <p:spPr bwMode="auto">
          <a:xfrm>
            <a:off x="374905" y="1837558"/>
            <a:ext cx="7432073" cy="2811709"/>
          </a:xfrm>
          <a:prstGeom prst="rect">
            <a:avLst/>
          </a:prstGeom>
          <a:noFill/>
          <a:ln w="38100">
            <a:solidFill>
              <a:schemeClr val="bg2"/>
            </a:solidFill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000" tIns="54000" rIns="54000" bIns="5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35731" indent="-135731" algn="ctr" eaLnBrk="0" hangingPunct="0">
              <a:buClr>
                <a:srgbClr val="FFFFFF"/>
              </a:buClr>
              <a:buFont typeface="Arial" pitchFamily="34" charset="0"/>
              <a:buChar char="–"/>
            </a:pPr>
            <a:endParaRPr lang="en-US" sz="900" b="1" kern="0" dirty="0" err="1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21425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1D4DC-9A0A-4215-9785-6449B3224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Study Decision Risks and </a:t>
            </a:r>
            <a:r>
              <a:rPr lang="en-GB" dirty="0" err="1"/>
              <a:t>PoS</a:t>
            </a:r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BAB0905-4DEC-4CA9-A925-CE7576554CFA}"/>
              </a:ext>
            </a:extLst>
          </p:cNvPr>
          <p:cNvGraphicFramePr>
            <a:graphicFrameLocks noGrp="1" noChangeAspect="1"/>
          </p:cNvGraphicFramePr>
          <p:nvPr>
            <p:extLst/>
          </p:nvPr>
        </p:nvGraphicFramePr>
        <p:xfrm>
          <a:off x="4646127" y="2146501"/>
          <a:ext cx="3993513" cy="1588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1686">
                  <a:extLst>
                    <a:ext uri="{9D8B030D-6E8A-4147-A177-3AD203B41FA5}">
                      <a16:colId xmlns:a16="http://schemas.microsoft.com/office/drawing/2014/main" val="1705386722"/>
                    </a:ext>
                  </a:extLst>
                </a:gridCol>
                <a:gridCol w="898849">
                  <a:extLst>
                    <a:ext uri="{9D8B030D-6E8A-4147-A177-3AD203B41FA5}">
                      <a16:colId xmlns:a16="http://schemas.microsoft.com/office/drawing/2014/main" val="949871535"/>
                    </a:ext>
                  </a:extLst>
                </a:gridCol>
                <a:gridCol w="939339">
                  <a:extLst>
                    <a:ext uri="{9D8B030D-6E8A-4147-A177-3AD203B41FA5}">
                      <a16:colId xmlns:a16="http://schemas.microsoft.com/office/drawing/2014/main" val="2519001550"/>
                    </a:ext>
                  </a:extLst>
                </a:gridCol>
                <a:gridCol w="813639">
                  <a:extLst>
                    <a:ext uri="{9D8B030D-6E8A-4147-A177-3AD203B41FA5}">
                      <a16:colId xmlns:a16="http://schemas.microsoft.com/office/drawing/2014/main" val="3623785790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n-GB" sz="1100" dirty="0"/>
                        <a:t>True effect</a:t>
                      </a:r>
                    </a:p>
                  </a:txBody>
                  <a:tcPr marL="51435" marR="51435" marT="25718" marB="25718"/>
                </a:tc>
                <a:tc gridSpan="3">
                  <a:txBody>
                    <a:bodyPr/>
                    <a:lstStyle/>
                    <a:p>
                      <a:r>
                        <a:rPr lang="en-GB" sz="1100" dirty="0"/>
                        <a:t>Probability of concluding go, stop, or neither</a:t>
                      </a:r>
                    </a:p>
                  </a:txBody>
                  <a:tcPr marL="51435" marR="51435" marT="25718" marB="25718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2842118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highlight>
                            <a:srgbClr val="00FF00"/>
                          </a:highlight>
                        </a:rPr>
                        <a:t>Go </a:t>
                      </a:r>
                      <a:r>
                        <a:rPr lang="en-GB" sz="1100" dirty="0"/>
                        <a:t>(%)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highlight>
                            <a:srgbClr val="FFFF00"/>
                          </a:highlight>
                        </a:rPr>
                        <a:t>Inconclusive </a:t>
                      </a:r>
                      <a:r>
                        <a:rPr lang="en-GB" sz="1100" dirty="0"/>
                        <a:t>(%)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highlight>
                            <a:srgbClr val="FF0000"/>
                          </a:highlight>
                        </a:rPr>
                        <a:t>Stop </a:t>
                      </a:r>
                      <a:r>
                        <a:rPr lang="en-GB" sz="1100" dirty="0"/>
                        <a:t>(%)</a:t>
                      </a:r>
                      <a:endParaRPr lang="en-GB" sz="8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958135907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r>
                        <a:rPr lang="en-GB" sz="1100" dirty="0"/>
                        <a:t>TV=55%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67.8%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7.9%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24.3%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285425913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r>
                        <a:rPr lang="en-GB" sz="1100" dirty="0"/>
                        <a:t>MV=45%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14.2%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7.4%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78.4%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2249178246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r>
                        <a:rPr lang="en-GB" sz="1100" dirty="0"/>
                        <a:t>No effect=0</a:t>
                      </a:r>
                    </a:p>
                  </a:txBody>
                  <a:tcPr marL="51435" marR="51435" marT="25718" marB="2571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0%</a:t>
                      </a:r>
                    </a:p>
                  </a:txBody>
                  <a:tcPr marL="51435" marR="51435" marT="25718" marB="2571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0%</a:t>
                      </a:r>
                    </a:p>
                  </a:txBody>
                  <a:tcPr marL="51435" marR="51435" marT="25718" marB="2571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100%</a:t>
                      </a:r>
                    </a:p>
                  </a:txBody>
                  <a:tcPr marL="51435" marR="51435" marT="25718" marB="2571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4922234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r>
                        <a:rPr lang="en-GB" sz="1100" b="1" dirty="0"/>
                        <a:t>Assurance</a:t>
                      </a:r>
                    </a:p>
                    <a:p>
                      <a:endParaRPr lang="en-GB" sz="700" b="1" dirty="0"/>
                    </a:p>
                  </a:txBody>
                  <a:tcPr marL="51435" marR="51435" marT="25718" marB="2571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30.4%</a:t>
                      </a:r>
                    </a:p>
                  </a:txBody>
                  <a:tcPr marL="51435" marR="51435" marT="25718" marB="2571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3.7%</a:t>
                      </a:r>
                    </a:p>
                  </a:txBody>
                  <a:tcPr marL="51435" marR="51435" marT="25718" marB="2571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66.0%</a:t>
                      </a:r>
                    </a:p>
                  </a:txBody>
                  <a:tcPr marL="51435" marR="51435" marT="25718" marB="2571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1231343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3ACBB66E-8D59-4733-9A16-768C37C482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800" y="1124346"/>
            <a:ext cx="4283075" cy="336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7853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53D5A7-DA5D-4AFA-94B1-571CF02E5E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131358"/>
              </p:ext>
            </p:extLst>
          </p:nvPr>
        </p:nvGraphicFramePr>
        <p:xfrm>
          <a:off x="466725" y="1063156"/>
          <a:ext cx="8010525" cy="373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105">
                  <a:extLst>
                    <a:ext uri="{9D8B030D-6E8A-4147-A177-3AD203B41FA5}">
                      <a16:colId xmlns:a16="http://schemas.microsoft.com/office/drawing/2014/main" val="4265592007"/>
                    </a:ext>
                  </a:extLst>
                </a:gridCol>
                <a:gridCol w="1602105">
                  <a:extLst>
                    <a:ext uri="{9D8B030D-6E8A-4147-A177-3AD203B41FA5}">
                      <a16:colId xmlns:a16="http://schemas.microsoft.com/office/drawing/2014/main" val="3392278208"/>
                    </a:ext>
                  </a:extLst>
                </a:gridCol>
                <a:gridCol w="1602105">
                  <a:extLst>
                    <a:ext uri="{9D8B030D-6E8A-4147-A177-3AD203B41FA5}">
                      <a16:colId xmlns:a16="http://schemas.microsoft.com/office/drawing/2014/main" val="1034443916"/>
                    </a:ext>
                  </a:extLst>
                </a:gridCol>
                <a:gridCol w="1602105">
                  <a:extLst>
                    <a:ext uri="{9D8B030D-6E8A-4147-A177-3AD203B41FA5}">
                      <a16:colId xmlns:a16="http://schemas.microsoft.com/office/drawing/2014/main" val="2624868409"/>
                    </a:ext>
                  </a:extLst>
                </a:gridCol>
                <a:gridCol w="1602105">
                  <a:extLst>
                    <a:ext uri="{9D8B030D-6E8A-4147-A177-3AD203B41FA5}">
                      <a16:colId xmlns:a16="http://schemas.microsoft.com/office/drawing/2014/main" val="1203647000"/>
                    </a:ext>
                  </a:extLst>
                </a:gridCol>
              </a:tblGrid>
              <a:tr h="401165">
                <a:tc>
                  <a:txBody>
                    <a:bodyPr/>
                    <a:lstStyle/>
                    <a:p>
                      <a:pPr algn="r"/>
                      <a:r>
                        <a:rPr lang="en-GB" sz="1100" i="1" dirty="0"/>
                        <a:t>Timepoint: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Start of Phase 2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Futility 1</a:t>
                      </a:r>
                    </a:p>
                    <a:p>
                      <a:pPr algn="ctr"/>
                      <a:r>
                        <a:rPr lang="en-GB" sz="1100" dirty="0"/>
                        <a:t>(N=30)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Futility 2</a:t>
                      </a:r>
                    </a:p>
                    <a:p>
                      <a:pPr algn="ctr"/>
                      <a:r>
                        <a:rPr lang="en-GB" sz="1100" dirty="0"/>
                        <a:t>(N=90)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End of Phase 2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4183867418"/>
                  </a:ext>
                </a:extLst>
              </a:tr>
              <a:tr h="401165">
                <a:tc>
                  <a:txBody>
                    <a:bodyPr/>
                    <a:lstStyle/>
                    <a:p>
                      <a:pPr algn="r"/>
                      <a:r>
                        <a:rPr lang="en-GB" sz="1100" i="1">
                          <a:solidFill>
                            <a:srgbClr val="000000"/>
                          </a:solidFill>
                        </a:rPr>
                        <a:t>Event: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solidFill>
                            <a:srgbClr val="000000"/>
                          </a:solidFill>
                        </a:rPr>
                        <a:t>Study start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000000"/>
                          </a:solidFill>
                        </a:rPr>
                        <a:t>Continue at interim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000000"/>
                          </a:solidFill>
                        </a:rPr>
                        <a:t>Continue at interim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solidFill>
                            <a:srgbClr val="000000"/>
                          </a:solidFill>
                        </a:rPr>
                        <a:t>Go decision at end of Phase 2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131536506"/>
                  </a:ext>
                </a:extLst>
              </a:tr>
              <a:tr h="573974">
                <a:tc>
                  <a:txBody>
                    <a:bodyPr/>
                    <a:lstStyle/>
                    <a:p>
                      <a:pPr algn="r"/>
                      <a:r>
                        <a:rPr lang="en-GB" sz="1100" i="1" dirty="0">
                          <a:solidFill>
                            <a:srgbClr val="000000"/>
                          </a:solidFill>
                        </a:rPr>
                        <a:t>Phase 3 POS conditional on Event: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</a:rPr>
                        <a:t>22%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100">
                          <a:solidFill>
                            <a:srgbClr val="000000"/>
                          </a:solidFill>
                        </a:rPr>
                        <a:t>45%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>
                          <a:solidFill>
                            <a:srgbClr val="000000"/>
                          </a:solidFill>
                        </a:rPr>
                        <a:t>68%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</a:rPr>
                        <a:t>91%</a:t>
                      </a:r>
                      <a:endParaRPr lang="en-GB" sz="1100" baseline="30000" dirty="0">
                        <a:solidFill>
                          <a:srgbClr val="000000"/>
                        </a:solidFill>
                      </a:endParaRP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2552279194"/>
                  </a:ext>
                </a:extLst>
              </a:tr>
              <a:tr h="129608">
                <a:tc gridSpan="5"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marL="51435" marR="51435" marT="25718" marB="25718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55469"/>
                  </a:ext>
                </a:extLst>
              </a:tr>
              <a:tr h="1072278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000000"/>
                          </a:solidFill>
                        </a:rPr>
                        <a:t>Prior for difference in Response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605804662"/>
                  </a:ext>
                </a:extLst>
              </a:tr>
              <a:tr h="299774">
                <a:tc gridSpan="5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000000"/>
                          </a:solidFill>
                        </a:rPr>
                        <a:t>where the         denotes the probability of an effect &gt;45% (MV)</a:t>
                      </a:r>
                    </a:p>
                  </a:txBody>
                  <a:tcPr marL="51435" marR="51435" marT="25718" marB="25718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824072"/>
                  </a:ext>
                </a:extLst>
              </a:tr>
              <a:tr h="63088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000000"/>
                          </a:solidFill>
                        </a:rPr>
                        <a:t>Probability of stopping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solidFill>
                            <a:srgbClr val="000000"/>
                          </a:solidFill>
                        </a:rPr>
                        <a:t>37%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solidFill>
                            <a:srgbClr val="000000"/>
                          </a:solidFill>
                        </a:rPr>
                        <a:t>59%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3196136522"/>
                  </a:ext>
                </a:extLst>
              </a:tr>
              <a:tr h="228356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rgbClr val="000000"/>
                          </a:solidFill>
                        </a:rPr>
                        <a:t>Cost to stage-gate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1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£XXM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£XXM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£XXM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2309453752"/>
                  </a:ext>
                </a:extLst>
              </a:tr>
            </a:tbl>
          </a:graphicData>
        </a:graphic>
      </p:graphicFrame>
      <p:sp>
        <p:nvSpPr>
          <p:cNvPr id="9" name="Title 8">
            <a:extLst>
              <a:ext uri="{FF2B5EF4-FFF2-40B4-BE49-F238E27FC236}">
                <a16:creationId xmlns:a16="http://schemas.microsoft.com/office/drawing/2014/main" id="{39AF9259-235E-4E21-AD9B-0204998CD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1800" dirty="0"/>
              <a:t>Efficacy POS evolution by Interim Analysis and at Final Results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2B7455-D194-4610-B8F2-7F962E45CDFB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prstGeom prst="rect">
            <a:avLst/>
          </a:prstGeom>
        </p:spPr>
        <p:txBody>
          <a:bodyPr vert="horz" lIns="7200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F9F533D-B52E-4A2F-BF72-0ADD2D94BD75}" type="slidenum">
              <a:rPr lang="en-GB" smtClean="0">
                <a:solidFill>
                  <a:srgbClr val="9A8B7D"/>
                </a:solidFill>
              </a:rPr>
              <a:pPr/>
              <a:t>27</a:t>
            </a:fld>
            <a:endParaRPr lang="en-GB">
              <a:solidFill>
                <a:srgbClr val="9A8B7D"/>
              </a:solidFill>
              <a:latin typeface="Arial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EBDF4F-DF49-4379-971F-3EC1EDA753E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18" t="7038" r="42" b="55427"/>
          <a:stretch/>
        </p:blipFill>
        <p:spPr>
          <a:xfrm>
            <a:off x="3769457" y="2569680"/>
            <a:ext cx="1266109" cy="98287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3C87A97-246B-4CF7-A80A-C4CDDB955EE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6" t="6145" r="49293" b="55489"/>
          <a:stretch/>
        </p:blipFill>
        <p:spPr>
          <a:xfrm>
            <a:off x="2235056" y="2561397"/>
            <a:ext cx="1302247" cy="100062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19F59DE-240C-4D48-93A5-30A7D654FFC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1" t="56149" r="51460" b="6167"/>
          <a:stretch/>
        </p:blipFill>
        <p:spPr>
          <a:xfrm>
            <a:off x="5433116" y="2590949"/>
            <a:ext cx="1245983" cy="98287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6F57715-EECF-41C3-AF12-69280D2CB26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24" t="57137" r="843" b="6006"/>
          <a:stretch/>
        </p:blipFill>
        <p:spPr>
          <a:xfrm>
            <a:off x="7008526" y="2608699"/>
            <a:ext cx="1271709" cy="96512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A152FDA-8DBE-4CEF-93B7-7516619C3AC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35023" y="2710390"/>
            <a:ext cx="215543" cy="215543"/>
          </a:xfrm>
          <a:prstGeom prst="rect">
            <a:avLst/>
          </a:prstGeom>
          <a:noFill/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9C4D94C-C20F-4D45-934B-EA800BCDF1B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04390" y="2716350"/>
            <a:ext cx="211105" cy="203623"/>
          </a:xfrm>
          <a:prstGeom prst="rect">
            <a:avLst/>
          </a:prstGeom>
          <a:noFill/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0434331-AEED-46AC-894D-1A6B73799F7F}"/>
              </a:ext>
            </a:extLst>
          </p:cNvPr>
          <p:cNvSpPr txBox="1"/>
          <p:nvPr/>
        </p:nvSpPr>
        <p:spPr>
          <a:xfrm>
            <a:off x="6909418" y="2513481"/>
            <a:ext cx="398954" cy="213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784">
              <a:defRPr/>
            </a:pPr>
            <a:r>
              <a:rPr lang="en-GB" sz="788" b="1">
                <a:solidFill>
                  <a:srgbClr val="FFFFFF"/>
                </a:solidFill>
                <a:latin typeface="Arial"/>
              </a:rPr>
              <a:t>4%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CFCE8A9F-C84A-4D52-9F14-3716744F4B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3340418" y="3710839"/>
            <a:ext cx="151069" cy="151069"/>
          </a:xfrm>
          <a:prstGeom prst="rect">
            <a:avLst/>
          </a:prstGeom>
          <a:noFill/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16CB9E3C-928C-444E-8F9E-1F10A534921A}"/>
              </a:ext>
            </a:extLst>
          </p:cNvPr>
          <p:cNvSpPr txBox="1"/>
          <p:nvPr/>
        </p:nvSpPr>
        <p:spPr>
          <a:xfrm>
            <a:off x="6280060" y="2780829"/>
            <a:ext cx="37583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</a:pPr>
            <a:r>
              <a:rPr lang="en-GB" sz="600" b="1" dirty="0">
                <a:solidFill>
                  <a:schemeClr val="bg1"/>
                </a:solidFill>
              </a:rPr>
              <a:t>87%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6212723-AE88-4C5B-8FFC-ACC5173CEC65}"/>
              </a:ext>
            </a:extLst>
          </p:cNvPr>
          <p:cNvSpPr txBox="1"/>
          <p:nvPr/>
        </p:nvSpPr>
        <p:spPr>
          <a:xfrm>
            <a:off x="7849174" y="2780829"/>
            <a:ext cx="39907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</a:pPr>
            <a:r>
              <a:rPr lang="en-GB" sz="600" b="1" dirty="0">
                <a:solidFill>
                  <a:schemeClr val="bg1"/>
                </a:solidFill>
              </a:rPr>
              <a:t>96%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328BA7FC-ED90-4A7F-B160-D94DA5A510F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092956" y="2689084"/>
            <a:ext cx="215543" cy="215543"/>
          </a:xfrm>
          <a:prstGeom prst="rect">
            <a:avLst/>
          </a:prstGeom>
          <a:noFill/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3D9095A6-B8F6-418F-A81C-59A6FD185C6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39380" y="2693503"/>
            <a:ext cx="215543" cy="215543"/>
          </a:xfrm>
          <a:prstGeom prst="rect">
            <a:avLst/>
          </a:prstGeom>
          <a:noFill/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A94E76F1-4342-4615-841B-D9D66C799B3E}"/>
              </a:ext>
            </a:extLst>
          </p:cNvPr>
          <p:cNvSpPr txBox="1"/>
          <p:nvPr/>
        </p:nvSpPr>
        <p:spPr>
          <a:xfrm>
            <a:off x="4589372" y="2754090"/>
            <a:ext cx="42265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</a:pPr>
            <a:r>
              <a:rPr lang="en-GB" sz="600" b="1" dirty="0">
                <a:solidFill>
                  <a:schemeClr val="bg1"/>
                </a:solidFill>
              </a:rPr>
              <a:t>65%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973CE30-EBD5-498E-A6EA-4857EA12CB39}"/>
              </a:ext>
            </a:extLst>
          </p:cNvPr>
          <p:cNvSpPr txBox="1"/>
          <p:nvPr/>
        </p:nvSpPr>
        <p:spPr>
          <a:xfrm>
            <a:off x="3035484" y="2742255"/>
            <a:ext cx="37936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</a:pPr>
            <a:r>
              <a:rPr lang="en-GB" sz="600" b="1" dirty="0">
                <a:solidFill>
                  <a:schemeClr val="bg1"/>
                </a:solidFill>
              </a:rPr>
              <a:t>46%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8D607CC-20F1-40F1-A2A0-CA93967BAD88}"/>
              </a:ext>
            </a:extLst>
          </p:cNvPr>
          <p:cNvSpPr/>
          <p:nvPr/>
        </p:nvSpPr>
        <p:spPr bwMode="auto">
          <a:xfrm>
            <a:off x="959507" y="1918447"/>
            <a:ext cx="1275549" cy="255692"/>
          </a:xfrm>
          <a:prstGeom prst="ellipse">
            <a:avLst/>
          </a:prstGeom>
          <a:noFill/>
          <a:ln w="25400">
            <a:solidFill>
              <a:schemeClr val="accent3"/>
            </a:solidFill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975" indent="-180975" algn="ctr" eaLnBrk="0" fontAlgn="auto" hangingPunc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itchFamily="34" charset="0"/>
              <a:buChar char="–"/>
            </a:pPr>
            <a:endParaRPr lang="en-GB" sz="1200" b="1" kern="0" dirty="0" err="1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7240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362E07-1697-49E7-9B23-4E4BE827469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The problem - R&amp;D Attrition Rates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FD8D37C-6CD1-42BE-B89B-9A17CD17E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Do We Need Quantitative Decision-Making?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1E463C8-232F-4515-93D5-7AF025E91D2E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085A476-030E-47F3-BA6C-7766AA7994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3532" y="1193340"/>
            <a:ext cx="5654199" cy="3340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644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6924890-161F-48EC-B72E-350DACF34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Does QDM Bring?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9B2D3E2-4290-4D4F-85A8-1C3EC446305C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B9ACFAA5-277F-4415-847F-CCEE0D9AFD60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58775" y="1192213"/>
            <a:ext cx="8423275" cy="30702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Quantitative Decision Making enables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Development plans and studies to be designed optimally.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Decision risks can be quantified and minimised.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The utility of studies to be quantified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Bias is minimised.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Confirmation bias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1261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6862F-C7DB-4223-A307-5A5C578005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520" y="2402365"/>
            <a:ext cx="5662320" cy="666849"/>
          </a:xfrm>
        </p:spPr>
        <p:txBody>
          <a:bodyPr>
            <a:normAutofit/>
          </a:bodyPr>
          <a:lstStyle/>
          <a:p>
            <a:br>
              <a:rPr lang="en-GB" dirty="0"/>
            </a:br>
            <a:r>
              <a:rPr lang="en-GB" sz="2900" dirty="0"/>
              <a:t>1. Target and Evidence Levels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9BF08BD1-A1FD-42D8-8459-DE90D5790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6520" y="3427590"/>
            <a:ext cx="5042395" cy="646331"/>
          </a:xfrm>
        </p:spPr>
        <p:txBody>
          <a:bodyPr/>
          <a:lstStyle/>
          <a:p>
            <a:r>
              <a:rPr lang="en-GB" sz="1800" b="1" u="sng" dirty="0"/>
              <a:t>Set Success Criteria</a:t>
            </a:r>
          </a:p>
          <a:p>
            <a:r>
              <a:rPr lang="en-GB" sz="1800" b="1" u="sng" dirty="0"/>
              <a:t>Set Failure Criteria</a:t>
            </a:r>
          </a:p>
        </p:txBody>
      </p:sp>
    </p:spTree>
    <p:extLst>
      <p:ext uri="{BB962C8B-B14F-4D97-AF65-F5344CB8AC3E}">
        <p14:creationId xmlns:p14="http://schemas.microsoft.com/office/powerpoint/2010/main" val="2021248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6E8C97E7-5E72-4417-A598-E0486C8AC0E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59152" y="1192388"/>
            <a:ext cx="8423275" cy="3329278"/>
          </a:xfrm>
        </p:spPr>
        <p:txBody>
          <a:bodyPr/>
          <a:lstStyle/>
          <a:p>
            <a:r>
              <a:rPr lang="en-GB" b="1" dirty="0"/>
              <a:t>TARGET</a:t>
            </a:r>
            <a:r>
              <a:rPr lang="en-GB" dirty="0"/>
              <a:t> values of the </a:t>
            </a:r>
            <a:r>
              <a:rPr lang="en-GB" b="1" dirty="0"/>
              <a:t>TRUE</a:t>
            </a:r>
            <a:r>
              <a:rPr lang="en-GB" dirty="0"/>
              <a:t> drug effect</a:t>
            </a:r>
          </a:p>
          <a:p>
            <a:endParaRPr lang="en-GB" dirty="0"/>
          </a:p>
          <a:p>
            <a:r>
              <a:rPr lang="en-GB" dirty="0"/>
              <a:t>Minimum Value = MV</a:t>
            </a:r>
          </a:p>
          <a:p>
            <a:pPr lvl="1"/>
            <a:r>
              <a:rPr lang="en-GB" dirty="0"/>
              <a:t>the smallest true value that would be of interest </a:t>
            </a:r>
          </a:p>
          <a:p>
            <a:pPr lvl="2"/>
            <a:r>
              <a:rPr lang="en-GB" dirty="0"/>
              <a:t>anything less than the MV is unlikely to be a reimbursable medicine</a:t>
            </a:r>
          </a:p>
          <a:p>
            <a:r>
              <a:rPr lang="en-GB" dirty="0"/>
              <a:t>Target Value = TV </a:t>
            </a:r>
          </a:p>
          <a:p>
            <a:pPr lvl="1"/>
            <a:r>
              <a:rPr lang="en-GB" dirty="0"/>
              <a:t>The true value we desire</a:t>
            </a:r>
          </a:p>
          <a:p>
            <a:pPr lvl="2"/>
            <a:r>
              <a:rPr lang="en-GB" dirty="0"/>
              <a:t>This would enable successful approval and commercialisation of the drug. </a:t>
            </a:r>
          </a:p>
          <a:p>
            <a:endParaRPr lang="en-GB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CACBC9D4-C735-4DF0-89C4-2C1B23AEC27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For each Decision-Making endpoint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C0CE150-7F22-4914-BACD-D32DC1D1E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Step 1a) Set Targets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69CD28-FD3D-4912-933F-734C60A1AFB1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425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2FAB61-E744-4FA4-93EB-5870EEFAFE8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Anchored against the targets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F1A56FF-990D-4CE5-8B65-882AAE683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Positive and Negative Outcomes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5F66E12-7847-4B32-BCAD-B53B3849B7BF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3642A08-EEF2-4A97-9DBC-69484AC143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47" y="1274191"/>
            <a:ext cx="7201905" cy="3315163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0EB5DAA-27B6-4771-A0A6-465E885C43C7}"/>
              </a:ext>
            </a:extLst>
          </p:cNvPr>
          <p:cNvCxnSpPr>
            <a:cxnSpLocks/>
          </p:cNvCxnSpPr>
          <p:nvPr/>
        </p:nvCxnSpPr>
        <p:spPr>
          <a:xfrm flipV="1">
            <a:off x="4003145" y="1171991"/>
            <a:ext cx="0" cy="2613770"/>
          </a:xfrm>
          <a:prstGeom prst="line">
            <a:avLst/>
          </a:prstGeom>
          <a:ln w="7620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97422DD-91FF-44AC-9575-BF4446FCAC08}"/>
              </a:ext>
            </a:extLst>
          </p:cNvPr>
          <p:cNvSpPr txBox="1"/>
          <p:nvPr/>
        </p:nvSpPr>
        <p:spPr>
          <a:xfrm>
            <a:off x="3409752" y="1124150"/>
            <a:ext cx="44435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b="1" dirty="0"/>
              <a:t>MV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2A5148F-72E1-4948-A47D-761A7C5C8E8B}"/>
              </a:ext>
            </a:extLst>
          </p:cNvPr>
          <p:cNvSpPr txBox="1"/>
          <p:nvPr/>
        </p:nvSpPr>
        <p:spPr>
          <a:xfrm>
            <a:off x="4624168" y="1080200"/>
            <a:ext cx="40588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b="1" dirty="0"/>
              <a:t>TV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A095AA6-F7D6-41E9-B7D1-330B38BD5DBA}"/>
              </a:ext>
            </a:extLst>
          </p:cNvPr>
          <p:cNvCxnSpPr>
            <a:cxnSpLocks/>
          </p:cNvCxnSpPr>
          <p:nvPr/>
        </p:nvCxnSpPr>
        <p:spPr>
          <a:xfrm flipV="1">
            <a:off x="4596539" y="1171991"/>
            <a:ext cx="0" cy="2613770"/>
          </a:xfrm>
          <a:prstGeom prst="line">
            <a:avLst/>
          </a:prstGeom>
          <a:ln w="7620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row: Pentagon 13">
            <a:extLst>
              <a:ext uri="{FF2B5EF4-FFF2-40B4-BE49-F238E27FC236}">
                <a16:creationId xmlns:a16="http://schemas.microsoft.com/office/drawing/2014/main" id="{27E605D3-8E6E-4AD6-B143-86635F5C3965}"/>
              </a:ext>
            </a:extLst>
          </p:cNvPr>
          <p:cNvSpPr/>
          <p:nvPr/>
        </p:nvSpPr>
        <p:spPr>
          <a:xfrm>
            <a:off x="3995525" y="1706408"/>
            <a:ext cx="3060700" cy="584200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50" b="1" dirty="0">
                <a:solidFill>
                  <a:srgbClr val="001A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more evidence that </a:t>
            </a:r>
            <a:r>
              <a:rPr lang="el-GR" sz="1350" b="1" dirty="0">
                <a:solidFill>
                  <a:srgbClr val="001A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n-GB" sz="1350" b="1" dirty="0">
                <a:solidFill>
                  <a:srgbClr val="001A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&gt; MV, the more we want to GO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3A45ABB-A3E8-4534-BE69-9FBA8850EC61}"/>
              </a:ext>
            </a:extLst>
          </p:cNvPr>
          <p:cNvGrpSpPr/>
          <p:nvPr/>
        </p:nvGrpSpPr>
        <p:grpSpPr>
          <a:xfrm>
            <a:off x="1556331" y="2616734"/>
            <a:ext cx="3060700" cy="584200"/>
            <a:chOff x="1605727" y="2734659"/>
            <a:chExt cx="3060700" cy="584200"/>
          </a:xfrm>
        </p:grpSpPr>
        <p:sp>
          <p:nvSpPr>
            <p:cNvPr id="15" name="Arrow: Pentagon 14">
              <a:extLst>
                <a:ext uri="{FF2B5EF4-FFF2-40B4-BE49-F238E27FC236}">
                  <a16:creationId xmlns:a16="http://schemas.microsoft.com/office/drawing/2014/main" id="{02AD0C11-4025-4ED8-9490-841DAFCA59F6}"/>
                </a:ext>
              </a:extLst>
            </p:cNvPr>
            <p:cNvSpPr/>
            <p:nvPr/>
          </p:nvSpPr>
          <p:spPr>
            <a:xfrm rot="10800000">
              <a:off x="1605727" y="2734659"/>
              <a:ext cx="3060700" cy="584200"/>
            </a:xfrm>
            <a:prstGeom prst="homePlat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95C94D4-1C6A-4FE2-AB60-D46ADA9A6A84}"/>
                </a:ext>
              </a:extLst>
            </p:cNvPr>
            <p:cNvSpPr txBox="1"/>
            <p:nvPr/>
          </p:nvSpPr>
          <p:spPr>
            <a:xfrm>
              <a:off x="1742890" y="2784385"/>
              <a:ext cx="2910843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350" b="1" dirty="0">
                  <a:solidFill>
                    <a:srgbClr val="001A54"/>
                  </a:solidFill>
                </a:rPr>
                <a:t>The more evidence that </a:t>
              </a:r>
              <a:r>
                <a:rPr lang="el-GR" sz="1350" b="1" dirty="0">
                  <a:solidFill>
                    <a:srgbClr val="001A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Δ</a:t>
              </a:r>
              <a:r>
                <a:rPr lang="en-GB" sz="1350" b="1" dirty="0">
                  <a:solidFill>
                    <a:srgbClr val="001A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&lt; TV, the more we want to STOP</a:t>
              </a:r>
              <a:endParaRPr lang="en-GB" sz="1350" b="1" dirty="0">
                <a:solidFill>
                  <a:srgbClr val="001A5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3569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172146A-437D-44EB-A8F9-46760DE7FC1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59152" y="1192387"/>
            <a:ext cx="8423275" cy="3257559"/>
          </a:xfrm>
        </p:spPr>
        <p:txBody>
          <a:bodyPr/>
          <a:lstStyle/>
          <a:p>
            <a:r>
              <a:rPr lang="en-GB" b="1" dirty="0"/>
              <a:t>Probability thresholds </a:t>
            </a:r>
            <a:r>
              <a:rPr lang="en-GB" dirty="0"/>
              <a:t>to conclude a positive or negative outcome</a:t>
            </a:r>
          </a:p>
          <a:p>
            <a:endParaRPr lang="en-GB" dirty="0"/>
          </a:p>
          <a:p>
            <a:r>
              <a:rPr lang="en-GB" dirty="0"/>
              <a:t>Positive evidence: against the Minimum Value (MV)</a:t>
            </a:r>
          </a:p>
          <a:p>
            <a:pPr lvl="1"/>
            <a:r>
              <a:rPr lang="en-GB" dirty="0"/>
              <a:t>How confident do we want to be that we are better than the MV?</a:t>
            </a:r>
          </a:p>
          <a:p>
            <a:pPr marL="268163" lvl="1" indent="0">
              <a:buNone/>
            </a:pPr>
            <a:endParaRPr lang="en-GB" dirty="0"/>
          </a:p>
          <a:p>
            <a:r>
              <a:rPr lang="en-GB" dirty="0"/>
              <a:t>Negative evidence: against the Target Value (TV)</a:t>
            </a:r>
          </a:p>
          <a:p>
            <a:pPr lvl="1"/>
            <a:r>
              <a:rPr lang="en-GB" dirty="0"/>
              <a:t>How confident do we want to be that we are below the TV?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5865EC0-B5A9-49A0-8FEC-0D56D68DEE8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/>
              <a:t>For each Decision-Making endpoint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056AA5F-A49C-477A-9DDF-A52A30250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Step 1b) Set Evidence Levels</a:t>
            </a:r>
          </a:p>
        </p:txBody>
      </p:sp>
    </p:spTree>
    <p:extLst>
      <p:ext uri="{BB962C8B-B14F-4D97-AF65-F5344CB8AC3E}">
        <p14:creationId xmlns:p14="http://schemas.microsoft.com/office/powerpoint/2010/main" val="110199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BE50EE1-410E-42B3-9C35-FDE8DC26AD6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59152" y="1192388"/>
            <a:ext cx="8423275" cy="3326272"/>
          </a:xfrm>
        </p:spPr>
        <p:txBody>
          <a:bodyPr/>
          <a:lstStyle/>
          <a:p>
            <a:r>
              <a:rPr lang="en-GB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Positive </a:t>
            </a:r>
            <a:r>
              <a:rPr lang="en-GB" dirty="0">
                <a:sym typeface="Wingdings" panose="05000000000000000000" pitchFamily="2" charset="2"/>
              </a:rPr>
              <a:t> </a:t>
            </a:r>
            <a:r>
              <a:rPr lang="en-GB" dirty="0"/>
              <a:t> there is at least 80% probably that the true treatment effect is &gt; MV</a:t>
            </a:r>
          </a:p>
          <a:p>
            <a:endParaRPr lang="en-GB" dirty="0"/>
          </a:p>
          <a:p>
            <a:r>
              <a:rPr lang="en-GB" b="1" dirty="0">
                <a:solidFill>
                  <a:srgbClr val="FF0000"/>
                </a:solidFill>
              </a:rPr>
              <a:t>Negative </a:t>
            </a:r>
            <a:r>
              <a:rPr lang="en-GB" dirty="0">
                <a:sym typeface="Wingdings" panose="05000000000000000000" pitchFamily="2" charset="2"/>
              </a:rPr>
              <a:t> there is at least 90% probability that the true treatment effect is &lt; TV</a:t>
            </a:r>
          </a:p>
          <a:p>
            <a:endParaRPr lang="en-GB" dirty="0">
              <a:sym typeface="Wingdings" panose="05000000000000000000" pitchFamily="2" charset="2"/>
            </a:endParaRPr>
          </a:p>
          <a:p>
            <a:r>
              <a:rPr lang="en-GB" b="1" dirty="0">
                <a:solidFill>
                  <a:srgbClr val="FFC000"/>
                </a:solidFill>
                <a:sym typeface="Wingdings" panose="05000000000000000000" pitchFamily="2" charset="2"/>
              </a:rPr>
              <a:t>Inconclusive </a:t>
            </a:r>
            <a:r>
              <a:rPr lang="en-GB" dirty="0">
                <a:sym typeface="Wingdings" panose="05000000000000000000" pitchFamily="2" charset="2"/>
              </a:rPr>
              <a:t> Neither positive or negative (or both) </a:t>
            </a:r>
          </a:p>
          <a:p>
            <a:endParaRPr lang="en-GB" dirty="0">
              <a:sym typeface="Wingdings" panose="05000000000000000000" pitchFamily="2" charset="2"/>
            </a:endParaRPr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E5670F-7380-4F55-909E-727B3644ECC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664F727-01F7-4332-960C-38A01CF13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Rules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C31353C-AF5B-4384-9886-C16DB6603DA1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4492507"/>
      </p:ext>
    </p:extLst>
  </p:cSld>
  <p:clrMapOvr>
    <a:masterClrMapping/>
  </p:clrMapOvr>
</p:sld>
</file>

<file path=ppt/theme/theme1.xml><?xml version="1.0" encoding="utf-8"?>
<a:theme xmlns:a="http://schemas.openxmlformats.org/drawingml/2006/main" name="GSK ">
  <a:themeElements>
    <a:clrScheme name="GSK 2017 4">
      <a:dk1>
        <a:srgbClr val="544F40"/>
      </a:dk1>
      <a:lt1>
        <a:srgbClr val="FFFFFF"/>
      </a:lt1>
      <a:dk2>
        <a:srgbClr val="15717D"/>
      </a:dk2>
      <a:lt2>
        <a:srgbClr val="F36633"/>
      </a:lt2>
      <a:accent1>
        <a:srgbClr val="F36633"/>
      </a:accent1>
      <a:accent2>
        <a:srgbClr val="544F40"/>
      </a:accent2>
      <a:accent3>
        <a:srgbClr val="008A00"/>
      </a:accent3>
      <a:accent4>
        <a:srgbClr val="BC1077"/>
      </a:accent4>
      <a:accent5>
        <a:srgbClr val="40488D"/>
      </a:accent5>
      <a:accent6>
        <a:srgbClr val="ED003C"/>
      </a:accent6>
      <a:hlink>
        <a:srgbClr val="F36633"/>
      </a:hlink>
      <a:folHlink>
        <a:srgbClr val="F36633"/>
      </a:folHlink>
    </a:clrScheme>
    <a:fontScheme name="GS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2"/>
        </a:solidFill>
        <a:ln>
          <a:noFill/>
          <a:headEnd/>
          <a:tailEnd/>
        </a:ln>
        <a:effectLst/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marL="180975" indent="-180975" eaLnBrk="0" fontAlgn="auto" hangingPunct="0">
          <a:spcBef>
            <a:spcPts val="0"/>
          </a:spcBef>
          <a:spcAft>
            <a:spcPts val="0"/>
          </a:spcAft>
          <a:buClr>
            <a:schemeClr val="bg1"/>
          </a:buClr>
          <a:buFont typeface="Arial" pitchFamily="34" charset="0"/>
          <a:buChar char="–"/>
          <a:defRPr sz="1200" b="1" kern="0" dirty="0" err="1" smtClean="0">
            <a:solidFill>
              <a:srgbClr val="FFFFFF"/>
            </a:solidFill>
            <a:latin typeface="Arial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marL="171450" indent="-171450">
          <a:buClr>
            <a:schemeClr val="tx1"/>
          </a:buClr>
          <a:buFont typeface="Arial" pitchFamily="34" charset="0"/>
          <a:buChar char="–"/>
          <a:defRPr sz="12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SK_16x9 PowerPoint_V1_20170629" id="{B8F049B3-8A91-4FD3-B156-B44F80C0BC27}" vid="{B103CDC2-14D8-4A5C-86DD-96EA2A18BF3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75E9266EDB6945AAE4FDCF515F0563" ma:contentTypeVersion="" ma:contentTypeDescription="Create a new document." ma:contentTypeScope="" ma:versionID="1537561737c6c199f21688d8b9d05c8a">
  <xsd:schema xmlns:xsd="http://www.w3.org/2001/XMLSchema" xmlns:xs="http://www.w3.org/2001/XMLSchema" xmlns:p="http://schemas.microsoft.com/office/2006/metadata/properties" xmlns:ns2="789a5397-e311-4074-bb86-a3d262859971" xmlns:ns3="33cc2fe6-d691-4e39-a8a4-3bb83de63507" targetNamespace="http://schemas.microsoft.com/office/2006/metadata/properties" ma:root="true" ma:fieldsID="27efaf916ae934cecb8e93847d2609bc" ns2:_="" ns3:_="">
    <xsd:import namespace="789a5397-e311-4074-bb86-a3d262859971"/>
    <xsd:import namespace="33cc2fe6-d691-4e39-a8a4-3bb83de635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9a5397-e311-4074-bb86-a3d2628599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cc2fe6-d691-4e39-a8a4-3bb83de6350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399BC19-2D89-4D98-BF29-ACE117ED675A}"/>
</file>

<file path=customXml/itemProps2.xml><?xml version="1.0" encoding="utf-8"?>
<ds:datastoreItem xmlns:ds="http://schemas.openxmlformats.org/officeDocument/2006/customXml" ds:itemID="{08F97F8D-65A8-4D19-96AC-D4E6C15CCBA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81D7477-E118-4A24-9E31-D502FC842A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GSK 16x9 PowerPoint template June 2017 V2</Template>
  <TotalTime>6512</TotalTime>
  <Words>1297</Words>
  <Application>Microsoft Office PowerPoint</Application>
  <PresentationFormat>On-screen Show (16:9)</PresentationFormat>
  <Paragraphs>262</Paragraphs>
  <Slides>27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Wingdings</vt:lpstr>
      <vt:lpstr>GSK </vt:lpstr>
      <vt:lpstr>Office Theme</vt:lpstr>
      <vt:lpstr>Quantitative Decision Making  (QDM)</vt:lpstr>
      <vt:lpstr>Agenda</vt:lpstr>
      <vt:lpstr>Why Do We Need Quantitative Decision-Making?</vt:lpstr>
      <vt:lpstr>What Does QDM Bring?</vt:lpstr>
      <vt:lpstr> 1. Target and Evidence Levels</vt:lpstr>
      <vt:lpstr>Step 1a) Set Targets</vt:lpstr>
      <vt:lpstr>Positive and Negative Outcomes</vt:lpstr>
      <vt:lpstr>Step 1b) Set Evidence Levels</vt:lpstr>
      <vt:lpstr>Example Rules</vt:lpstr>
      <vt:lpstr>Interpreting the Rule</vt:lpstr>
      <vt:lpstr>PowerPoint Presentation</vt:lpstr>
      <vt:lpstr>2.Risks </vt:lpstr>
      <vt:lpstr>Conditional Decision Operating Characteristics Wave Plot </vt:lpstr>
      <vt:lpstr>3. Probability of Success</vt:lpstr>
      <vt:lpstr>Step 3) Further Evaluation of the study</vt:lpstr>
      <vt:lpstr>The prior: a probability distribution to describe the current understanding about the true treatment difference</vt:lpstr>
      <vt:lpstr>3) Calculate Study PoS</vt:lpstr>
      <vt:lpstr> 4. Conditional Probability of Success</vt:lpstr>
      <vt:lpstr>Step 4) Subsequent Study Conditional PoS</vt:lpstr>
      <vt:lpstr>Risk Discharge </vt:lpstr>
      <vt:lpstr>Further Considerations</vt:lpstr>
      <vt:lpstr>Conclusions</vt:lpstr>
      <vt:lpstr>Example Project</vt:lpstr>
      <vt:lpstr>Prior distribution for primary endpoint (response) for GSKXXX</vt:lpstr>
      <vt:lpstr>Proposed Design and Definitions of Positive &amp; Negative Outcomes</vt:lpstr>
      <vt:lpstr>Study Decision Risks and PoS</vt:lpstr>
      <vt:lpstr>Efficacy POS evolution by Interim Analysis and at Final 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Jacquie.A.Christie@gsk.com</dc:creator>
  <cp:lastModifiedBy>Jacquie Christie</cp:lastModifiedBy>
  <cp:revision>47</cp:revision>
  <dcterms:created xsi:type="dcterms:W3CDTF">2020-02-14T10:13:09Z</dcterms:created>
  <dcterms:modified xsi:type="dcterms:W3CDTF">2020-06-11T10:14:13Z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0x010100FE75E9266EDB6945AAE4FDCF515F0563</vt:lpwstr>
  </property>
</Properties>
</file>