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26"/>
  </p:notesMasterIdLst>
  <p:handoutMasterIdLst>
    <p:handoutMasterId r:id="rId27"/>
  </p:handoutMasterIdLst>
  <p:sldIdLst>
    <p:sldId id="256" r:id="rId3"/>
    <p:sldId id="257" r:id="rId4"/>
    <p:sldId id="343" r:id="rId5"/>
    <p:sldId id="355" r:id="rId6"/>
    <p:sldId id="353" r:id="rId7"/>
    <p:sldId id="354" r:id="rId8"/>
    <p:sldId id="280" r:id="rId9"/>
    <p:sldId id="357" r:id="rId10"/>
    <p:sldId id="361" r:id="rId11"/>
    <p:sldId id="362" r:id="rId12"/>
    <p:sldId id="358" r:id="rId13"/>
    <p:sldId id="274" r:id="rId14"/>
    <p:sldId id="267" r:id="rId15"/>
    <p:sldId id="275" r:id="rId16"/>
    <p:sldId id="351" r:id="rId17"/>
    <p:sldId id="352" r:id="rId18"/>
    <p:sldId id="350" r:id="rId19"/>
    <p:sldId id="276" r:id="rId20"/>
    <p:sldId id="278" r:id="rId21"/>
    <p:sldId id="349" r:id="rId22"/>
    <p:sldId id="348" r:id="rId23"/>
    <p:sldId id="277" r:id="rId24"/>
    <p:sldId id="347" r:id="rId25"/>
  </p:sldIdLst>
  <p:sldSz cx="12192000" cy="6858000"/>
  <p:notesSz cx="6858000" cy="9144000"/>
  <p:defaultTextStyle>
    <a:defPPr>
      <a:defRPr lang="en-GB"/>
    </a:defPPr>
    <a:lvl1pPr algn="r" rtl="0" fontAlgn="base">
      <a:spcBef>
        <a:spcPct val="50000"/>
      </a:spcBef>
      <a:spcAft>
        <a:spcPct val="0"/>
      </a:spcAft>
      <a:defRPr sz="1200" kern="1200">
        <a:solidFill>
          <a:schemeClr val="tx1"/>
        </a:solidFill>
        <a:latin typeface="Arial" charset="0"/>
        <a:ea typeface="+mn-ea"/>
        <a:cs typeface="+mn-cs"/>
      </a:defRPr>
    </a:lvl1pPr>
    <a:lvl2pPr marL="457200" algn="r" rtl="0" fontAlgn="base">
      <a:spcBef>
        <a:spcPct val="50000"/>
      </a:spcBef>
      <a:spcAft>
        <a:spcPct val="0"/>
      </a:spcAft>
      <a:defRPr sz="1200" kern="1200">
        <a:solidFill>
          <a:schemeClr val="tx1"/>
        </a:solidFill>
        <a:latin typeface="Arial" charset="0"/>
        <a:ea typeface="+mn-ea"/>
        <a:cs typeface="+mn-cs"/>
      </a:defRPr>
    </a:lvl2pPr>
    <a:lvl3pPr marL="914400" algn="r" rtl="0" fontAlgn="base">
      <a:spcBef>
        <a:spcPct val="50000"/>
      </a:spcBef>
      <a:spcAft>
        <a:spcPct val="0"/>
      </a:spcAft>
      <a:defRPr sz="1200" kern="1200">
        <a:solidFill>
          <a:schemeClr val="tx1"/>
        </a:solidFill>
        <a:latin typeface="Arial" charset="0"/>
        <a:ea typeface="+mn-ea"/>
        <a:cs typeface="+mn-cs"/>
      </a:defRPr>
    </a:lvl3pPr>
    <a:lvl4pPr marL="1371600" algn="r" rtl="0" fontAlgn="base">
      <a:spcBef>
        <a:spcPct val="50000"/>
      </a:spcBef>
      <a:spcAft>
        <a:spcPct val="0"/>
      </a:spcAft>
      <a:defRPr sz="1200" kern="1200">
        <a:solidFill>
          <a:schemeClr val="tx1"/>
        </a:solidFill>
        <a:latin typeface="Arial" charset="0"/>
        <a:ea typeface="+mn-ea"/>
        <a:cs typeface="+mn-cs"/>
      </a:defRPr>
    </a:lvl4pPr>
    <a:lvl5pPr marL="1828800" algn="r" rtl="0" fontAlgn="base">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56" userDrawn="1">
          <p15:clr>
            <a:srgbClr val="A4A3A4"/>
          </p15:clr>
        </p15:guide>
        <p15:guide id="2" orient="horz" pos="233" userDrawn="1">
          <p15:clr>
            <a:srgbClr val="A4A3A4"/>
          </p15:clr>
        </p15:guide>
        <p15:guide id="3" pos="7272" userDrawn="1">
          <p15:clr>
            <a:srgbClr val="A4A3A4"/>
          </p15:clr>
        </p15:guide>
        <p15:guide id="4" pos="408" userDrawn="1">
          <p15:clr>
            <a:srgbClr val="A4A3A4"/>
          </p15:clr>
        </p15:guide>
        <p15:guide id="5" pos="536" userDrawn="1">
          <p15:clr>
            <a:srgbClr val="A4A3A4"/>
          </p15:clr>
        </p15:guide>
        <p15:guide id="6" pos="71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DB"/>
    <a:srgbClr val="5B2354"/>
    <a:srgbClr val="00113D"/>
    <a:srgbClr val="034EA2"/>
    <a:srgbClr val="7F7F7F"/>
    <a:srgbClr val="585858"/>
    <a:srgbClr val="DEEBF8"/>
    <a:srgbClr val="070777"/>
    <a:srgbClr val="040524"/>
    <a:srgbClr val="193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1080" autoAdjust="0"/>
  </p:normalViewPr>
  <p:slideViewPr>
    <p:cSldViewPr snapToGrid="0">
      <p:cViewPr varScale="1">
        <p:scale>
          <a:sx n="75" d="100"/>
          <a:sy n="75" d="100"/>
        </p:scale>
        <p:origin x="763" y="48"/>
      </p:cViewPr>
      <p:guideLst>
        <p:guide orient="horz" pos="756"/>
        <p:guide orient="horz" pos="233"/>
        <p:guide pos="7272"/>
        <p:guide pos="408"/>
        <p:guide pos="536"/>
        <p:guide pos="715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vl1pPr>
          </a:lstStyle>
          <a:p>
            <a:endParaRPr lang="en-GB" alt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vl1pPr>
          </a:lstStyle>
          <a:p>
            <a:endParaRPr lang="en-GB" alt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lvl1pPr>
          </a:lstStyle>
          <a:p>
            <a:endParaRPr lang="en-GB" alt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lvl1pPr>
          </a:lstStyle>
          <a:p>
            <a:fld id="{D806C498-9DFE-4255-8F56-5AC4F1C8FF7A}" type="slidenum">
              <a:rPr lang="en-GB" altLang="en-US"/>
              <a:pPr/>
              <a:t>‹#›</a:t>
            </a:fld>
            <a:endParaRPr lang="en-GB" altLang="en-US"/>
          </a:p>
        </p:txBody>
      </p:sp>
    </p:spTree>
    <p:extLst>
      <p:ext uri="{BB962C8B-B14F-4D97-AF65-F5344CB8AC3E}">
        <p14:creationId xmlns:p14="http://schemas.microsoft.com/office/powerpoint/2010/main" val="307308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lvl1pPr>
          </a:lstStyle>
          <a:p>
            <a:endParaRPr lang="en-GB" altLang="en-US"/>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lvl1pPr>
          </a:lstStyle>
          <a:p>
            <a:endParaRPr lang="en-GB" altLang="en-US"/>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lvl1pPr>
          </a:lstStyle>
          <a:p>
            <a:endParaRPr lang="en-GB" alt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lvl1pPr>
          </a:lstStyle>
          <a:p>
            <a:fld id="{CB50E474-593A-4520-8A81-08F0A9153282}" type="slidenum">
              <a:rPr lang="en-GB" altLang="en-US"/>
              <a:pPr/>
              <a:t>‹#›</a:t>
            </a:fld>
            <a:endParaRPr lang="en-GB" altLang="en-US"/>
          </a:p>
        </p:txBody>
      </p:sp>
    </p:spTree>
    <p:extLst>
      <p:ext uri="{BB962C8B-B14F-4D97-AF65-F5344CB8AC3E}">
        <p14:creationId xmlns:p14="http://schemas.microsoft.com/office/powerpoint/2010/main" val="1027492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a:t>
            </a:fld>
            <a:endParaRPr lang="en-GB" altLang="en-US"/>
          </a:p>
        </p:txBody>
      </p:sp>
    </p:spTree>
    <p:extLst>
      <p:ext uri="{BB962C8B-B14F-4D97-AF65-F5344CB8AC3E}">
        <p14:creationId xmlns:p14="http://schemas.microsoft.com/office/powerpoint/2010/main" val="130126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17</a:t>
            </a:fld>
            <a:endParaRPr lang="en-GB" altLang="en-US"/>
          </a:p>
        </p:txBody>
      </p:sp>
    </p:spTree>
    <p:extLst>
      <p:ext uri="{BB962C8B-B14F-4D97-AF65-F5344CB8AC3E}">
        <p14:creationId xmlns:p14="http://schemas.microsoft.com/office/powerpoint/2010/main" val="117919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19</a:t>
            </a:fld>
            <a:endParaRPr lang="en-GB" altLang="en-US"/>
          </a:p>
        </p:txBody>
      </p:sp>
    </p:spTree>
    <p:extLst>
      <p:ext uri="{BB962C8B-B14F-4D97-AF65-F5344CB8AC3E}">
        <p14:creationId xmlns:p14="http://schemas.microsoft.com/office/powerpoint/2010/main" val="343580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5</a:t>
            </a:fld>
            <a:endParaRPr lang="en-GB" altLang="en-US"/>
          </a:p>
        </p:txBody>
      </p:sp>
    </p:spTree>
    <p:extLst>
      <p:ext uri="{BB962C8B-B14F-4D97-AF65-F5344CB8AC3E}">
        <p14:creationId xmlns:p14="http://schemas.microsoft.com/office/powerpoint/2010/main" val="5321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21DF05B-BFD5-405C-AFE1-278596FB6B64}"/>
              </a:ext>
            </a:extLst>
          </p:cNvPr>
          <p:cNvSpPr>
            <a:spLocks noGrp="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7</a:t>
            </a:fld>
            <a:endParaRPr lang="en-GB" altLang="en-US"/>
          </a:p>
        </p:txBody>
      </p:sp>
    </p:spTree>
    <p:extLst>
      <p:ext uri="{BB962C8B-B14F-4D97-AF65-F5344CB8AC3E}">
        <p14:creationId xmlns:p14="http://schemas.microsoft.com/office/powerpoint/2010/main" val="43047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8</a:t>
            </a:fld>
            <a:endParaRPr lang="en-GB" altLang="en-US"/>
          </a:p>
        </p:txBody>
      </p:sp>
    </p:spTree>
    <p:extLst>
      <p:ext uri="{BB962C8B-B14F-4D97-AF65-F5344CB8AC3E}">
        <p14:creationId xmlns:p14="http://schemas.microsoft.com/office/powerpoint/2010/main" val="46203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9</a:t>
            </a:fld>
            <a:endParaRPr lang="en-GB" altLang="en-US"/>
          </a:p>
        </p:txBody>
      </p:sp>
    </p:spTree>
    <p:extLst>
      <p:ext uri="{BB962C8B-B14F-4D97-AF65-F5344CB8AC3E}">
        <p14:creationId xmlns:p14="http://schemas.microsoft.com/office/powerpoint/2010/main" val="236746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10</a:t>
            </a:fld>
            <a:endParaRPr lang="en-GB" altLang="en-US"/>
          </a:p>
        </p:txBody>
      </p:sp>
    </p:spTree>
    <p:extLst>
      <p:ext uri="{BB962C8B-B14F-4D97-AF65-F5344CB8AC3E}">
        <p14:creationId xmlns:p14="http://schemas.microsoft.com/office/powerpoint/2010/main" val="322389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11</a:t>
            </a:fld>
            <a:endParaRPr lang="en-GB" altLang="en-US"/>
          </a:p>
        </p:txBody>
      </p:sp>
    </p:spTree>
    <p:extLst>
      <p:ext uri="{BB962C8B-B14F-4D97-AF65-F5344CB8AC3E}">
        <p14:creationId xmlns:p14="http://schemas.microsoft.com/office/powerpoint/2010/main" val="179440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0E474-593A-4520-8A81-08F0A9153282}" type="slidenum">
              <a:rPr lang="en-GB" altLang="en-US" smtClean="0"/>
              <a:pPr/>
              <a:t>12</a:t>
            </a:fld>
            <a:endParaRPr lang="en-GB" altLang="en-US"/>
          </a:p>
        </p:txBody>
      </p:sp>
    </p:spTree>
    <p:extLst>
      <p:ext uri="{BB962C8B-B14F-4D97-AF65-F5344CB8AC3E}">
        <p14:creationId xmlns:p14="http://schemas.microsoft.com/office/powerpoint/2010/main" val="3210432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3 images">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647700" y="1725023"/>
            <a:ext cx="10896600" cy="730250"/>
          </a:xfrm>
        </p:spPr>
        <p:txBody>
          <a:bodyPr wrap="square"/>
          <a:lstStyle>
            <a:lvl1pPr>
              <a:lnSpc>
                <a:spcPct val="85000"/>
              </a:lnSpc>
              <a:defRPr sz="4400">
                <a:solidFill>
                  <a:schemeClr val="tx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userDrawn="1">
            <p:ph type="subTitle" idx="1"/>
          </p:nvPr>
        </p:nvSpPr>
        <p:spPr>
          <a:xfrm>
            <a:off x="647700" y="2549388"/>
            <a:ext cx="10896600" cy="549814"/>
          </a:xfrm>
        </p:spPr>
        <p:txBody>
          <a:bodyPr wrap="none" anchor="t" anchorCtr="0"/>
          <a:lstStyle>
            <a:lvl1pPr>
              <a:defRPr sz="2400">
                <a:solidFill>
                  <a:schemeClr val="tx1"/>
                </a:solidFill>
              </a:defRPr>
            </a:lvl1pPr>
          </a:lstStyle>
          <a:p>
            <a:pPr lvl="0"/>
            <a:r>
              <a:rPr lang="en-US" altLang="en-US" noProof="0"/>
              <a:t>Click to edit Master subtitle style</a:t>
            </a:r>
            <a:endParaRPr lang="en-GB" altLang="en-US" noProof="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3239827"/>
            <a:ext cx="12192000" cy="2709023"/>
          </a:xfrm>
          <a:prstGeom prst="rect">
            <a:avLst/>
          </a:prstGeom>
        </p:spPr>
      </p:pic>
      <p:pic>
        <p:nvPicPr>
          <p:cNvPr id="6" name="Picture 5">
            <a:extLst>
              <a:ext uri="{FF2B5EF4-FFF2-40B4-BE49-F238E27FC236}">
                <a16:creationId xmlns:a16="http://schemas.microsoft.com/office/drawing/2014/main" id="{2648BA1A-7CF3-4191-9C38-DCFF7A649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8" name="Picture 7">
            <a:extLst>
              <a:ext uri="{FF2B5EF4-FFF2-40B4-BE49-F238E27FC236}">
                <a16:creationId xmlns:a16="http://schemas.microsoft.com/office/drawing/2014/main" id="{A42B0320-38D2-4A0C-9A8A-24049977D5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244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619250"/>
            <a:ext cx="515196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261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4208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331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1" y="1619250"/>
            <a:ext cx="5151967"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681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SmartArt Placeholder 2"/>
          <p:cNvSpPr>
            <a:spLocks noGrp="1"/>
          </p:cNvSpPr>
          <p:nvPr>
            <p:ph type="dgm" idx="1"/>
          </p:nvPr>
        </p:nvSpPr>
        <p:spPr>
          <a:xfrm>
            <a:off x="838200" y="1619250"/>
            <a:ext cx="10509251" cy="4318000"/>
          </a:xfrm>
        </p:spPr>
        <p:txBody>
          <a:bodyPr/>
          <a:lstStyle/>
          <a:p>
            <a:r>
              <a:rPr lang="en-US"/>
              <a:t>Click icon to add SmartArt graphic</a:t>
            </a:r>
            <a:endParaRPr lang="en-GB"/>
          </a:p>
        </p:txBody>
      </p:sp>
    </p:spTree>
    <p:extLst>
      <p:ext uri="{BB962C8B-B14F-4D97-AF65-F5344CB8AC3E}">
        <p14:creationId xmlns:p14="http://schemas.microsoft.com/office/powerpoint/2010/main" val="309327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5 images">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647700" y="1818486"/>
            <a:ext cx="10896600" cy="730250"/>
          </a:xfrm>
        </p:spPr>
        <p:txBody>
          <a:bodyPr wrap="square"/>
          <a:lstStyle>
            <a:lvl1pPr>
              <a:lnSpc>
                <a:spcPct val="85000"/>
              </a:lnSpc>
              <a:defRPr sz="4400">
                <a:solidFill>
                  <a:schemeClr val="tx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userDrawn="1">
            <p:ph type="subTitle" idx="1"/>
          </p:nvPr>
        </p:nvSpPr>
        <p:spPr>
          <a:xfrm>
            <a:off x="647700" y="2735004"/>
            <a:ext cx="10896600" cy="549814"/>
          </a:xfrm>
        </p:spPr>
        <p:txBody>
          <a:bodyPr wrap="none" anchor="t" anchorCtr="0"/>
          <a:lstStyle>
            <a:lvl1pPr>
              <a:defRPr sz="2400">
                <a:solidFill>
                  <a:schemeClr val="tx1"/>
                </a:solidFill>
              </a:defRPr>
            </a:lvl1pPr>
          </a:lstStyle>
          <a:p>
            <a:pPr lvl="0"/>
            <a:r>
              <a:rPr lang="en-US" altLang="en-US" noProof="0"/>
              <a:t>Click to edit Master subtitle style</a:t>
            </a:r>
            <a:endParaRPr lang="en-GB" altLang="en-US" noProof="0" dirty="0"/>
          </a:p>
        </p:txBody>
      </p:sp>
      <p:pic>
        <p:nvPicPr>
          <p:cNvPr id="8" name="Picture 24" descr="bigPictu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1"/>
            <a:ext cx="12192000" cy="2500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9665BE6-D839-428A-B97E-2A85C06EB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7" name="Picture 6">
            <a:extLst>
              <a:ext uri="{FF2B5EF4-FFF2-40B4-BE49-F238E27FC236}">
                <a16:creationId xmlns:a16="http://schemas.microsoft.com/office/drawing/2014/main" id="{24825138-6B57-4D1B-B900-44F8984F11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extLst>
      <p:ext uri="{BB962C8B-B14F-4D97-AF65-F5344CB8AC3E}">
        <p14:creationId xmlns:p14="http://schemas.microsoft.com/office/powerpoint/2010/main" val="327506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estions - Thank you">
    <p:spTree>
      <p:nvGrpSpPr>
        <p:cNvPr id="1" name=""/>
        <p:cNvGrpSpPr/>
        <p:nvPr/>
      </p:nvGrpSpPr>
      <p:grpSpPr>
        <a:xfrm>
          <a:off x="0" y="0"/>
          <a:ext cx="0" cy="0"/>
          <a:chOff x="0" y="0"/>
          <a:chExt cx="0" cy="0"/>
        </a:xfrm>
      </p:grpSpPr>
      <p:sp>
        <p:nvSpPr>
          <p:cNvPr id="3074" name="Rectangle 2"/>
          <p:cNvSpPr>
            <a:spLocks noGrp="1" noChangeArrowheads="1"/>
          </p:cNvSpPr>
          <p:nvPr userDrawn="1">
            <p:ph type="ctrTitle" hasCustomPrompt="1"/>
          </p:nvPr>
        </p:nvSpPr>
        <p:spPr>
          <a:xfrm>
            <a:off x="647700" y="2266950"/>
            <a:ext cx="10896600" cy="730250"/>
          </a:xfrm>
        </p:spPr>
        <p:txBody>
          <a:bodyPr wrap="square"/>
          <a:lstStyle>
            <a:lvl1pPr algn="ctr">
              <a:lnSpc>
                <a:spcPct val="85000"/>
              </a:lnSpc>
              <a:defRPr sz="4400">
                <a:solidFill>
                  <a:schemeClr val="tx1"/>
                </a:solidFill>
              </a:defRPr>
            </a:lvl1pPr>
          </a:lstStyle>
          <a:p>
            <a:pPr lvl="0"/>
            <a:r>
              <a:rPr lang="en-US" altLang="en-US" noProof="0" dirty="0"/>
              <a:t>Any questions?</a:t>
            </a:r>
            <a:endParaRPr lang="en-GB" altLang="en-US" noProof="0" dirty="0"/>
          </a:p>
        </p:txBody>
      </p:sp>
      <p:pic>
        <p:nvPicPr>
          <p:cNvPr id="13" name="Picture 12">
            <a:extLst>
              <a:ext uri="{FF2B5EF4-FFF2-40B4-BE49-F238E27FC236}">
                <a16:creationId xmlns:a16="http://schemas.microsoft.com/office/drawing/2014/main" id="{C6828957-C962-4852-88B8-64A1A69F6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87" y="351251"/>
            <a:ext cx="3293035" cy="1098747"/>
          </a:xfrm>
          <a:prstGeom prst="rect">
            <a:avLst/>
          </a:prstGeom>
        </p:spPr>
      </p:pic>
      <p:pic>
        <p:nvPicPr>
          <p:cNvPr id="5" name="Picture 4">
            <a:extLst>
              <a:ext uri="{FF2B5EF4-FFF2-40B4-BE49-F238E27FC236}">
                <a16:creationId xmlns:a16="http://schemas.microsoft.com/office/drawing/2014/main" id="{EEC236D5-5BDD-4F0A-BD43-2C291C681A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985" y="6127062"/>
            <a:ext cx="5612191" cy="351977"/>
          </a:xfrm>
          <a:prstGeom prst="rect">
            <a:avLst/>
          </a:prstGeom>
        </p:spPr>
      </p:pic>
    </p:spTree>
    <p:extLst>
      <p:ext uri="{BB962C8B-B14F-4D97-AF65-F5344CB8AC3E}">
        <p14:creationId xmlns:p14="http://schemas.microsoft.com/office/powerpoint/2010/main" val="390667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513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619250"/>
            <a:ext cx="515196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35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246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7505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1" y="1619250"/>
            <a:ext cx="5151967" cy="431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19250"/>
            <a:ext cx="5154084" cy="431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15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5"/>
            <a:ext cx="10509251" cy="719138"/>
          </a:xfrm>
        </p:spPr>
        <p:txBody>
          <a:bodyPr/>
          <a:lstStyle/>
          <a:p>
            <a:r>
              <a:rPr lang="en-US"/>
              <a:t>Click to edit Master title style</a:t>
            </a:r>
            <a:endParaRPr lang="en-GB"/>
          </a:p>
        </p:txBody>
      </p:sp>
      <p:sp>
        <p:nvSpPr>
          <p:cNvPr id="3" name="SmartArt Placeholder 2"/>
          <p:cNvSpPr>
            <a:spLocks noGrp="1"/>
          </p:cNvSpPr>
          <p:nvPr>
            <p:ph type="dgm" idx="1"/>
          </p:nvPr>
        </p:nvSpPr>
        <p:spPr>
          <a:xfrm>
            <a:off x="838200" y="1619250"/>
            <a:ext cx="10509251" cy="4318000"/>
          </a:xfrm>
        </p:spPr>
        <p:txBody>
          <a:bodyPr/>
          <a:lstStyle/>
          <a:p>
            <a:r>
              <a:rPr lang="en-US"/>
              <a:t>Click icon to add SmartArt graphic</a:t>
            </a:r>
            <a:endParaRPr lang="en-GB"/>
          </a:p>
        </p:txBody>
      </p:sp>
    </p:spTree>
    <p:extLst>
      <p:ext uri="{BB962C8B-B14F-4D97-AF65-F5344CB8AC3E}">
        <p14:creationId xmlns:p14="http://schemas.microsoft.com/office/powerpoint/2010/main" val="1221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B7C8AB-27FE-4E90-8813-3DFA5532B045}"/>
              </a:ext>
            </a:extLst>
          </p:cNvPr>
          <p:cNvSpPr/>
          <p:nvPr userDrawn="1"/>
        </p:nvSpPr>
        <p:spPr bwMode="auto">
          <a:xfrm>
            <a:off x="0" y="6179126"/>
            <a:ext cx="12191999" cy="678873"/>
          </a:xfrm>
          <a:prstGeom prst="rect">
            <a:avLst/>
          </a:prstGeom>
          <a:solidFill>
            <a:srgbClr val="0F129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033" name="Rectangle 9"/>
          <p:cNvSpPr>
            <a:spLocks noGrp="1" noChangeArrowheads="1"/>
          </p:cNvSpPr>
          <p:nvPr>
            <p:ph type="body" idx="1"/>
          </p:nvPr>
        </p:nvSpPr>
        <p:spPr bwMode="auto">
          <a:xfrm>
            <a:off x="838200" y="1619250"/>
            <a:ext cx="10509251"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34" name="Rectangle 10"/>
          <p:cNvSpPr>
            <a:spLocks noGrp="1" noChangeArrowheads="1"/>
          </p:cNvSpPr>
          <p:nvPr>
            <p:ph type="title"/>
          </p:nvPr>
        </p:nvSpPr>
        <p:spPr bwMode="auto">
          <a:xfrm>
            <a:off x="838200" y="358775"/>
            <a:ext cx="10509251"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39" name="Text Box 15"/>
          <p:cNvSpPr txBox="1">
            <a:spLocks noChangeArrowheads="1"/>
          </p:cNvSpPr>
          <p:nvPr/>
        </p:nvSpPr>
        <p:spPr bwMode="auto">
          <a:xfrm>
            <a:off x="0" y="6179455"/>
            <a:ext cx="71966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0" bIns="0" anchor="ctr"/>
          <a:lstStyle/>
          <a:p>
            <a:pPr algn="l"/>
            <a:fld id="{166BB1DC-219A-4E7B-874B-530C91748C51}" type="slidenum">
              <a:rPr lang="en-GB" altLang="en-US" sz="1200">
                <a:solidFill>
                  <a:schemeClr val="bg1"/>
                </a:solidFill>
              </a:rPr>
              <a:pPr algn="l"/>
              <a:t>‹#›</a:t>
            </a:fld>
            <a:endParaRPr lang="en-GB" alt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52" r:id="rId5"/>
    <p:sldLayoutId id="2147483654" r:id="rId6"/>
    <p:sldLayoutId id="2147483657" r:id="rId7"/>
    <p:sldLayoutId id="2147483660" r:id="rId8"/>
    <p:sldLayoutId id="2147483661" r:id="rId9"/>
  </p:sldLayoutIdLst>
  <p:hf sldNum="0"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auto">
          <a:xfrm>
            <a:off x="838200" y="1619250"/>
            <a:ext cx="10509251"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34" name="Rectangle 10"/>
          <p:cNvSpPr>
            <a:spLocks noGrp="1" noChangeArrowheads="1"/>
          </p:cNvSpPr>
          <p:nvPr>
            <p:ph type="title"/>
          </p:nvPr>
        </p:nvSpPr>
        <p:spPr bwMode="auto">
          <a:xfrm>
            <a:off x="838200" y="358775"/>
            <a:ext cx="10509251"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831560761"/>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2" r:id="rId3"/>
    <p:sldLayoutId id="2147483673" r:id="rId4"/>
    <p:sldLayoutId id="2147483674" r:id="rId5"/>
    <p:sldLayoutId id="2147483675" r:id="rId6"/>
  </p:sldLayoutIdLst>
  <p:hf sldNum="0"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14.svg"/><Relationship Id="rId5" Type="http://schemas.openxmlformats.org/officeDocument/2006/relationships/image" Target="../media/image32.svg"/><Relationship Id="rId10"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hyperlink" Target="https://www.ich.org/fileadmin/Public_Web_Site/ICH_Products/Guidelines/Efficacy/E9/Step4/E9_Guideline.pdf" TargetMode="Externa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hyperlink" Target="https://www.ema.europa.eu/en/human-regulatory/research-development/scientific-guidelines/clinical-efficacy-safety/biostatistic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10.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4.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s>
</file>

<file path=ppt/slides/_rels/slide18.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4.xml"/><Relationship Id="rId5" Type="http://schemas.openxmlformats.org/officeDocument/2006/relationships/image" Target="../media/image72.sv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uidance/clinical-trials-applications-for-coronavirus-covid-19" TargetMode="External"/><Relationship Id="rId7" Type="http://schemas.openxmlformats.org/officeDocument/2006/relationships/hyperlink" Target="https://www.ema.europa.eu/en/documents/other/ema-initiatives-acceleration-development-support-evaluation-procedures-covid-19-treatments-vaccines_en.pdf" TargetMode="External"/><Relationship Id="rId2" Type="http://schemas.openxmlformats.org/officeDocument/2006/relationships/hyperlink" Target="https://www.gov.uk/guidance/managing-clinical-trials-during-coronavirus-covid-19" TargetMode="External"/><Relationship Id="rId1" Type="http://schemas.openxmlformats.org/officeDocument/2006/relationships/slideLayout" Target="../slideLayouts/slideLayout4.xml"/><Relationship Id="rId6" Type="http://schemas.openxmlformats.org/officeDocument/2006/relationships/hyperlink" Target="https://www.ema.europa.eu/en/human-regulatory/overview/public-health-threats/coronavirus-disease-covid-19" TargetMode="External"/><Relationship Id="rId5" Type="http://schemas.openxmlformats.org/officeDocument/2006/relationships/hyperlink" Target="https://www.ema.europa.eu/en/implications-coronavirus-disease-covid-19-methodological-aspects-ongoing-clinical-trials" TargetMode="External"/><Relationship Id="rId4" Type="http://schemas.openxmlformats.org/officeDocument/2006/relationships/hyperlink" Target="https://www.gov.uk/government/collections/mhra-guidance-on-coronavirus-covid-1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6.xml"/><Relationship Id="rId16" Type="http://schemas.openxmlformats.org/officeDocument/2006/relationships/image" Target="../media/image30.sv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7700" y="1725023"/>
            <a:ext cx="11295484" cy="730250"/>
          </a:xfrm>
        </p:spPr>
        <p:txBody>
          <a:bodyPr/>
          <a:lstStyle/>
          <a:p>
            <a:r>
              <a:rPr lang="en-GB" altLang="en-US" sz="3700" dirty="0"/>
              <a:t>The Young Statistician's Guide to regulatory statistics</a:t>
            </a:r>
            <a:endParaRPr lang="en-US" altLang="en-US" sz="3700" dirty="0"/>
          </a:p>
        </p:txBody>
      </p:sp>
      <p:sp>
        <p:nvSpPr>
          <p:cNvPr id="2051" name="Rectangle 3"/>
          <p:cNvSpPr>
            <a:spLocks noGrp="1" noChangeArrowheads="1"/>
          </p:cNvSpPr>
          <p:nvPr>
            <p:ph type="subTitle" idx="1"/>
          </p:nvPr>
        </p:nvSpPr>
        <p:spPr>
          <a:xfrm>
            <a:off x="647700" y="2336028"/>
            <a:ext cx="10896600" cy="884692"/>
          </a:xfrm>
        </p:spPr>
        <p:txBody>
          <a:bodyPr/>
          <a:lstStyle/>
          <a:p>
            <a:r>
              <a:rPr lang="en-US" altLang="en-US" dirty="0"/>
              <a:t>Inês Reis – Statistical assessor MHRA</a:t>
            </a:r>
          </a:p>
          <a:p>
            <a:r>
              <a:rPr lang="en-US" altLang="en-US" i="1" dirty="0"/>
              <a:t>PSI Career Young Statistician Webinar Session – 9 June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2E6BCCE2-CA57-474A-A3EF-E3074ACC5ACA}"/>
              </a:ext>
            </a:extLst>
          </p:cNvPr>
          <p:cNvSpPr/>
          <p:nvPr/>
        </p:nvSpPr>
        <p:spPr>
          <a:xfrm>
            <a:off x="8664104" y="1658747"/>
            <a:ext cx="2729743" cy="2729743"/>
          </a:xfrm>
          <a:prstGeom prst="ellipse">
            <a:avLst/>
          </a:prstGeom>
          <a:solidFill>
            <a:schemeClr val="accent6">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DF59D6-069F-4AAF-9245-A7A5FDBCBB31}"/>
              </a:ext>
            </a:extLst>
          </p:cNvPr>
          <p:cNvSpPr>
            <a:spLocks noGrp="1"/>
          </p:cNvSpPr>
          <p:nvPr>
            <p:ph type="title"/>
          </p:nvPr>
        </p:nvSpPr>
        <p:spPr/>
        <p:txBody>
          <a:bodyPr/>
          <a:lstStyle/>
          <a:p>
            <a:r>
              <a:rPr lang="en-GB" dirty="0"/>
              <a:t>Communication is essential!</a:t>
            </a:r>
          </a:p>
        </p:txBody>
      </p:sp>
      <p:sp>
        <p:nvSpPr>
          <p:cNvPr id="10" name="TextBox 9">
            <a:extLst>
              <a:ext uri="{FF2B5EF4-FFF2-40B4-BE49-F238E27FC236}">
                <a16:creationId xmlns:a16="http://schemas.microsoft.com/office/drawing/2014/main" id="{0D26C943-F033-473B-9287-BF4681821667}"/>
              </a:ext>
            </a:extLst>
          </p:cNvPr>
          <p:cNvSpPr txBox="1"/>
          <p:nvPr/>
        </p:nvSpPr>
        <p:spPr bwMode="auto">
          <a:xfrm>
            <a:off x="8863706" y="1931755"/>
            <a:ext cx="2307789" cy="438411"/>
          </a:xfrm>
          <a:prstGeom prst="rect">
            <a:avLst/>
          </a:prstGeom>
          <a:noFill/>
          <a:ln w="9525">
            <a:noFill/>
            <a:round/>
            <a:headEnd/>
            <a:tailEnd/>
          </a:ln>
        </p:spPr>
        <p:txBody>
          <a:bodyPr wrap="none" lIns="90000" tIns="92880" rIns="90000" bIns="45000" rtlCol="0">
            <a:spAutoFit/>
          </a:bodyPr>
          <a:lstStyle/>
          <a:p>
            <a:pP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2400" b="1" dirty="0">
                <a:solidFill>
                  <a:srgbClr val="00113D"/>
                </a:solidFill>
                <a:latin typeface="Arial"/>
                <a:cs typeface="Lucida Sans Unicode" charset="0"/>
              </a:rPr>
              <a:t>REGULATORS</a:t>
            </a:r>
          </a:p>
        </p:txBody>
      </p:sp>
      <p:cxnSp>
        <p:nvCxnSpPr>
          <p:cNvPr id="11" name="Straight Arrow Connector 10">
            <a:extLst>
              <a:ext uri="{FF2B5EF4-FFF2-40B4-BE49-F238E27FC236}">
                <a16:creationId xmlns:a16="http://schemas.microsoft.com/office/drawing/2014/main" id="{301C1280-D0DD-4923-9F74-D56E1ABC50F8}"/>
              </a:ext>
            </a:extLst>
          </p:cNvPr>
          <p:cNvCxnSpPr/>
          <p:nvPr/>
        </p:nvCxnSpPr>
        <p:spPr bwMode="auto">
          <a:xfrm>
            <a:off x="6027857" y="3177760"/>
            <a:ext cx="2520000" cy="0"/>
          </a:xfrm>
          <a:prstGeom prst="straightConnector1">
            <a:avLst/>
          </a:prstGeom>
          <a:solidFill>
            <a:srgbClr val="00B8FF"/>
          </a:solidFill>
          <a:ln w="76200" cap="flat" cmpd="sng" algn="ctr">
            <a:solidFill>
              <a:srgbClr val="4B92DB"/>
            </a:solidFill>
            <a:prstDash val="solid"/>
            <a:round/>
            <a:headEnd type="arrow" w="med" len="med"/>
            <a:tailEnd type="arrow" w="med" len="med"/>
          </a:ln>
          <a:effectLst/>
        </p:spPr>
      </p:cxnSp>
      <p:sp>
        <p:nvSpPr>
          <p:cNvPr id="32" name="TextBox 31">
            <a:extLst>
              <a:ext uri="{FF2B5EF4-FFF2-40B4-BE49-F238E27FC236}">
                <a16:creationId xmlns:a16="http://schemas.microsoft.com/office/drawing/2014/main" id="{215784A2-A6CF-439B-AD1D-1A0672BB157C}"/>
              </a:ext>
            </a:extLst>
          </p:cNvPr>
          <p:cNvSpPr txBox="1"/>
          <p:nvPr/>
        </p:nvSpPr>
        <p:spPr>
          <a:xfrm>
            <a:off x="8976155" y="3470132"/>
            <a:ext cx="2122192" cy="769441"/>
          </a:xfrm>
          <a:prstGeom prst="rect">
            <a:avLst/>
          </a:prstGeom>
          <a:noFill/>
        </p:spPr>
        <p:txBody>
          <a:bodyPr wrap="square" rtlCol="0">
            <a:spAutoFit/>
          </a:bodyPr>
          <a:lstStyle/>
          <a:p>
            <a:pPr algn="ctr"/>
            <a:r>
              <a:rPr lang="en-GB" sz="2200" b="1" dirty="0">
                <a:latin typeface="Arial" panose="020B0604020202020204" pitchFamily="34" charset="0"/>
                <a:cs typeface="Arial" panose="020B0604020202020204" pitchFamily="34" charset="0"/>
              </a:rPr>
              <a:t>Supported by guidelines</a:t>
            </a:r>
          </a:p>
        </p:txBody>
      </p:sp>
      <p:sp>
        <p:nvSpPr>
          <p:cNvPr id="6" name="Isosceles Triangle 5">
            <a:extLst>
              <a:ext uri="{FF2B5EF4-FFF2-40B4-BE49-F238E27FC236}">
                <a16:creationId xmlns:a16="http://schemas.microsoft.com/office/drawing/2014/main" id="{9859EF6C-F9E3-42BD-AC7F-F3FFED30FD33}"/>
              </a:ext>
            </a:extLst>
          </p:cNvPr>
          <p:cNvSpPr/>
          <p:nvPr/>
        </p:nvSpPr>
        <p:spPr bwMode="auto">
          <a:xfrm>
            <a:off x="3400852" y="2221965"/>
            <a:ext cx="2502850" cy="1872226"/>
          </a:xfrm>
          <a:prstGeom prst="triangle">
            <a:avLst>
              <a:gd name="adj" fmla="val 50377"/>
            </a:avLst>
          </a:prstGeom>
          <a:noFill/>
          <a:ln w="76200" cap="flat" cmpd="sng" algn="ctr">
            <a:solidFill>
              <a:srgbClr val="4B92D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GB" sz="5200" b="1">
              <a:solidFill>
                <a:srgbClr val="FFFFFF"/>
              </a:solidFill>
              <a:latin typeface="Arial" charset="0"/>
              <a:cs typeface="Lucida Sans Unicode" charset="0"/>
            </a:endParaRPr>
          </a:p>
        </p:txBody>
      </p:sp>
      <p:sp>
        <p:nvSpPr>
          <p:cNvPr id="7" name="TextBox 6">
            <a:extLst>
              <a:ext uri="{FF2B5EF4-FFF2-40B4-BE49-F238E27FC236}">
                <a16:creationId xmlns:a16="http://schemas.microsoft.com/office/drawing/2014/main" id="{7C136D54-D4D1-422D-ADE2-C44BC9E2B5A2}"/>
              </a:ext>
            </a:extLst>
          </p:cNvPr>
          <p:cNvSpPr txBox="1"/>
          <p:nvPr/>
        </p:nvSpPr>
        <p:spPr bwMode="auto">
          <a:xfrm>
            <a:off x="4989380" y="1735076"/>
            <a:ext cx="1271800" cy="363583"/>
          </a:xfrm>
          <a:prstGeom prst="rect">
            <a:avLst/>
          </a:prstGeom>
          <a:noFill/>
          <a:ln w="9525">
            <a:noFill/>
            <a:round/>
            <a:headEnd/>
            <a:tailEnd/>
          </a:ln>
        </p:spPr>
        <p:txBody>
          <a:bodyPr wrap="none" lIns="90000" tIns="92880" rIns="90000" bIns="45000" rtlCol="0">
            <a:spAutoFit/>
          </a:bodyPr>
          <a:lstStyle/>
          <a:p>
            <a:pP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1800" b="1" dirty="0">
                <a:solidFill>
                  <a:srgbClr val="585858"/>
                </a:solidFill>
                <a:latin typeface="Arial"/>
                <a:cs typeface="Lucida Sans Unicode" charset="0"/>
              </a:rPr>
              <a:t>Clinicians</a:t>
            </a:r>
          </a:p>
        </p:txBody>
      </p:sp>
      <p:sp>
        <p:nvSpPr>
          <p:cNvPr id="9" name="TextBox 8">
            <a:extLst>
              <a:ext uri="{FF2B5EF4-FFF2-40B4-BE49-F238E27FC236}">
                <a16:creationId xmlns:a16="http://schemas.microsoft.com/office/drawing/2014/main" id="{0D42E9AC-70CA-437C-9982-FAAA0BA6BDD1}"/>
              </a:ext>
            </a:extLst>
          </p:cNvPr>
          <p:cNvSpPr txBox="1"/>
          <p:nvPr/>
        </p:nvSpPr>
        <p:spPr bwMode="auto">
          <a:xfrm>
            <a:off x="5251544" y="4161312"/>
            <a:ext cx="1840657" cy="587939"/>
          </a:xfrm>
          <a:prstGeom prst="rect">
            <a:avLst/>
          </a:prstGeom>
          <a:noFill/>
          <a:ln w="9525">
            <a:noFill/>
            <a:round/>
            <a:headEnd/>
            <a:tailEnd/>
          </a:ln>
        </p:spPr>
        <p:txBody>
          <a:bodyPr wrap="square" lIns="90000" tIns="92880" rIns="90000" bIns="45000" rtlCol="0">
            <a:spAutoFit/>
          </a:bodyPr>
          <a:lstStyle/>
          <a:p>
            <a:pPr algn="ct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1800" b="1" dirty="0">
                <a:solidFill>
                  <a:srgbClr val="585858"/>
                </a:solidFill>
                <a:latin typeface="Arial"/>
                <a:cs typeface="Lucida Sans Unicode" charset="0"/>
              </a:rPr>
              <a:t>Other disciplines</a:t>
            </a:r>
          </a:p>
        </p:txBody>
      </p:sp>
      <p:sp>
        <p:nvSpPr>
          <p:cNvPr id="12" name="TextBox 11">
            <a:extLst>
              <a:ext uri="{FF2B5EF4-FFF2-40B4-BE49-F238E27FC236}">
                <a16:creationId xmlns:a16="http://schemas.microsoft.com/office/drawing/2014/main" id="{A370B39C-674A-4BCD-AAC0-035E2CC6D97D}"/>
              </a:ext>
            </a:extLst>
          </p:cNvPr>
          <p:cNvSpPr txBox="1"/>
          <p:nvPr/>
        </p:nvSpPr>
        <p:spPr bwMode="auto">
          <a:xfrm>
            <a:off x="3774054" y="3089550"/>
            <a:ext cx="1680622" cy="924441"/>
          </a:xfrm>
          <a:prstGeom prst="rect">
            <a:avLst/>
          </a:prstGeom>
          <a:noFill/>
          <a:ln w="9525">
            <a:noFill/>
            <a:round/>
            <a:headEnd/>
            <a:tailEnd/>
          </a:ln>
        </p:spPr>
        <p:txBody>
          <a:bodyPr wrap="square" lIns="90000" tIns="92880" rIns="90000" bIns="45000" rtlCol="0">
            <a:spAutoFit/>
          </a:bodyPr>
          <a:lstStyle/>
          <a:p>
            <a:pPr algn="ct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2100" b="1" spc="-150" dirty="0">
                <a:solidFill>
                  <a:srgbClr val="00113D"/>
                </a:solidFill>
                <a:latin typeface="Arial"/>
                <a:cs typeface="Lucida Sans Unicode" charset="0"/>
              </a:rPr>
              <a:t>Clinical trial design &amp; conduct</a:t>
            </a:r>
          </a:p>
        </p:txBody>
      </p:sp>
      <p:grpSp>
        <p:nvGrpSpPr>
          <p:cNvPr id="3" name="Group 2">
            <a:extLst>
              <a:ext uri="{FF2B5EF4-FFF2-40B4-BE49-F238E27FC236}">
                <a16:creationId xmlns:a16="http://schemas.microsoft.com/office/drawing/2014/main" id="{E57B0285-8E4C-446C-ADA2-8DDFB121E63B}"/>
              </a:ext>
            </a:extLst>
          </p:cNvPr>
          <p:cNvGrpSpPr/>
          <p:nvPr/>
        </p:nvGrpSpPr>
        <p:grpSpPr>
          <a:xfrm>
            <a:off x="556314" y="1299875"/>
            <a:ext cx="3284174" cy="3406427"/>
            <a:chOff x="556314" y="1299875"/>
            <a:chExt cx="3284174" cy="3406427"/>
          </a:xfrm>
        </p:grpSpPr>
        <p:sp>
          <p:nvSpPr>
            <p:cNvPr id="47" name="Oval 46">
              <a:extLst>
                <a:ext uri="{FF2B5EF4-FFF2-40B4-BE49-F238E27FC236}">
                  <a16:creationId xmlns:a16="http://schemas.microsoft.com/office/drawing/2014/main" id="{88B848FB-2FCE-41F6-B070-1A5239DAD754}"/>
                </a:ext>
              </a:extLst>
            </p:cNvPr>
            <p:cNvSpPr/>
            <p:nvPr/>
          </p:nvSpPr>
          <p:spPr>
            <a:xfrm>
              <a:off x="622318" y="1299875"/>
              <a:ext cx="2520000" cy="2520000"/>
            </a:xfrm>
            <a:prstGeom prst="ellipse">
              <a:avLst/>
            </a:prstGeom>
            <a:solidFill>
              <a:schemeClr val="accent6">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2" descr="Related image">
              <a:extLst>
                <a:ext uri="{FF2B5EF4-FFF2-40B4-BE49-F238E27FC236}">
                  <a16:creationId xmlns:a16="http://schemas.microsoft.com/office/drawing/2014/main" id="{AF9F752E-D216-4B3A-9EBA-EA7B02B474B2}"/>
                </a:ext>
              </a:extLst>
            </p:cNvPr>
            <p:cNvPicPr>
              <a:picLocks noChangeAspect="1" noChangeArrowheads="1"/>
            </p:cNvPicPr>
            <p:nvPr/>
          </p:nvPicPr>
          <p:blipFill rotWithShape="1">
            <a:blip r:embed="rId3" cstate="print">
              <a:duotone>
                <a:srgbClr val="00204E">
                  <a:shade val="45000"/>
                  <a:satMod val="135000"/>
                </a:srgbClr>
                <a:prstClr val="white"/>
              </a:duotone>
              <a:extLst>
                <a:ext uri="{28A0092B-C50C-407E-A947-70E740481C1C}">
                  <a14:useLocalDpi xmlns:a14="http://schemas.microsoft.com/office/drawing/2010/main" val="0"/>
                </a:ext>
              </a:extLst>
            </a:blip>
            <a:srcRect l="28455" t="25428" r="26275" b="25411"/>
            <a:stretch/>
          </p:blipFill>
          <p:spPr bwMode="auto">
            <a:xfrm>
              <a:off x="1223942" y="1924930"/>
              <a:ext cx="1441334" cy="156525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33A0085-910A-44AB-9C59-7742495A0901}"/>
                </a:ext>
              </a:extLst>
            </p:cNvPr>
            <p:cNvSpPr txBox="1"/>
            <p:nvPr/>
          </p:nvSpPr>
          <p:spPr bwMode="auto">
            <a:xfrm>
              <a:off x="556314" y="1445343"/>
              <a:ext cx="2003860" cy="488233"/>
            </a:xfrm>
            <a:prstGeom prst="rect">
              <a:avLst/>
            </a:prstGeom>
            <a:noFill/>
            <a:ln w="9525">
              <a:noFill/>
              <a:round/>
              <a:headEnd/>
              <a:tailEnd/>
            </a:ln>
          </p:spPr>
          <p:txBody>
            <a:bodyPr wrap="none" lIns="90000" tIns="92880" rIns="90000" bIns="45000" rtlCol="0">
              <a:spAutoFit/>
            </a:bodyPr>
            <a:lstStyle/>
            <a:p>
              <a:pP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2800" b="1" dirty="0">
                  <a:solidFill>
                    <a:srgbClr val="00113D"/>
                  </a:solidFill>
                  <a:latin typeface="Arial"/>
                  <a:cs typeface="Lucida Sans Unicode" charset="0"/>
                </a:rPr>
                <a:t>INDUSTRY</a:t>
              </a:r>
            </a:p>
          </p:txBody>
        </p:sp>
        <p:sp>
          <p:nvSpPr>
            <p:cNvPr id="8" name="TextBox 7">
              <a:extLst>
                <a:ext uri="{FF2B5EF4-FFF2-40B4-BE49-F238E27FC236}">
                  <a16:creationId xmlns:a16="http://schemas.microsoft.com/office/drawing/2014/main" id="{D9C00300-C4B6-4FA2-B13E-59489CF8C9B2}"/>
                </a:ext>
              </a:extLst>
            </p:cNvPr>
            <p:cNvSpPr txBox="1"/>
            <p:nvPr/>
          </p:nvSpPr>
          <p:spPr bwMode="auto">
            <a:xfrm>
              <a:off x="2299384" y="4342719"/>
              <a:ext cx="1541104" cy="363583"/>
            </a:xfrm>
            <a:prstGeom prst="rect">
              <a:avLst/>
            </a:prstGeom>
            <a:noFill/>
            <a:ln w="9525">
              <a:noFill/>
              <a:round/>
              <a:headEnd/>
              <a:tailEnd/>
            </a:ln>
          </p:spPr>
          <p:txBody>
            <a:bodyPr wrap="none" lIns="90000" tIns="92880" rIns="90000" bIns="45000" rtlCol="0">
              <a:spAutoFit/>
            </a:bodyPr>
            <a:lstStyle/>
            <a:p>
              <a:pP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1800" b="1" dirty="0">
                  <a:solidFill>
                    <a:srgbClr val="585858"/>
                  </a:solidFill>
                  <a:latin typeface="Arial"/>
                  <a:cs typeface="Lucida Sans Unicode" charset="0"/>
                </a:rPr>
                <a:t>Statisticians</a:t>
              </a:r>
            </a:p>
          </p:txBody>
        </p:sp>
        <p:pic>
          <p:nvPicPr>
            <p:cNvPr id="37" name="Graphic 36" descr="User">
              <a:extLst>
                <a:ext uri="{FF2B5EF4-FFF2-40B4-BE49-F238E27FC236}">
                  <a16:creationId xmlns:a16="http://schemas.microsoft.com/office/drawing/2014/main" id="{0EED5D67-9C14-4844-B334-28B056D334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6116" y="3210668"/>
              <a:ext cx="1267640" cy="1267640"/>
            </a:xfrm>
            <a:prstGeom prst="rect">
              <a:avLst/>
            </a:prstGeom>
          </p:spPr>
        </p:pic>
        <p:sp>
          <p:nvSpPr>
            <p:cNvPr id="38" name="TextBox 37">
              <a:extLst>
                <a:ext uri="{FF2B5EF4-FFF2-40B4-BE49-F238E27FC236}">
                  <a16:creationId xmlns:a16="http://schemas.microsoft.com/office/drawing/2014/main" id="{42D4C281-1B84-485E-8805-3F83EFDA4DAB}"/>
                </a:ext>
              </a:extLst>
            </p:cNvPr>
            <p:cNvSpPr txBox="1"/>
            <p:nvPr/>
          </p:nvSpPr>
          <p:spPr>
            <a:xfrm>
              <a:off x="2783164" y="3936323"/>
              <a:ext cx="603050" cy="369332"/>
            </a:xfrm>
            <a:prstGeom prst="rect">
              <a:avLst/>
            </a:prstGeom>
            <a:noFill/>
          </p:spPr>
          <p:txBody>
            <a:bodyPr wrap="none" rtlCol="0">
              <a:spAutoFit/>
            </a:bodyPr>
            <a:lstStyle/>
            <a:p>
              <a:r>
                <a:rPr lang="el-GR" sz="1800" b="1" dirty="0">
                  <a:solidFill>
                    <a:schemeClr val="bg1"/>
                  </a:solidFill>
                  <a:latin typeface="+mn-lt"/>
                  <a:cs typeface="Arial"/>
                </a:rPr>
                <a:t>δ</a:t>
              </a:r>
              <a:r>
                <a:rPr lang="el-GR" sz="1800" b="1" dirty="0">
                  <a:solidFill>
                    <a:schemeClr val="bg1"/>
                  </a:solidFill>
                  <a:latin typeface="+mn-lt"/>
                  <a:cs typeface="Arial"/>
                  <a:sym typeface="Symbol"/>
                </a:rPr>
                <a:t></a:t>
              </a:r>
              <a:r>
                <a:rPr lang="el-GR" sz="1800" b="1" dirty="0">
                  <a:solidFill>
                    <a:schemeClr val="bg1"/>
                  </a:solidFill>
                  <a:latin typeface="+mn-lt"/>
                  <a:ea typeface="Verdana"/>
                  <a:cs typeface="Verdana"/>
                  <a:sym typeface="Symbol"/>
                </a:rPr>
                <a:t>α</a:t>
              </a:r>
              <a:endParaRPr lang="en-GB" sz="1800" b="1" dirty="0">
                <a:solidFill>
                  <a:schemeClr val="bg1"/>
                </a:solidFill>
                <a:latin typeface="+mn-lt"/>
              </a:endParaRPr>
            </a:p>
          </p:txBody>
        </p:sp>
      </p:grpSp>
      <p:pic>
        <p:nvPicPr>
          <p:cNvPr id="46" name="Graphic 45" descr="Users">
            <a:extLst>
              <a:ext uri="{FF2B5EF4-FFF2-40B4-BE49-F238E27FC236}">
                <a16:creationId xmlns:a16="http://schemas.microsoft.com/office/drawing/2014/main" id="{B913A639-0688-43AD-8E9E-77E6E14DF2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1385" y="3146693"/>
            <a:ext cx="1284887" cy="1284887"/>
          </a:xfrm>
          <a:prstGeom prst="rect">
            <a:avLst/>
          </a:prstGeom>
        </p:spPr>
      </p:pic>
      <p:grpSp>
        <p:nvGrpSpPr>
          <p:cNvPr id="51" name="Group 50">
            <a:extLst>
              <a:ext uri="{FF2B5EF4-FFF2-40B4-BE49-F238E27FC236}">
                <a16:creationId xmlns:a16="http://schemas.microsoft.com/office/drawing/2014/main" id="{7DE0B5CE-BA2D-4488-9C2C-9AB24418A2F4}"/>
              </a:ext>
            </a:extLst>
          </p:cNvPr>
          <p:cNvGrpSpPr/>
          <p:nvPr/>
        </p:nvGrpSpPr>
        <p:grpSpPr>
          <a:xfrm>
            <a:off x="4067868" y="1695329"/>
            <a:ext cx="1167021" cy="1167021"/>
            <a:chOff x="4067868" y="1908689"/>
            <a:chExt cx="1167021" cy="1167021"/>
          </a:xfrm>
        </p:grpSpPr>
        <p:sp>
          <p:nvSpPr>
            <p:cNvPr id="49" name="Freeform: Shape 48">
              <a:extLst>
                <a:ext uri="{FF2B5EF4-FFF2-40B4-BE49-F238E27FC236}">
                  <a16:creationId xmlns:a16="http://schemas.microsoft.com/office/drawing/2014/main" id="{C77B69A1-8541-4D5A-BAC9-5720B63CF313}"/>
                </a:ext>
              </a:extLst>
            </p:cNvPr>
            <p:cNvSpPr/>
            <p:nvPr/>
          </p:nvSpPr>
          <p:spPr bwMode="auto">
            <a:xfrm>
              <a:off x="4350945" y="2572618"/>
              <a:ext cx="284757" cy="305202"/>
            </a:xfrm>
            <a:custGeom>
              <a:avLst/>
              <a:gdLst>
                <a:gd name="connsiteX0" fmla="*/ 218515 w 284757"/>
                <a:gd name="connsiteY0" fmla="*/ 15642 h 305202"/>
                <a:gd name="connsiteX1" fmla="*/ 218515 w 284757"/>
                <a:gd name="connsiteY1" fmla="*/ 15642 h 305202"/>
                <a:gd name="connsiteX2" fmla="*/ 200735 w 284757"/>
                <a:gd name="connsiteY2" fmla="*/ 2942 h 305202"/>
                <a:gd name="connsiteX3" fmla="*/ 193115 w 284757"/>
                <a:gd name="connsiteY3" fmla="*/ 402 h 305202"/>
                <a:gd name="connsiteX4" fmla="*/ 134695 w 284757"/>
                <a:gd name="connsiteY4" fmla="*/ 2942 h 305202"/>
                <a:gd name="connsiteX5" fmla="*/ 104215 w 284757"/>
                <a:gd name="connsiteY5" fmla="*/ 8022 h 305202"/>
                <a:gd name="connsiteX6" fmla="*/ 94055 w 284757"/>
                <a:gd name="connsiteY6" fmla="*/ 13102 h 305202"/>
                <a:gd name="connsiteX7" fmla="*/ 86435 w 284757"/>
                <a:gd name="connsiteY7" fmla="*/ 15642 h 305202"/>
                <a:gd name="connsiteX8" fmla="*/ 78815 w 284757"/>
                <a:gd name="connsiteY8" fmla="*/ 20722 h 305202"/>
                <a:gd name="connsiteX9" fmla="*/ 66115 w 284757"/>
                <a:gd name="connsiteY9" fmla="*/ 23262 h 305202"/>
                <a:gd name="connsiteX10" fmla="*/ 55955 w 284757"/>
                <a:gd name="connsiteY10" fmla="*/ 25802 h 305202"/>
                <a:gd name="connsiteX11" fmla="*/ 38175 w 284757"/>
                <a:gd name="connsiteY11" fmla="*/ 38502 h 305202"/>
                <a:gd name="connsiteX12" fmla="*/ 30555 w 284757"/>
                <a:gd name="connsiteY12" fmla="*/ 46122 h 305202"/>
                <a:gd name="connsiteX13" fmla="*/ 20395 w 284757"/>
                <a:gd name="connsiteY13" fmla="*/ 61362 h 305202"/>
                <a:gd name="connsiteX14" fmla="*/ 15315 w 284757"/>
                <a:gd name="connsiteY14" fmla="*/ 68982 h 305202"/>
                <a:gd name="connsiteX15" fmla="*/ 7695 w 284757"/>
                <a:gd name="connsiteY15" fmla="*/ 86762 h 305202"/>
                <a:gd name="connsiteX16" fmla="*/ 5155 w 284757"/>
                <a:gd name="connsiteY16" fmla="*/ 96922 h 305202"/>
                <a:gd name="connsiteX17" fmla="*/ 2615 w 284757"/>
                <a:gd name="connsiteY17" fmla="*/ 203602 h 305202"/>
                <a:gd name="connsiteX18" fmla="*/ 7695 w 284757"/>
                <a:gd name="connsiteY18" fmla="*/ 218842 h 305202"/>
                <a:gd name="connsiteX19" fmla="*/ 10235 w 284757"/>
                <a:gd name="connsiteY19" fmla="*/ 226462 h 305202"/>
                <a:gd name="connsiteX20" fmla="*/ 12775 w 284757"/>
                <a:gd name="connsiteY20" fmla="*/ 234082 h 305202"/>
                <a:gd name="connsiteX21" fmla="*/ 20395 w 284757"/>
                <a:gd name="connsiteY21" fmla="*/ 241702 h 305202"/>
                <a:gd name="connsiteX22" fmla="*/ 22935 w 284757"/>
                <a:gd name="connsiteY22" fmla="*/ 249322 h 305202"/>
                <a:gd name="connsiteX23" fmla="*/ 28015 w 284757"/>
                <a:gd name="connsiteY23" fmla="*/ 256942 h 305202"/>
                <a:gd name="connsiteX24" fmla="*/ 30555 w 284757"/>
                <a:gd name="connsiteY24" fmla="*/ 267102 h 305202"/>
                <a:gd name="connsiteX25" fmla="*/ 35635 w 284757"/>
                <a:gd name="connsiteY25" fmla="*/ 274722 h 305202"/>
                <a:gd name="connsiteX26" fmla="*/ 43255 w 284757"/>
                <a:gd name="connsiteY26" fmla="*/ 289962 h 305202"/>
                <a:gd name="connsiteX27" fmla="*/ 66115 w 284757"/>
                <a:gd name="connsiteY27" fmla="*/ 302662 h 305202"/>
                <a:gd name="connsiteX28" fmla="*/ 73735 w 284757"/>
                <a:gd name="connsiteY28" fmla="*/ 305202 h 305202"/>
                <a:gd name="connsiteX29" fmla="*/ 165175 w 284757"/>
                <a:gd name="connsiteY29" fmla="*/ 300122 h 305202"/>
                <a:gd name="connsiteX30" fmla="*/ 172795 w 284757"/>
                <a:gd name="connsiteY30" fmla="*/ 297582 h 305202"/>
                <a:gd name="connsiteX31" fmla="*/ 190575 w 284757"/>
                <a:gd name="connsiteY31" fmla="*/ 292502 h 305202"/>
                <a:gd name="connsiteX32" fmla="*/ 198195 w 284757"/>
                <a:gd name="connsiteY32" fmla="*/ 287422 h 305202"/>
                <a:gd name="connsiteX33" fmla="*/ 221055 w 284757"/>
                <a:gd name="connsiteY33" fmla="*/ 279802 h 305202"/>
                <a:gd name="connsiteX34" fmla="*/ 228675 w 284757"/>
                <a:gd name="connsiteY34" fmla="*/ 277262 h 305202"/>
                <a:gd name="connsiteX35" fmla="*/ 251535 w 284757"/>
                <a:gd name="connsiteY35" fmla="*/ 272182 h 305202"/>
                <a:gd name="connsiteX36" fmla="*/ 266775 w 284757"/>
                <a:gd name="connsiteY36" fmla="*/ 264562 h 305202"/>
                <a:gd name="connsiteX37" fmla="*/ 274395 w 284757"/>
                <a:gd name="connsiteY37" fmla="*/ 254402 h 305202"/>
                <a:gd name="connsiteX38" fmla="*/ 276935 w 284757"/>
                <a:gd name="connsiteY38" fmla="*/ 244242 h 305202"/>
                <a:gd name="connsiteX39" fmla="*/ 279475 w 284757"/>
                <a:gd name="connsiteY39" fmla="*/ 231542 h 305202"/>
                <a:gd name="connsiteX40" fmla="*/ 284555 w 284757"/>
                <a:gd name="connsiteY40" fmla="*/ 211222 h 305202"/>
                <a:gd name="connsiteX41" fmla="*/ 279475 w 284757"/>
                <a:gd name="connsiteY41" fmla="*/ 122322 h 305202"/>
                <a:gd name="connsiteX42" fmla="*/ 276935 w 284757"/>
                <a:gd name="connsiteY42" fmla="*/ 114702 h 305202"/>
                <a:gd name="connsiteX43" fmla="*/ 271855 w 284757"/>
                <a:gd name="connsiteY43" fmla="*/ 104542 h 305202"/>
                <a:gd name="connsiteX44" fmla="*/ 266775 w 284757"/>
                <a:gd name="connsiteY44" fmla="*/ 68982 h 305202"/>
                <a:gd name="connsiteX45" fmla="*/ 261695 w 284757"/>
                <a:gd name="connsiteY45" fmla="*/ 58822 h 305202"/>
                <a:gd name="connsiteX46" fmla="*/ 254075 w 284757"/>
                <a:gd name="connsiteY46" fmla="*/ 35962 h 305202"/>
                <a:gd name="connsiteX47" fmla="*/ 248995 w 284757"/>
                <a:gd name="connsiteY47" fmla="*/ 20722 h 305202"/>
                <a:gd name="connsiteX48" fmla="*/ 246455 w 284757"/>
                <a:gd name="connsiteY48" fmla="*/ 13102 h 305202"/>
                <a:gd name="connsiteX49" fmla="*/ 238835 w 284757"/>
                <a:gd name="connsiteY49" fmla="*/ 8022 h 305202"/>
                <a:gd name="connsiteX50" fmla="*/ 218515 w 284757"/>
                <a:gd name="connsiteY50" fmla="*/ 15642 h 30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4757" h="305202">
                  <a:moveTo>
                    <a:pt x="218515" y="15642"/>
                  </a:moveTo>
                  <a:lnTo>
                    <a:pt x="218515" y="15642"/>
                  </a:lnTo>
                  <a:cubicBezTo>
                    <a:pt x="212588" y="11409"/>
                    <a:pt x="206980" y="6689"/>
                    <a:pt x="200735" y="2942"/>
                  </a:cubicBezTo>
                  <a:cubicBezTo>
                    <a:pt x="198439" y="1564"/>
                    <a:pt x="195792" y="402"/>
                    <a:pt x="193115" y="402"/>
                  </a:cubicBezTo>
                  <a:cubicBezTo>
                    <a:pt x="173623" y="402"/>
                    <a:pt x="154168" y="2095"/>
                    <a:pt x="134695" y="2942"/>
                  </a:cubicBezTo>
                  <a:cubicBezTo>
                    <a:pt x="127319" y="3864"/>
                    <a:pt x="112606" y="4875"/>
                    <a:pt x="104215" y="8022"/>
                  </a:cubicBezTo>
                  <a:cubicBezTo>
                    <a:pt x="100670" y="9351"/>
                    <a:pt x="97535" y="11610"/>
                    <a:pt x="94055" y="13102"/>
                  </a:cubicBezTo>
                  <a:cubicBezTo>
                    <a:pt x="91594" y="14157"/>
                    <a:pt x="88830" y="14445"/>
                    <a:pt x="86435" y="15642"/>
                  </a:cubicBezTo>
                  <a:cubicBezTo>
                    <a:pt x="83705" y="17007"/>
                    <a:pt x="81673" y="19650"/>
                    <a:pt x="78815" y="20722"/>
                  </a:cubicBezTo>
                  <a:cubicBezTo>
                    <a:pt x="74773" y="22238"/>
                    <a:pt x="70329" y="22325"/>
                    <a:pt x="66115" y="23262"/>
                  </a:cubicBezTo>
                  <a:cubicBezTo>
                    <a:pt x="62707" y="24019"/>
                    <a:pt x="59342" y="24955"/>
                    <a:pt x="55955" y="25802"/>
                  </a:cubicBezTo>
                  <a:cubicBezTo>
                    <a:pt x="49924" y="29822"/>
                    <a:pt x="43688" y="33776"/>
                    <a:pt x="38175" y="38502"/>
                  </a:cubicBezTo>
                  <a:cubicBezTo>
                    <a:pt x="35448" y="40840"/>
                    <a:pt x="32760" y="43287"/>
                    <a:pt x="30555" y="46122"/>
                  </a:cubicBezTo>
                  <a:cubicBezTo>
                    <a:pt x="26807" y="50941"/>
                    <a:pt x="23782" y="56282"/>
                    <a:pt x="20395" y="61362"/>
                  </a:cubicBezTo>
                  <a:lnTo>
                    <a:pt x="15315" y="68982"/>
                  </a:lnTo>
                  <a:cubicBezTo>
                    <a:pt x="8023" y="98151"/>
                    <a:pt x="18220" y="62205"/>
                    <a:pt x="7695" y="86762"/>
                  </a:cubicBezTo>
                  <a:cubicBezTo>
                    <a:pt x="6320" y="89971"/>
                    <a:pt x="6002" y="93535"/>
                    <a:pt x="5155" y="96922"/>
                  </a:cubicBezTo>
                  <a:cubicBezTo>
                    <a:pt x="1506" y="142530"/>
                    <a:pt x="-2925" y="161132"/>
                    <a:pt x="2615" y="203602"/>
                  </a:cubicBezTo>
                  <a:cubicBezTo>
                    <a:pt x="3308" y="208912"/>
                    <a:pt x="6002" y="213762"/>
                    <a:pt x="7695" y="218842"/>
                  </a:cubicBezTo>
                  <a:lnTo>
                    <a:pt x="10235" y="226462"/>
                  </a:lnTo>
                  <a:cubicBezTo>
                    <a:pt x="11082" y="229002"/>
                    <a:pt x="10882" y="232189"/>
                    <a:pt x="12775" y="234082"/>
                  </a:cubicBezTo>
                  <a:lnTo>
                    <a:pt x="20395" y="241702"/>
                  </a:lnTo>
                  <a:cubicBezTo>
                    <a:pt x="21242" y="244242"/>
                    <a:pt x="21738" y="246927"/>
                    <a:pt x="22935" y="249322"/>
                  </a:cubicBezTo>
                  <a:cubicBezTo>
                    <a:pt x="24300" y="252052"/>
                    <a:pt x="26812" y="254136"/>
                    <a:pt x="28015" y="256942"/>
                  </a:cubicBezTo>
                  <a:cubicBezTo>
                    <a:pt x="29390" y="260151"/>
                    <a:pt x="29180" y="263893"/>
                    <a:pt x="30555" y="267102"/>
                  </a:cubicBezTo>
                  <a:cubicBezTo>
                    <a:pt x="31758" y="269908"/>
                    <a:pt x="34270" y="271992"/>
                    <a:pt x="35635" y="274722"/>
                  </a:cubicBezTo>
                  <a:cubicBezTo>
                    <a:pt x="41363" y="286178"/>
                    <a:pt x="34156" y="279043"/>
                    <a:pt x="43255" y="289962"/>
                  </a:cubicBezTo>
                  <a:cubicBezTo>
                    <a:pt x="52029" y="300491"/>
                    <a:pt x="51391" y="297754"/>
                    <a:pt x="66115" y="302662"/>
                  </a:cubicBezTo>
                  <a:lnTo>
                    <a:pt x="73735" y="305202"/>
                  </a:lnTo>
                  <a:cubicBezTo>
                    <a:pt x="92403" y="304535"/>
                    <a:pt x="138373" y="304995"/>
                    <a:pt x="165175" y="300122"/>
                  </a:cubicBezTo>
                  <a:cubicBezTo>
                    <a:pt x="167809" y="299643"/>
                    <a:pt x="170221" y="298318"/>
                    <a:pt x="172795" y="297582"/>
                  </a:cubicBezTo>
                  <a:cubicBezTo>
                    <a:pt x="176593" y="296497"/>
                    <a:pt x="186515" y="294532"/>
                    <a:pt x="190575" y="292502"/>
                  </a:cubicBezTo>
                  <a:cubicBezTo>
                    <a:pt x="193305" y="291137"/>
                    <a:pt x="195405" y="288662"/>
                    <a:pt x="198195" y="287422"/>
                  </a:cubicBezTo>
                  <a:lnTo>
                    <a:pt x="221055" y="279802"/>
                  </a:lnTo>
                  <a:cubicBezTo>
                    <a:pt x="223595" y="278955"/>
                    <a:pt x="226050" y="277787"/>
                    <a:pt x="228675" y="277262"/>
                  </a:cubicBezTo>
                  <a:cubicBezTo>
                    <a:pt x="237405" y="275516"/>
                    <a:pt x="243165" y="274573"/>
                    <a:pt x="251535" y="272182"/>
                  </a:cubicBezTo>
                  <a:cubicBezTo>
                    <a:pt x="257319" y="270529"/>
                    <a:pt x="262322" y="269015"/>
                    <a:pt x="266775" y="264562"/>
                  </a:cubicBezTo>
                  <a:cubicBezTo>
                    <a:pt x="269768" y="261569"/>
                    <a:pt x="271855" y="257789"/>
                    <a:pt x="274395" y="254402"/>
                  </a:cubicBezTo>
                  <a:cubicBezTo>
                    <a:pt x="275242" y="251015"/>
                    <a:pt x="276178" y="247650"/>
                    <a:pt x="276935" y="244242"/>
                  </a:cubicBezTo>
                  <a:cubicBezTo>
                    <a:pt x="277872" y="240028"/>
                    <a:pt x="278504" y="235749"/>
                    <a:pt x="279475" y="231542"/>
                  </a:cubicBezTo>
                  <a:cubicBezTo>
                    <a:pt x="281045" y="224739"/>
                    <a:pt x="284555" y="211222"/>
                    <a:pt x="284555" y="211222"/>
                  </a:cubicBezTo>
                  <a:cubicBezTo>
                    <a:pt x="283121" y="166767"/>
                    <a:pt x="288222" y="152937"/>
                    <a:pt x="279475" y="122322"/>
                  </a:cubicBezTo>
                  <a:cubicBezTo>
                    <a:pt x="278739" y="119748"/>
                    <a:pt x="277990" y="117163"/>
                    <a:pt x="276935" y="114702"/>
                  </a:cubicBezTo>
                  <a:cubicBezTo>
                    <a:pt x="275443" y="111222"/>
                    <a:pt x="273548" y="107929"/>
                    <a:pt x="271855" y="104542"/>
                  </a:cubicBezTo>
                  <a:cubicBezTo>
                    <a:pt x="270550" y="90183"/>
                    <a:pt x="271849" y="80822"/>
                    <a:pt x="266775" y="68982"/>
                  </a:cubicBezTo>
                  <a:cubicBezTo>
                    <a:pt x="265283" y="65502"/>
                    <a:pt x="263388" y="62209"/>
                    <a:pt x="261695" y="58822"/>
                  </a:cubicBezTo>
                  <a:cubicBezTo>
                    <a:pt x="255975" y="24503"/>
                    <a:pt x="263599" y="57391"/>
                    <a:pt x="254075" y="35962"/>
                  </a:cubicBezTo>
                  <a:cubicBezTo>
                    <a:pt x="251900" y="31069"/>
                    <a:pt x="250688" y="25802"/>
                    <a:pt x="248995" y="20722"/>
                  </a:cubicBezTo>
                  <a:cubicBezTo>
                    <a:pt x="248148" y="18182"/>
                    <a:pt x="248683" y="14587"/>
                    <a:pt x="246455" y="13102"/>
                  </a:cubicBezTo>
                  <a:lnTo>
                    <a:pt x="238835" y="8022"/>
                  </a:lnTo>
                  <a:cubicBezTo>
                    <a:pt x="231743" y="-13253"/>
                    <a:pt x="221902" y="14372"/>
                    <a:pt x="218515" y="15642"/>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96389A41-A9DC-4C0D-A1A9-92175D6D1852}"/>
                </a:ext>
              </a:extLst>
            </p:cNvPr>
            <p:cNvSpPr/>
            <p:nvPr/>
          </p:nvSpPr>
          <p:spPr bwMode="auto">
            <a:xfrm>
              <a:off x="4719055" y="2567940"/>
              <a:ext cx="175525" cy="12700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pic>
          <p:nvPicPr>
            <p:cNvPr id="42" name="Graphic 41" descr="Doctor">
              <a:extLst>
                <a:ext uri="{FF2B5EF4-FFF2-40B4-BE49-F238E27FC236}">
                  <a16:creationId xmlns:a16="http://schemas.microsoft.com/office/drawing/2014/main" id="{1FDE4D94-7EBC-4CE8-B027-09A5968391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67868" y="1908689"/>
              <a:ext cx="1167021" cy="1167021"/>
            </a:xfrm>
            <a:prstGeom prst="rect">
              <a:avLst/>
            </a:prstGeom>
          </p:spPr>
        </p:pic>
      </p:grpSp>
      <p:grpSp>
        <p:nvGrpSpPr>
          <p:cNvPr id="53" name="Group 52">
            <a:extLst>
              <a:ext uri="{FF2B5EF4-FFF2-40B4-BE49-F238E27FC236}">
                <a16:creationId xmlns:a16="http://schemas.microsoft.com/office/drawing/2014/main" id="{FD4F799A-1E34-4333-B4C0-108A18AA9CA1}"/>
              </a:ext>
            </a:extLst>
          </p:cNvPr>
          <p:cNvGrpSpPr/>
          <p:nvPr/>
        </p:nvGrpSpPr>
        <p:grpSpPr>
          <a:xfrm>
            <a:off x="8963868" y="2458644"/>
            <a:ext cx="2186598" cy="989682"/>
            <a:chOff x="456592" y="1194798"/>
            <a:chExt cx="2186598" cy="989682"/>
          </a:xfrm>
        </p:grpSpPr>
        <p:pic>
          <p:nvPicPr>
            <p:cNvPr id="54" name="Graphic 53" descr="User">
              <a:extLst>
                <a:ext uri="{FF2B5EF4-FFF2-40B4-BE49-F238E27FC236}">
                  <a16:creationId xmlns:a16="http://schemas.microsoft.com/office/drawing/2014/main" id="{374DC1E7-2C9F-4928-8E25-32689257E8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72807" y="1194798"/>
              <a:ext cx="564978" cy="564976"/>
            </a:xfrm>
            <a:prstGeom prst="rect">
              <a:avLst/>
            </a:prstGeom>
          </p:spPr>
        </p:pic>
        <p:pic>
          <p:nvPicPr>
            <p:cNvPr id="55" name="Graphic 54" descr="User">
              <a:extLst>
                <a:ext uri="{FF2B5EF4-FFF2-40B4-BE49-F238E27FC236}">
                  <a16:creationId xmlns:a16="http://schemas.microsoft.com/office/drawing/2014/main" id="{BE3B0C53-3BC6-4C87-857E-0E67563EDB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7402" y="1194798"/>
              <a:ext cx="564978" cy="564976"/>
            </a:xfrm>
            <a:prstGeom prst="rect">
              <a:avLst/>
            </a:prstGeom>
          </p:spPr>
        </p:pic>
        <p:pic>
          <p:nvPicPr>
            <p:cNvPr id="56" name="Graphic 55" descr="User">
              <a:extLst>
                <a:ext uri="{FF2B5EF4-FFF2-40B4-BE49-F238E27FC236}">
                  <a16:creationId xmlns:a16="http://schemas.microsoft.com/office/drawing/2014/main" id="{5855E4E8-BEC5-47CC-B153-6822C77EB1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997" y="1194798"/>
              <a:ext cx="564978" cy="564976"/>
            </a:xfrm>
            <a:prstGeom prst="rect">
              <a:avLst/>
            </a:prstGeom>
          </p:spPr>
        </p:pic>
        <p:pic>
          <p:nvPicPr>
            <p:cNvPr id="57" name="Graphic 56" descr="User">
              <a:extLst>
                <a:ext uri="{FF2B5EF4-FFF2-40B4-BE49-F238E27FC236}">
                  <a16:creationId xmlns:a16="http://schemas.microsoft.com/office/drawing/2014/main" id="{9956976B-87C2-45AA-BF31-2C5A173526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592" y="1194798"/>
              <a:ext cx="564978" cy="564976"/>
            </a:xfrm>
            <a:prstGeom prst="rect">
              <a:avLst/>
            </a:prstGeom>
          </p:spPr>
        </p:pic>
        <p:pic>
          <p:nvPicPr>
            <p:cNvPr id="58" name="Graphic 57" descr="User">
              <a:extLst>
                <a:ext uri="{FF2B5EF4-FFF2-40B4-BE49-F238E27FC236}">
                  <a16:creationId xmlns:a16="http://schemas.microsoft.com/office/drawing/2014/main" id="{381A154B-F224-4885-A7CA-0AE17A3FA1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78212" y="1194798"/>
              <a:ext cx="564978" cy="564976"/>
            </a:xfrm>
            <a:prstGeom prst="rect">
              <a:avLst/>
            </a:prstGeom>
          </p:spPr>
        </p:pic>
        <p:grpSp>
          <p:nvGrpSpPr>
            <p:cNvPr id="60" name="Group 59">
              <a:extLst>
                <a:ext uri="{FF2B5EF4-FFF2-40B4-BE49-F238E27FC236}">
                  <a16:creationId xmlns:a16="http://schemas.microsoft.com/office/drawing/2014/main" id="{3F96C58C-0E8A-476E-B56E-215AEFD77591}"/>
                </a:ext>
              </a:extLst>
            </p:cNvPr>
            <p:cNvGrpSpPr/>
            <p:nvPr/>
          </p:nvGrpSpPr>
          <p:grpSpPr>
            <a:xfrm>
              <a:off x="485118" y="1617797"/>
              <a:ext cx="2122193" cy="566683"/>
              <a:chOff x="7464079" y="4387165"/>
              <a:chExt cx="2105371" cy="562191"/>
            </a:xfrm>
          </p:grpSpPr>
          <p:sp>
            <p:nvSpPr>
              <p:cNvPr id="62" name="Trapezoid 61">
                <a:extLst>
                  <a:ext uri="{FF2B5EF4-FFF2-40B4-BE49-F238E27FC236}">
                    <a16:creationId xmlns:a16="http://schemas.microsoft.com/office/drawing/2014/main" id="{ED5CF8E9-D364-43E7-939A-B871D04362C5}"/>
                  </a:ext>
                </a:extLst>
              </p:cNvPr>
              <p:cNvSpPr/>
              <p:nvPr/>
            </p:nvSpPr>
            <p:spPr bwMode="auto">
              <a:xfrm>
                <a:off x="7598783" y="4387165"/>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dirty="0">
                  <a:ln>
                    <a:noFill/>
                  </a:ln>
                  <a:solidFill>
                    <a:srgbClr val="FFFFFF"/>
                  </a:solidFill>
                  <a:effectLst/>
                  <a:uLnTx/>
                  <a:uFillTx/>
                  <a:latin typeface="Arial" charset="0"/>
                  <a:ea typeface="+mn-ea"/>
                  <a:cs typeface="Lucida Sans Unicode" charset="0"/>
                </a:endParaRPr>
              </a:p>
            </p:txBody>
          </p:sp>
          <p:sp>
            <p:nvSpPr>
              <p:cNvPr id="63" name="Trapezoid 62">
                <a:extLst>
                  <a:ext uri="{FF2B5EF4-FFF2-40B4-BE49-F238E27FC236}">
                    <a16:creationId xmlns:a16="http://schemas.microsoft.com/office/drawing/2014/main" id="{B9550E93-34BD-473D-AA55-064D6179E89C}"/>
                  </a:ext>
                </a:extLst>
              </p:cNvPr>
              <p:cNvSpPr/>
              <p:nvPr/>
            </p:nvSpPr>
            <p:spPr bwMode="auto">
              <a:xfrm>
                <a:off x="7987244" y="4387166"/>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4" name="Trapezoid 63">
                <a:extLst>
                  <a:ext uri="{FF2B5EF4-FFF2-40B4-BE49-F238E27FC236}">
                    <a16:creationId xmlns:a16="http://schemas.microsoft.com/office/drawing/2014/main" id="{05D57CFC-820F-4CE0-80E2-D3D674AEF16C}"/>
                  </a:ext>
                </a:extLst>
              </p:cNvPr>
              <p:cNvSpPr/>
              <p:nvPr/>
            </p:nvSpPr>
            <p:spPr bwMode="auto">
              <a:xfrm>
                <a:off x="8394027" y="4388053"/>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5" name="Trapezoid 64">
                <a:extLst>
                  <a:ext uri="{FF2B5EF4-FFF2-40B4-BE49-F238E27FC236}">
                    <a16:creationId xmlns:a16="http://schemas.microsoft.com/office/drawing/2014/main" id="{EA389109-6634-4E7A-9F2D-81A8446FDAFE}"/>
                  </a:ext>
                </a:extLst>
              </p:cNvPr>
              <p:cNvSpPr/>
              <p:nvPr/>
            </p:nvSpPr>
            <p:spPr bwMode="auto">
              <a:xfrm>
                <a:off x="8795180" y="4387167"/>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6" name="Trapezoid 65">
                <a:extLst>
                  <a:ext uri="{FF2B5EF4-FFF2-40B4-BE49-F238E27FC236}">
                    <a16:creationId xmlns:a16="http://schemas.microsoft.com/office/drawing/2014/main" id="{D2014F5F-D319-4B00-B171-BFBCAD3B78B6}"/>
                  </a:ext>
                </a:extLst>
              </p:cNvPr>
              <p:cNvSpPr/>
              <p:nvPr/>
            </p:nvSpPr>
            <p:spPr bwMode="auto">
              <a:xfrm>
                <a:off x="9173741" y="4387167"/>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7" name="Trapezoid 66">
                <a:extLst>
                  <a:ext uri="{FF2B5EF4-FFF2-40B4-BE49-F238E27FC236}">
                    <a16:creationId xmlns:a16="http://schemas.microsoft.com/office/drawing/2014/main" id="{379E6617-4E12-41B0-92FE-900DC6A74B27}"/>
                  </a:ext>
                </a:extLst>
              </p:cNvPr>
              <p:cNvSpPr/>
              <p:nvPr/>
            </p:nvSpPr>
            <p:spPr bwMode="auto">
              <a:xfrm>
                <a:off x="7464079" y="4462095"/>
                <a:ext cx="2105371" cy="487261"/>
              </a:xfrm>
              <a:prstGeom prst="trapezoid">
                <a:avLst>
                  <a:gd name="adj" fmla="val 5324"/>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grpSp>
      </p:grpSp>
      <p:sp>
        <p:nvSpPr>
          <p:cNvPr id="69" name="Content Placeholder 2">
            <a:extLst>
              <a:ext uri="{FF2B5EF4-FFF2-40B4-BE49-F238E27FC236}">
                <a16:creationId xmlns:a16="http://schemas.microsoft.com/office/drawing/2014/main" id="{292C8B07-A81E-4460-A483-75DF5E604483}"/>
              </a:ext>
            </a:extLst>
          </p:cNvPr>
          <p:cNvSpPr>
            <a:spLocks noGrp="1"/>
          </p:cNvSpPr>
          <p:nvPr>
            <p:ph idx="1"/>
          </p:nvPr>
        </p:nvSpPr>
        <p:spPr>
          <a:xfrm>
            <a:off x="854140" y="5090252"/>
            <a:ext cx="5839827" cy="768477"/>
          </a:xfrm>
        </p:spPr>
        <p:txBody>
          <a:bodyPr/>
          <a:lstStyle/>
          <a:p>
            <a:pPr lvl="1"/>
            <a:r>
              <a:rPr lang="en-US" altLang="en-US" dirty="0"/>
              <a:t>Between statisticians and other disciplines (both at the industry and regulatory sides) </a:t>
            </a:r>
          </a:p>
        </p:txBody>
      </p:sp>
      <p:sp>
        <p:nvSpPr>
          <p:cNvPr id="39" name="Content Placeholder 2">
            <a:extLst>
              <a:ext uri="{FF2B5EF4-FFF2-40B4-BE49-F238E27FC236}">
                <a16:creationId xmlns:a16="http://schemas.microsoft.com/office/drawing/2014/main" id="{F718C0A5-C345-4B17-B92B-766E8B29E199}"/>
              </a:ext>
            </a:extLst>
          </p:cNvPr>
          <p:cNvSpPr txBox="1">
            <a:spLocks/>
          </p:cNvSpPr>
          <p:nvPr/>
        </p:nvSpPr>
        <p:spPr bwMode="auto">
          <a:xfrm>
            <a:off x="7114930" y="5123467"/>
            <a:ext cx="4573935" cy="76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lvl="1"/>
            <a:r>
              <a:rPr lang="en-US" altLang="en-US" kern="0" dirty="0"/>
              <a:t>Between industry and regulators</a:t>
            </a:r>
          </a:p>
        </p:txBody>
      </p:sp>
    </p:spTree>
    <p:extLst>
      <p:ext uri="{BB962C8B-B14F-4D97-AF65-F5344CB8AC3E}">
        <p14:creationId xmlns:p14="http://schemas.microsoft.com/office/powerpoint/2010/main" val="39357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0" grpId="0"/>
      <p:bldP spid="32" grpId="0"/>
      <p:bldP spid="6" grpId="0" animBg="1"/>
      <p:bldP spid="7" grpId="0"/>
      <p:bldP spid="9" grpId="0"/>
      <p:bldP spid="12" grpId="0"/>
      <p:bldP spid="69" grpId="0" build="p"/>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43B7-3EE0-47D1-8895-CACEABD9B5F1}"/>
              </a:ext>
            </a:extLst>
          </p:cNvPr>
          <p:cNvSpPr>
            <a:spLocks noGrp="1"/>
          </p:cNvSpPr>
          <p:nvPr>
            <p:ph type="title"/>
          </p:nvPr>
        </p:nvSpPr>
        <p:spPr/>
        <p:txBody>
          <a:bodyPr/>
          <a:lstStyle/>
          <a:p>
            <a:r>
              <a:rPr lang="en-GB" dirty="0"/>
              <a:t>What do we do?</a:t>
            </a:r>
          </a:p>
        </p:txBody>
      </p:sp>
      <p:sp>
        <p:nvSpPr>
          <p:cNvPr id="3" name="Content Placeholder 2">
            <a:extLst>
              <a:ext uri="{FF2B5EF4-FFF2-40B4-BE49-F238E27FC236}">
                <a16:creationId xmlns:a16="http://schemas.microsoft.com/office/drawing/2014/main" id="{87ECB9C3-5BCB-4262-93D7-25238E08DC77}"/>
              </a:ext>
            </a:extLst>
          </p:cNvPr>
          <p:cNvSpPr>
            <a:spLocks noGrp="1"/>
          </p:cNvSpPr>
          <p:nvPr>
            <p:ph idx="1"/>
          </p:nvPr>
        </p:nvSpPr>
        <p:spPr>
          <a:xfrm>
            <a:off x="4028616" y="1179513"/>
            <a:ext cx="6944271" cy="4697426"/>
          </a:xfrm>
        </p:spPr>
        <p:txBody>
          <a:bodyPr/>
          <a:lstStyle/>
          <a:p>
            <a:pPr>
              <a:spcAft>
                <a:spcPts val="600"/>
              </a:spcAft>
            </a:pPr>
            <a:r>
              <a:rPr lang="en-GB" sz="2400" b="1" dirty="0"/>
              <a:t>Statisticians in the MHRA Licensing Division:</a:t>
            </a:r>
          </a:p>
          <a:p>
            <a:pPr marL="342900" indent="-342900">
              <a:buFont typeface="Arial" panose="020B0604020202020204" pitchFamily="34" charset="0"/>
              <a:buChar char="•"/>
            </a:pPr>
            <a:r>
              <a:rPr lang="en-GB" altLang="en-US" b="1" dirty="0"/>
              <a:t>Provide scientific advice</a:t>
            </a:r>
          </a:p>
          <a:p>
            <a:pPr marL="342900" indent="-342900">
              <a:buFont typeface="Arial" panose="020B0604020202020204" pitchFamily="34" charset="0"/>
              <a:buChar char="•"/>
            </a:pPr>
            <a:r>
              <a:rPr lang="en-GB" altLang="en-US" b="1" dirty="0"/>
              <a:t>Assess marketing authorisation applications</a:t>
            </a:r>
          </a:p>
          <a:p>
            <a:pPr marL="342900" indent="-342900">
              <a:buFont typeface="Arial" panose="020B0604020202020204" pitchFamily="34" charset="0"/>
              <a:buChar char="•"/>
            </a:pPr>
            <a:r>
              <a:rPr lang="en-GB" altLang="en-US" dirty="0"/>
              <a:t>Contribute to guidelines</a:t>
            </a:r>
          </a:p>
          <a:p>
            <a:pPr marL="342900" indent="-342900">
              <a:buFont typeface="Arial" panose="020B0604020202020204" pitchFamily="34" charset="0"/>
              <a:buChar char="•"/>
            </a:pPr>
            <a:r>
              <a:rPr lang="en-GB" altLang="en-US" dirty="0"/>
              <a:t>Advise on risk management plans </a:t>
            </a:r>
          </a:p>
          <a:p>
            <a:pPr marL="342900" indent="-342900">
              <a:buFont typeface="Arial" panose="020B0604020202020204" pitchFamily="34" charset="0"/>
              <a:buChar char="•"/>
            </a:pPr>
            <a:r>
              <a:rPr lang="en-GB" altLang="en-US" dirty="0"/>
              <a:t>Assess post-authorisation safety studies</a:t>
            </a:r>
          </a:p>
          <a:p>
            <a:pPr marL="342900" indent="-342900">
              <a:buFont typeface="Arial" panose="020B0604020202020204" pitchFamily="34" charset="0"/>
              <a:buChar char="•"/>
            </a:pPr>
            <a:r>
              <a:rPr lang="en-GB" altLang="en-US" dirty="0"/>
              <a:t>Inspect sites</a:t>
            </a:r>
          </a:p>
          <a:p>
            <a:pPr marL="342900" indent="-342900">
              <a:buFont typeface="Arial" panose="020B0604020202020204" pitchFamily="34" charset="0"/>
              <a:buChar char="•"/>
            </a:pPr>
            <a:r>
              <a:rPr lang="en-GB" altLang="en-US" dirty="0"/>
              <a:t>Assess clinical trial applications for medical devices</a:t>
            </a:r>
          </a:p>
          <a:p>
            <a:pPr marL="342900" indent="-342900">
              <a:buFont typeface="Arial" panose="020B0604020202020204" pitchFamily="34" charset="0"/>
              <a:buChar char="•"/>
            </a:pPr>
            <a:r>
              <a:rPr lang="en-GB" dirty="0"/>
              <a:t>Respond to internal statistics queries of varied nature and promote statistical knowledge</a:t>
            </a:r>
          </a:p>
          <a:p>
            <a:pPr marL="342900" indent="-342900">
              <a:buFont typeface="Arial" panose="020B0604020202020204" pitchFamily="34" charset="0"/>
              <a:buChar char="•"/>
            </a:pPr>
            <a:r>
              <a:rPr lang="en-GB" dirty="0"/>
              <a:t>Collaborate with other centres/divisions</a:t>
            </a:r>
          </a:p>
          <a:p>
            <a:endParaRPr lang="en-GB" dirty="0"/>
          </a:p>
        </p:txBody>
      </p:sp>
      <p:sp>
        <p:nvSpPr>
          <p:cNvPr id="4" name="Oval 3">
            <a:extLst>
              <a:ext uri="{FF2B5EF4-FFF2-40B4-BE49-F238E27FC236}">
                <a16:creationId xmlns:a16="http://schemas.microsoft.com/office/drawing/2014/main" id="{1ECE8164-1FA4-4A6D-B31D-CF41E3655C8C}"/>
              </a:ext>
            </a:extLst>
          </p:cNvPr>
          <p:cNvSpPr/>
          <p:nvPr/>
        </p:nvSpPr>
        <p:spPr>
          <a:xfrm>
            <a:off x="838200" y="1372145"/>
            <a:ext cx="2520000" cy="2520000"/>
          </a:xfrm>
          <a:prstGeom prst="ellipse">
            <a:avLst/>
          </a:prstGeom>
          <a:solidFill>
            <a:schemeClr val="accent6">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16536D8E-00B6-46A6-90AF-3FB8295AAFB3}"/>
              </a:ext>
            </a:extLst>
          </p:cNvPr>
          <p:cNvGrpSpPr/>
          <p:nvPr/>
        </p:nvGrpSpPr>
        <p:grpSpPr>
          <a:xfrm>
            <a:off x="1004901" y="1713009"/>
            <a:ext cx="2186598" cy="989682"/>
            <a:chOff x="456592" y="1194798"/>
            <a:chExt cx="2186598" cy="989682"/>
          </a:xfrm>
        </p:grpSpPr>
        <p:pic>
          <p:nvPicPr>
            <p:cNvPr id="6" name="Graphic 5" descr="User">
              <a:extLst>
                <a:ext uri="{FF2B5EF4-FFF2-40B4-BE49-F238E27FC236}">
                  <a16:creationId xmlns:a16="http://schemas.microsoft.com/office/drawing/2014/main" id="{2E44F3D8-3F59-4159-89F2-FDC5AA2B5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807" y="1194798"/>
              <a:ext cx="564978" cy="564976"/>
            </a:xfrm>
            <a:prstGeom prst="rect">
              <a:avLst/>
            </a:prstGeom>
          </p:spPr>
        </p:pic>
        <p:pic>
          <p:nvPicPr>
            <p:cNvPr id="7" name="Graphic 6" descr="User">
              <a:extLst>
                <a:ext uri="{FF2B5EF4-FFF2-40B4-BE49-F238E27FC236}">
                  <a16:creationId xmlns:a16="http://schemas.microsoft.com/office/drawing/2014/main" id="{77782015-245F-4509-B7D6-5EDA4D5E71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402" y="1194798"/>
              <a:ext cx="564978" cy="564976"/>
            </a:xfrm>
            <a:prstGeom prst="rect">
              <a:avLst/>
            </a:prstGeom>
          </p:spPr>
        </p:pic>
        <p:pic>
          <p:nvPicPr>
            <p:cNvPr id="8" name="Graphic 7" descr="User">
              <a:extLst>
                <a:ext uri="{FF2B5EF4-FFF2-40B4-BE49-F238E27FC236}">
                  <a16:creationId xmlns:a16="http://schemas.microsoft.com/office/drawing/2014/main" id="{33EA160D-B324-4FD5-A419-08299321E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997" y="1194798"/>
              <a:ext cx="564978" cy="564976"/>
            </a:xfrm>
            <a:prstGeom prst="rect">
              <a:avLst/>
            </a:prstGeom>
          </p:spPr>
        </p:pic>
        <p:pic>
          <p:nvPicPr>
            <p:cNvPr id="9" name="Graphic 8" descr="User">
              <a:extLst>
                <a:ext uri="{FF2B5EF4-FFF2-40B4-BE49-F238E27FC236}">
                  <a16:creationId xmlns:a16="http://schemas.microsoft.com/office/drawing/2014/main" id="{3531200A-B792-4039-B334-5C2B8FC3B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592" y="1194798"/>
              <a:ext cx="564978" cy="564976"/>
            </a:xfrm>
            <a:prstGeom prst="rect">
              <a:avLst/>
            </a:prstGeom>
          </p:spPr>
        </p:pic>
        <p:pic>
          <p:nvPicPr>
            <p:cNvPr id="10" name="Graphic 9" descr="User">
              <a:extLst>
                <a:ext uri="{FF2B5EF4-FFF2-40B4-BE49-F238E27FC236}">
                  <a16:creationId xmlns:a16="http://schemas.microsoft.com/office/drawing/2014/main" id="{6358E164-7BE3-4FA6-ADA5-986F9ED956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8212" y="1194798"/>
              <a:ext cx="564978" cy="564976"/>
            </a:xfrm>
            <a:prstGeom prst="rect">
              <a:avLst/>
            </a:prstGeom>
          </p:spPr>
        </p:pic>
        <p:grpSp>
          <p:nvGrpSpPr>
            <p:cNvPr id="11" name="Group 10">
              <a:extLst>
                <a:ext uri="{FF2B5EF4-FFF2-40B4-BE49-F238E27FC236}">
                  <a16:creationId xmlns:a16="http://schemas.microsoft.com/office/drawing/2014/main" id="{08E16A04-2141-4B99-8A38-13A14685A4DB}"/>
                </a:ext>
              </a:extLst>
            </p:cNvPr>
            <p:cNvGrpSpPr/>
            <p:nvPr/>
          </p:nvGrpSpPr>
          <p:grpSpPr>
            <a:xfrm>
              <a:off x="485118" y="1617797"/>
              <a:ext cx="2122193" cy="566683"/>
              <a:chOff x="4530896" y="2330152"/>
              <a:chExt cx="1864829" cy="497960"/>
            </a:xfrm>
          </p:grpSpPr>
          <p:grpSp>
            <p:nvGrpSpPr>
              <p:cNvPr id="12" name="Group 11">
                <a:extLst>
                  <a:ext uri="{FF2B5EF4-FFF2-40B4-BE49-F238E27FC236}">
                    <a16:creationId xmlns:a16="http://schemas.microsoft.com/office/drawing/2014/main" id="{06143883-D046-46E4-8694-ABC4B82C5A1D}"/>
                  </a:ext>
                </a:extLst>
              </p:cNvPr>
              <p:cNvGrpSpPr/>
              <p:nvPr/>
            </p:nvGrpSpPr>
            <p:grpSpPr>
              <a:xfrm>
                <a:off x="4530896" y="2330152"/>
                <a:ext cx="1864829" cy="497960"/>
                <a:chOff x="7464079" y="4387165"/>
                <a:chExt cx="2105371" cy="562191"/>
              </a:xfrm>
            </p:grpSpPr>
            <p:sp>
              <p:nvSpPr>
                <p:cNvPr id="14" name="Trapezoid 13">
                  <a:extLst>
                    <a:ext uri="{FF2B5EF4-FFF2-40B4-BE49-F238E27FC236}">
                      <a16:creationId xmlns:a16="http://schemas.microsoft.com/office/drawing/2014/main" id="{CDAA0C9B-A92B-4DD3-9918-818301D43789}"/>
                    </a:ext>
                  </a:extLst>
                </p:cNvPr>
                <p:cNvSpPr/>
                <p:nvPr/>
              </p:nvSpPr>
              <p:spPr bwMode="auto">
                <a:xfrm>
                  <a:off x="7598783" y="4387165"/>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dirty="0">
                    <a:ln>
                      <a:noFill/>
                    </a:ln>
                    <a:solidFill>
                      <a:srgbClr val="FFFFFF"/>
                    </a:solidFill>
                    <a:effectLst/>
                    <a:uLnTx/>
                    <a:uFillTx/>
                    <a:latin typeface="Arial" charset="0"/>
                    <a:ea typeface="+mn-ea"/>
                    <a:cs typeface="Lucida Sans Unicode" charset="0"/>
                  </a:endParaRPr>
                </a:p>
              </p:txBody>
            </p:sp>
            <p:sp>
              <p:nvSpPr>
                <p:cNvPr id="15" name="Trapezoid 14">
                  <a:extLst>
                    <a:ext uri="{FF2B5EF4-FFF2-40B4-BE49-F238E27FC236}">
                      <a16:creationId xmlns:a16="http://schemas.microsoft.com/office/drawing/2014/main" id="{2E939E11-0969-4825-8964-2D07EB8B770E}"/>
                    </a:ext>
                  </a:extLst>
                </p:cNvPr>
                <p:cNvSpPr/>
                <p:nvPr/>
              </p:nvSpPr>
              <p:spPr bwMode="auto">
                <a:xfrm>
                  <a:off x="7987244" y="4387166"/>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16" name="Trapezoid 15">
                  <a:extLst>
                    <a:ext uri="{FF2B5EF4-FFF2-40B4-BE49-F238E27FC236}">
                      <a16:creationId xmlns:a16="http://schemas.microsoft.com/office/drawing/2014/main" id="{F7E27EE5-BC00-4233-B2B6-572C6A7C9B94}"/>
                    </a:ext>
                  </a:extLst>
                </p:cNvPr>
                <p:cNvSpPr/>
                <p:nvPr/>
              </p:nvSpPr>
              <p:spPr bwMode="auto">
                <a:xfrm>
                  <a:off x="8394027" y="4388053"/>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17" name="Trapezoid 16">
                  <a:extLst>
                    <a:ext uri="{FF2B5EF4-FFF2-40B4-BE49-F238E27FC236}">
                      <a16:creationId xmlns:a16="http://schemas.microsoft.com/office/drawing/2014/main" id="{90F7E9AC-DC63-4B8C-A732-68F958E70296}"/>
                    </a:ext>
                  </a:extLst>
                </p:cNvPr>
                <p:cNvSpPr/>
                <p:nvPr/>
              </p:nvSpPr>
              <p:spPr bwMode="auto">
                <a:xfrm>
                  <a:off x="8795180" y="4387167"/>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18" name="Trapezoid 17">
                  <a:extLst>
                    <a:ext uri="{FF2B5EF4-FFF2-40B4-BE49-F238E27FC236}">
                      <a16:creationId xmlns:a16="http://schemas.microsoft.com/office/drawing/2014/main" id="{B8B69708-B532-42CB-8F82-06F21C22BB26}"/>
                    </a:ext>
                  </a:extLst>
                </p:cNvPr>
                <p:cNvSpPr/>
                <p:nvPr/>
              </p:nvSpPr>
              <p:spPr bwMode="auto">
                <a:xfrm>
                  <a:off x="9173741" y="4387167"/>
                  <a:ext cx="271554" cy="69175"/>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19" name="Trapezoid 18">
                  <a:extLst>
                    <a:ext uri="{FF2B5EF4-FFF2-40B4-BE49-F238E27FC236}">
                      <a16:creationId xmlns:a16="http://schemas.microsoft.com/office/drawing/2014/main" id="{AA579592-CC4E-4AE6-9888-D5506EC16F0A}"/>
                    </a:ext>
                  </a:extLst>
                </p:cNvPr>
                <p:cNvSpPr/>
                <p:nvPr/>
              </p:nvSpPr>
              <p:spPr bwMode="auto">
                <a:xfrm>
                  <a:off x="7464079" y="4462095"/>
                  <a:ext cx="2105371" cy="487261"/>
                </a:xfrm>
                <a:prstGeom prst="trapezoid">
                  <a:avLst>
                    <a:gd name="adj" fmla="val 5324"/>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grpSp>
          <p:sp>
            <p:nvSpPr>
              <p:cNvPr id="13" name="TextBox 12">
                <a:extLst>
                  <a:ext uri="{FF2B5EF4-FFF2-40B4-BE49-F238E27FC236}">
                    <a16:creationId xmlns:a16="http://schemas.microsoft.com/office/drawing/2014/main" id="{9B0CC201-0845-45AC-A70B-FCBB7ED99869}"/>
                  </a:ext>
                </a:extLst>
              </p:cNvPr>
              <p:cNvSpPr txBox="1"/>
              <p:nvPr/>
            </p:nvSpPr>
            <p:spPr>
              <a:xfrm>
                <a:off x="4844851" y="2464061"/>
                <a:ext cx="125707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EEBF8"/>
                    </a:solidFill>
                    <a:effectLst/>
                    <a:uLnTx/>
                    <a:uFillTx/>
                    <a:latin typeface="Abadi" panose="020B0604020104020204" pitchFamily="34" charset="0"/>
                    <a:ea typeface="+mn-ea"/>
                    <a:cs typeface="+mn-cs"/>
                  </a:rPr>
                  <a:t>REGULATOR</a:t>
                </a:r>
              </a:p>
            </p:txBody>
          </p:sp>
        </p:grpSp>
      </p:grpSp>
      <p:pic>
        <p:nvPicPr>
          <p:cNvPr id="20" name="Graphic 19" descr="User">
            <a:extLst>
              <a:ext uri="{FF2B5EF4-FFF2-40B4-BE49-F238E27FC236}">
                <a16:creationId xmlns:a16="http://schemas.microsoft.com/office/drawing/2014/main" id="{142F43F9-0093-48EF-A6A2-5D51B7ED5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113" y="2198191"/>
            <a:ext cx="1773755" cy="1773748"/>
          </a:xfrm>
          <a:prstGeom prst="rect">
            <a:avLst/>
          </a:prstGeom>
        </p:spPr>
      </p:pic>
      <p:sp>
        <p:nvSpPr>
          <p:cNvPr id="21" name="TextBox 20">
            <a:extLst>
              <a:ext uri="{FF2B5EF4-FFF2-40B4-BE49-F238E27FC236}">
                <a16:creationId xmlns:a16="http://schemas.microsoft.com/office/drawing/2014/main" id="{3A90E202-CDF4-4C79-81AA-010C1A491B29}"/>
              </a:ext>
            </a:extLst>
          </p:cNvPr>
          <p:cNvSpPr txBox="1"/>
          <p:nvPr/>
        </p:nvSpPr>
        <p:spPr>
          <a:xfrm>
            <a:off x="1730624" y="3213994"/>
            <a:ext cx="768159" cy="435825"/>
          </a:xfrm>
          <a:prstGeom prst="rect">
            <a:avLst/>
          </a:prstGeom>
          <a:noFill/>
        </p:spPr>
        <p:txBody>
          <a:bodyPr wrap="none" rtlCol="0">
            <a:spAutoFit/>
          </a:bodyPr>
          <a:lstStyle/>
          <a:p>
            <a:pPr defTabSz="449127" fontAlgn="base" hangingPunct="0">
              <a:lnSpc>
                <a:spcPct val="93000"/>
              </a:lnSpc>
              <a:spcBef>
                <a:spcPct val="0"/>
              </a:spcBef>
              <a:spcAft>
                <a:spcPct val="0"/>
              </a:spcAft>
              <a:buClr>
                <a:srgbClr val="000000"/>
              </a:buClr>
              <a:buSzPct val="100000"/>
              <a:buFont typeface="Times New Roman" pitchFamily="18" charset="0"/>
              <a:buNone/>
            </a:pPr>
            <a:r>
              <a:rPr lang="el-GR" sz="2400" b="1" dirty="0">
                <a:solidFill>
                  <a:srgbClr val="DEEBF8"/>
                </a:solidFill>
                <a:latin typeface="Arial"/>
                <a:cs typeface="Arial"/>
              </a:rPr>
              <a:t>δ</a:t>
            </a:r>
            <a:r>
              <a:rPr lang="el-GR" sz="2400" b="1" dirty="0">
                <a:solidFill>
                  <a:srgbClr val="DEEBF8"/>
                </a:solidFill>
                <a:latin typeface="Arial"/>
                <a:cs typeface="Arial"/>
                <a:sym typeface="Symbol"/>
              </a:rPr>
              <a:t></a:t>
            </a:r>
            <a:r>
              <a:rPr lang="el-GR" sz="2400" b="1" dirty="0">
                <a:solidFill>
                  <a:srgbClr val="DEEBF8"/>
                </a:solidFill>
                <a:latin typeface="Verdana"/>
                <a:ea typeface="Verdana"/>
                <a:cs typeface="Verdana"/>
                <a:sym typeface="Symbol"/>
              </a:rPr>
              <a:t>α</a:t>
            </a:r>
            <a:endParaRPr lang="en-GB" sz="2400" b="1" dirty="0">
              <a:solidFill>
                <a:srgbClr val="DEEBF8"/>
              </a:solidFill>
              <a:cs typeface="Lucida Sans Unicode" charset="0"/>
            </a:endParaRPr>
          </a:p>
        </p:txBody>
      </p:sp>
    </p:spTree>
    <p:extLst>
      <p:ext uri="{BB962C8B-B14F-4D97-AF65-F5344CB8AC3E}">
        <p14:creationId xmlns:p14="http://schemas.microsoft.com/office/powerpoint/2010/main" val="15193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A0F29E1-FD0A-42E8-815B-92EC9D3F146E}"/>
              </a:ext>
            </a:extLst>
          </p:cNvPr>
          <p:cNvSpPr>
            <a:spLocks noGrp="1"/>
          </p:cNvSpPr>
          <p:nvPr>
            <p:ph type="title"/>
          </p:nvPr>
        </p:nvSpPr>
        <p:spPr/>
        <p:txBody>
          <a:bodyPr/>
          <a:lstStyle/>
          <a:p>
            <a:r>
              <a:rPr lang="en-GB" altLang="en-US" dirty="0"/>
              <a:t>Scientific advice</a:t>
            </a:r>
          </a:p>
        </p:txBody>
      </p:sp>
      <p:sp>
        <p:nvSpPr>
          <p:cNvPr id="11267" name="Content Placeholder 2">
            <a:extLst>
              <a:ext uri="{FF2B5EF4-FFF2-40B4-BE49-F238E27FC236}">
                <a16:creationId xmlns:a16="http://schemas.microsoft.com/office/drawing/2014/main" id="{3421899F-C900-4F4E-92D5-FF721B4E51DC}"/>
              </a:ext>
            </a:extLst>
          </p:cNvPr>
          <p:cNvSpPr>
            <a:spLocks noGrp="1"/>
          </p:cNvSpPr>
          <p:nvPr>
            <p:ph idx="1"/>
          </p:nvPr>
        </p:nvSpPr>
        <p:spPr>
          <a:xfrm>
            <a:off x="838200" y="1077913"/>
            <a:ext cx="10852026" cy="4859337"/>
          </a:xfrm>
        </p:spPr>
        <p:txBody>
          <a:bodyPr/>
          <a:lstStyle/>
          <a:p>
            <a:pPr>
              <a:spcAft>
                <a:spcPts val="600"/>
              </a:spcAft>
            </a:pPr>
            <a:r>
              <a:rPr lang="en-US" altLang="en-US" sz="2400" b="1" dirty="0">
                <a:solidFill>
                  <a:schemeClr val="bg1"/>
                </a:solidFill>
                <a:highlight>
                  <a:srgbClr val="4B92DB"/>
                </a:highlight>
              </a:rPr>
              <a:t>National </a:t>
            </a:r>
          </a:p>
          <a:p>
            <a:pPr lvl="1"/>
            <a:r>
              <a:rPr lang="en-US" altLang="en-US" b="1" dirty="0"/>
              <a:t>Face-to-face meeting </a:t>
            </a:r>
            <a:r>
              <a:rPr lang="en-US" altLang="en-US" dirty="0"/>
              <a:t>at MHRA offices (currently via video conference)</a:t>
            </a:r>
          </a:p>
          <a:p>
            <a:pPr lvl="1"/>
            <a:r>
              <a:rPr lang="en-US" altLang="en-US" b="1" dirty="0"/>
              <a:t>MHRA statistician </a:t>
            </a:r>
            <a:r>
              <a:rPr lang="en-US" altLang="en-US" dirty="0"/>
              <a:t>attends if questions relate to </a:t>
            </a:r>
            <a:r>
              <a:rPr lang="en-US" altLang="en-US" b="1" dirty="0"/>
              <a:t>trial methodology or statistical issues </a:t>
            </a:r>
            <a:r>
              <a:rPr lang="en-US" altLang="en-US" dirty="0"/>
              <a:t>(~ 45-50% of SA meetings)</a:t>
            </a:r>
          </a:p>
          <a:p>
            <a:pPr lvl="1">
              <a:spcAft>
                <a:spcPts val="1200"/>
              </a:spcAft>
            </a:pPr>
            <a:r>
              <a:rPr lang="en-US" altLang="en-US" b="1" dirty="0"/>
              <a:t>Open discussion </a:t>
            </a:r>
            <a:r>
              <a:rPr lang="en-US" altLang="en-US" dirty="0"/>
              <a:t>followed by </a:t>
            </a:r>
            <a:r>
              <a:rPr lang="en-US" altLang="en-US" b="1" dirty="0"/>
              <a:t>official written advice </a:t>
            </a:r>
            <a:r>
              <a:rPr lang="en-US" altLang="en-US" dirty="0"/>
              <a:t>reviewed by a review group</a:t>
            </a:r>
          </a:p>
          <a:p>
            <a:pPr lvl="2"/>
            <a:endParaRPr lang="en-US" altLang="en-US" dirty="0"/>
          </a:p>
          <a:p>
            <a:pPr lvl="2"/>
            <a:endParaRPr lang="en-US" altLang="en-US" dirty="0"/>
          </a:p>
        </p:txBody>
      </p:sp>
      <p:sp>
        <p:nvSpPr>
          <p:cNvPr id="11268" name="Slide Number Placeholder 3">
            <a:extLst>
              <a:ext uri="{FF2B5EF4-FFF2-40B4-BE49-F238E27FC236}">
                <a16:creationId xmlns:a16="http://schemas.microsoft.com/office/drawing/2014/main" id="{CAD7FCD8-3CAF-4029-91F0-ACB6F5A1A2D7}"/>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fld id="{704A4ED1-668F-4224-9E3A-FBA527496B0C}" type="slidenum">
              <a:rPr lang="en-GB" altLang="en-US" smtClean="0"/>
              <a:pPr eaLnBrk="1" hangingPunct="1">
                <a:spcBef>
                  <a:spcPct val="0"/>
                </a:spcBef>
                <a:buFontTx/>
                <a:buNone/>
              </a:pPr>
              <a:t>12</a:t>
            </a:fld>
            <a:endParaRPr lang="en-GB" altLang="en-US" sz="1400"/>
          </a:p>
        </p:txBody>
      </p:sp>
      <p:grpSp>
        <p:nvGrpSpPr>
          <p:cNvPr id="5" name="Group 4">
            <a:extLst>
              <a:ext uri="{FF2B5EF4-FFF2-40B4-BE49-F238E27FC236}">
                <a16:creationId xmlns:a16="http://schemas.microsoft.com/office/drawing/2014/main" id="{59945FD9-3D39-4ACC-8976-913675F78C05}"/>
              </a:ext>
            </a:extLst>
          </p:cNvPr>
          <p:cNvGrpSpPr/>
          <p:nvPr/>
        </p:nvGrpSpPr>
        <p:grpSpPr>
          <a:xfrm>
            <a:off x="8947354" y="3348366"/>
            <a:ext cx="2742872" cy="2742872"/>
            <a:chOff x="8770374" y="3620361"/>
            <a:chExt cx="2742872" cy="2742872"/>
          </a:xfrm>
        </p:grpSpPr>
        <p:pic>
          <p:nvPicPr>
            <p:cNvPr id="3" name="Graphic 2" descr="Boardroom">
              <a:extLst>
                <a:ext uri="{FF2B5EF4-FFF2-40B4-BE49-F238E27FC236}">
                  <a16:creationId xmlns:a16="http://schemas.microsoft.com/office/drawing/2014/main" id="{3ED17F81-A4B7-4656-B0BF-19D9636081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0374" y="3620361"/>
              <a:ext cx="2742872" cy="2742872"/>
            </a:xfrm>
            <a:prstGeom prst="rect">
              <a:avLst/>
            </a:prstGeom>
          </p:spPr>
        </p:pic>
        <p:sp>
          <p:nvSpPr>
            <p:cNvPr id="4" name="Speech Bubble: Rectangle with Corners Rounded 3">
              <a:extLst>
                <a:ext uri="{FF2B5EF4-FFF2-40B4-BE49-F238E27FC236}">
                  <a16:creationId xmlns:a16="http://schemas.microsoft.com/office/drawing/2014/main" id="{6E34461D-CE61-45D3-A2AF-B56D1923BEBB}"/>
                </a:ext>
              </a:extLst>
            </p:cNvPr>
            <p:cNvSpPr/>
            <p:nvPr/>
          </p:nvSpPr>
          <p:spPr bwMode="auto">
            <a:xfrm>
              <a:off x="10327761" y="3810410"/>
              <a:ext cx="530942" cy="380795"/>
            </a:xfrm>
            <a:prstGeom prst="wedgeRoundRectCallout">
              <a:avLst>
                <a:gd name="adj1" fmla="val -6018"/>
                <a:gd name="adj2" fmla="val 80574"/>
                <a:gd name="adj3" fmla="val 16667"/>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8" name="Speech Bubble: Rectangle with Corners Rounded 7">
              <a:extLst>
                <a:ext uri="{FF2B5EF4-FFF2-40B4-BE49-F238E27FC236}">
                  <a16:creationId xmlns:a16="http://schemas.microsoft.com/office/drawing/2014/main" id="{06588A72-790E-4F3B-AFEC-5626E5439DB8}"/>
                </a:ext>
              </a:extLst>
            </p:cNvPr>
            <p:cNvSpPr/>
            <p:nvPr/>
          </p:nvSpPr>
          <p:spPr bwMode="auto">
            <a:xfrm>
              <a:off x="9713246" y="4191205"/>
              <a:ext cx="530941" cy="380795"/>
            </a:xfrm>
            <a:prstGeom prst="wedgeRoundRectCallout">
              <a:avLst>
                <a:gd name="adj1" fmla="val -74641"/>
                <a:gd name="adj2" fmla="val 5695"/>
                <a:gd name="adj3" fmla="val 16667"/>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grpSp>
      <p:sp>
        <p:nvSpPr>
          <p:cNvPr id="10" name="Content Placeholder 2">
            <a:extLst>
              <a:ext uri="{FF2B5EF4-FFF2-40B4-BE49-F238E27FC236}">
                <a16:creationId xmlns:a16="http://schemas.microsoft.com/office/drawing/2014/main" id="{2AEBFBFA-07D2-4691-A7E8-3DE68124FB16}"/>
              </a:ext>
            </a:extLst>
          </p:cNvPr>
          <p:cNvSpPr txBox="1">
            <a:spLocks/>
          </p:cNvSpPr>
          <p:nvPr/>
        </p:nvSpPr>
        <p:spPr bwMode="auto">
          <a:xfrm>
            <a:off x="838200" y="3188981"/>
            <a:ext cx="7176521" cy="29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lvl="1"/>
            <a:r>
              <a:rPr lang="en-US" altLang="en-US" b="1" kern="0" dirty="0">
                <a:solidFill>
                  <a:srgbClr val="00204E"/>
                </a:solidFill>
              </a:rPr>
              <a:t>Common questions:</a:t>
            </a:r>
          </a:p>
          <a:p>
            <a:pPr lvl="2"/>
            <a:r>
              <a:rPr lang="en-US" altLang="en-US" sz="2000" kern="0" dirty="0"/>
              <a:t>Is the proposed clinical trial design acceptable?</a:t>
            </a:r>
          </a:p>
          <a:p>
            <a:pPr lvl="2"/>
            <a:r>
              <a:rPr lang="en-US" altLang="en-US" sz="2000" kern="0" dirty="0"/>
              <a:t>Is the sample size adequate?</a:t>
            </a:r>
          </a:p>
          <a:p>
            <a:pPr lvl="2"/>
            <a:r>
              <a:rPr lang="en-US" altLang="en-US" sz="2000" kern="0" dirty="0"/>
              <a:t>Are the statistical methods acceptable?</a:t>
            </a:r>
          </a:p>
          <a:p>
            <a:pPr lvl="2"/>
            <a:r>
              <a:rPr lang="en-US" altLang="en-US" sz="2000" kern="0" dirty="0"/>
              <a:t>Does the agency agree with the plan for interim analysis and design adaptations?</a:t>
            </a:r>
          </a:p>
          <a:p>
            <a:pPr lvl="2"/>
            <a:r>
              <a:rPr lang="en-US" altLang="en-US" sz="2000" kern="0" dirty="0"/>
              <a:t>Does the MHRA agree with the proposed estimand?</a:t>
            </a:r>
          </a:p>
          <a:p>
            <a:pPr lvl="2"/>
            <a:r>
              <a:rPr lang="en-US" altLang="en-US" sz="2000" kern="0" dirty="0" err="1"/>
              <a:t>Etc</a:t>
            </a:r>
            <a:r>
              <a:rPr lang="en-US" altLang="en-US" sz="2000" kern="0" dirty="0"/>
              <a:t>…</a:t>
            </a:r>
          </a:p>
          <a:p>
            <a:pPr lvl="2"/>
            <a:endParaRPr lang="en-US" altLang="en-US" kern="0" dirty="0"/>
          </a:p>
        </p:txBody>
      </p:sp>
      <p:pic>
        <p:nvPicPr>
          <p:cNvPr id="11" name="Picture 10">
            <a:extLst>
              <a:ext uri="{FF2B5EF4-FFF2-40B4-BE49-F238E27FC236}">
                <a16:creationId xmlns:a16="http://schemas.microsoft.com/office/drawing/2014/main" id="{AFEACDFC-C360-4597-A2FD-646B34247C04}"/>
              </a:ext>
            </a:extLst>
          </p:cNvPr>
          <p:cNvPicPr>
            <a:picLocks noChangeAspect="1"/>
          </p:cNvPicPr>
          <p:nvPr/>
        </p:nvPicPr>
        <p:blipFill>
          <a:blip r:embed="rId5"/>
          <a:stretch>
            <a:fillRect/>
          </a:stretch>
        </p:blipFill>
        <p:spPr>
          <a:xfrm>
            <a:off x="9405658" y="204787"/>
            <a:ext cx="2404762" cy="746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074F53F-2F1C-4C1D-93E2-40F1D3D9D744}"/>
              </a:ext>
            </a:extLst>
          </p:cNvPr>
          <p:cNvSpPr>
            <a:spLocks noGrp="1"/>
          </p:cNvSpPr>
          <p:nvPr>
            <p:ph type="title"/>
          </p:nvPr>
        </p:nvSpPr>
        <p:spPr/>
        <p:txBody>
          <a:bodyPr/>
          <a:lstStyle/>
          <a:p>
            <a:r>
              <a:rPr lang="en-GB" altLang="en-US" dirty="0"/>
              <a:t>Scientific advice</a:t>
            </a:r>
          </a:p>
        </p:txBody>
      </p:sp>
      <p:sp>
        <p:nvSpPr>
          <p:cNvPr id="12291" name="Content Placeholder 2">
            <a:extLst>
              <a:ext uri="{FF2B5EF4-FFF2-40B4-BE49-F238E27FC236}">
                <a16:creationId xmlns:a16="http://schemas.microsoft.com/office/drawing/2014/main" id="{4E072C10-3167-4B80-9380-5A8924734F05}"/>
              </a:ext>
            </a:extLst>
          </p:cNvPr>
          <p:cNvSpPr>
            <a:spLocks noGrp="1"/>
          </p:cNvSpPr>
          <p:nvPr>
            <p:ph idx="1"/>
          </p:nvPr>
        </p:nvSpPr>
        <p:spPr>
          <a:xfrm>
            <a:off x="838200" y="1415844"/>
            <a:ext cx="6802120" cy="4521405"/>
          </a:xfrm>
        </p:spPr>
        <p:txBody>
          <a:bodyPr/>
          <a:lstStyle/>
          <a:p>
            <a:pPr>
              <a:spcAft>
                <a:spcPts val="600"/>
              </a:spcAft>
            </a:pPr>
            <a:r>
              <a:rPr lang="en-US" altLang="en-US" sz="2400" b="1" dirty="0">
                <a:solidFill>
                  <a:schemeClr val="bg1"/>
                </a:solidFill>
                <a:highlight>
                  <a:srgbClr val="4B92DB"/>
                </a:highlight>
              </a:rPr>
              <a:t>European</a:t>
            </a:r>
          </a:p>
          <a:p>
            <a:pPr lvl="1"/>
            <a:r>
              <a:rPr lang="en-US" altLang="en-US" b="1" dirty="0"/>
              <a:t>Written advice </a:t>
            </a:r>
            <a:r>
              <a:rPr lang="en-US" altLang="en-US" dirty="0"/>
              <a:t>provided by two countries and later combined in a consolidated advice letter</a:t>
            </a:r>
          </a:p>
          <a:p>
            <a:pPr lvl="1"/>
            <a:r>
              <a:rPr lang="en-US" altLang="en-US" dirty="0"/>
              <a:t>Discussed at </a:t>
            </a:r>
            <a:r>
              <a:rPr lang="en-US" altLang="en-US" b="1" dirty="0"/>
              <a:t>SAWP meeting</a:t>
            </a:r>
          </a:p>
          <a:p>
            <a:pPr lvl="1"/>
            <a:r>
              <a:rPr lang="en-US" altLang="en-US" dirty="0"/>
              <a:t>Face-to-face discussion meeting if issues are complex, not well elucidated or it is felt the company would benefit</a:t>
            </a:r>
          </a:p>
          <a:p>
            <a:pPr lvl="1"/>
            <a:r>
              <a:rPr lang="en-US" altLang="en-US" dirty="0"/>
              <a:t>Official final advice letter issued by CHMP</a:t>
            </a:r>
          </a:p>
          <a:p>
            <a:pPr lvl="1"/>
            <a:endParaRPr lang="en-US" altLang="en-US" dirty="0"/>
          </a:p>
          <a:p>
            <a:pPr lvl="1"/>
            <a:endParaRPr lang="en-US" altLang="en-US" dirty="0"/>
          </a:p>
        </p:txBody>
      </p:sp>
      <p:pic>
        <p:nvPicPr>
          <p:cNvPr id="6" name="Picture 6" descr="Logo and visual identity | European Medicines Agency">
            <a:extLst>
              <a:ext uri="{FF2B5EF4-FFF2-40B4-BE49-F238E27FC236}">
                <a16:creationId xmlns:a16="http://schemas.microsoft.com/office/drawing/2014/main" id="{0D957412-5AAA-4894-9992-554A47B82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7" t="14223" r="6053" b="23556"/>
          <a:stretch/>
        </p:blipFill>
        <p:spPr bwMode="auto">
          <a:xfrm>
            <a:off x="8597654" y="595987"/>
            <a:ext cx="2829589" cy="963851"/>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Document">
            <a:extLst>
              <a:ext uri="{FF2B5EF4-FFF2-40B4-BE49-F238E27FC236}">
                <a16:creationId xmlns:a16="http://schemas.microsoft.com/office/drawing/2014/main" id="{7D136476-28CF-4E39-BB69-73B2D8397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0261" y="2105478"/>
            <a:ext cx="2630256" cy="2630256"/>
          </a:xfrm>
          <a:prstGeom prst="rect">
            <a:avLst/>
          </a:prstGeom>
        </p:spPr>
      </p:pic>
      <p:pic>
        <p:nvPicPr>
          <p:cNvPr id="7" name="Graphic 6" descr="Connections">
            <a:extLst>
              <a:ext uri="{FF2B5EF4-FFF2-40B4-BE49-F238E27FC236}">
                <a16:creationId xmlns:a16="http://schemas.microsoft.com/office/drawing/2014/main" id="{B44A8B15-4A64-413B-959E-35ED026276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4885" y="3784616"/>
            <a:ext cx="2027845" cy="2027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CEA621-FE2D-485C-91E0-2564E8E92541}"/>
              </a:ext>
            </a:extLst>
          </p:cNvPr>
          <p:cNvSpPr/>
          <p:nvPr/>
        </p:nvSpPr>
        <p:spPr bwMode="auto">
          <a:xfrm>
            <a:off x="386080" y="2265680"/>
            <a:ext cx="5039931" cy="1859280"/>
          </a:xfrm>
          <a:prstGeom prst="rect">
            <a:avLst/>
          </a:prstGeom>
          <a:solidFill>
            <a:srgbClr val="FFC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314" name="Title 1">
            <a:extLst>
              <a:ext uri="{FF2B5EF4-FFF2-40B4-BE49-F238E27FC236}">
                <a16:creationId xmlns:a16="http://schemas.microsoft.com/office/drawing/2014/main" id="{AE64A0ED-B472-472C-AB16-BFD1AAD77004}"/>
              </a:ext>
            </a:extLst>
          </p:cNvPr>
          <p:cNvSpPr>
            <a:spLocks noGrp="1"/>
          </p:cNvSpPr>
          <p:nvPr>
            <p:ph type="title"/>
          </p:nvPr>
        </p:nvSpPr>
        <p:spPr/>
        <p:txBody>
          <a:bodyPr/>
          <a:lstStyle/>
          <a:p>
            <a:r>
              <a:rPr lang="en-GB" altLang="en-US" dirty="0"/>
              <a:t>Assess MAAs – Clinical Study Reports</a:t>
            </a:r>
          </a:p>
        </p:txBody>
      </p:sp>
      <p:sp>
        <p:nvSpPr>
          <p:cNvPr id="13315" name="Content Placeholder 2">
            <a:extLst>
              <a:ext uri="{FF2B5EF4-FFF2-40B4-BE49-F238E27FC236}">
                <a16:creationId xmlns:a16="http://schemas.microsoft.com/office/drawing/2014/main" id="{0FDC5BC6-4A8A-45DF-9451-5CCB4985D9E0}"/>
              </a:ext>
            </a:extLst>
          </p:cNvPr>
          <p:cNvSpPr>
            <a:spLocks noGrp="1"/>
          </p:cNvSpPr>
          <p:nvPr>
            <p:ph idx="1"/>
          </p:nvPr>
        </p:nvSpPr>
        <p:spPr>
          <a:xfrm>
            <a:off x="614965" y="2546985"/>
            <a:ext cx="4582160" cy="1946910"/>
          </a:xfrm>
        </p:spPr>
        <p:txBody>
          <a:bodyPr/>
          <a:lstStyle/>
          <a:p>
            <a:r>
              <a:rPr lang="en-US" altLang="en-US" b="1" dirty="0">
                <a:solidFill>
                  <a:srgbClr val="00113D"/>
                </a:solidFill>
              </a:rPr>
              <a:t>Look for risk of bias</a:t>
            </a:r>
          </a:p>
          <a:p>
            <a:pPr marL="538163" lvl="2" indent="-355600"/>
            <a:r>
              <a:rPr lang="en-US" altLang="en-US" dirty="0">
                <a:solidFill>
                  <a:srgbClr val="00113D"/>
                </a:solidFill>
              </a:rPr>
              <a:t>in study design and conduct</a:t>
            </a:r>
          </a:p>
          <a:p>
            <a:pPr marL="538163" lvl="2" indent="-355600"/>
            <a:r>
              <a:rPr lang="en-US" altLang="en-US" dirty="0">
                <a:solidFill>
                  <a:srgbClr val="00113D"/>
                </a:solidFill>
              </a:rPr>
              <a:t>in estimates of treatment effect</a:t>
            </a:r>
          </a:p>
          <a:p>
            <a:pPr lvl="1"/>
            <a:endParaRPr lang="en-US" altLang="en-US" dirty="0">
              <a:solidFill>
                <a:srgbClr val="00113D"/>
              </a:solidFill>
            </a:endParaRPr>
          </a:p>
        </p:txBody>
      </p:sp>
      <p:sp>
        <p:nvSpPr>
          <p:cNvPr id="13316" name="Slide Number Placeholder 3">
            <a:extLst>
              <a:ext uri="{FF2B5EF4-FFF2-40B4-BE49-F238E27FC236}">
                <a16:creationId xmlns:a16="http://schemas.microsoft.com/office/drawing/2014/main" id="{4458FC21-CD9F-4326-9A8E-84894DF75B4F}"/>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fld id="{704A4ED1-668F-4224-9E3A-FBA527496B0C}" type="slidenum">
              <a:rPr lang="en-GB" altLang="en-US" smtClean="0"/>
              <a:pPr eaLnBrk="1" hangingPunct="1">
                <a:spcBef>
                  <a:spcPct val="0"/>
                </a:spcBef>
                <a:buFontTx/>
                <a:buNone/>
              </a:pPr>
              <a:t>14</a:t>
            </a:fld>
            <a:endParaRPr lang="en-GB" altLang="en-US" sz="1400"/>
          </a:p>
        </p:txBody>
      </p:sp>
      <p:grpSp>
        <p:nvGrpSpPr>
          <p:cNvPr id="3" name="Group 2">
            <a:extLst>
              <a:ext uri="{FF2B5EF4-FFF2-40B4-BE49-F238E27FC236}">
                <a16:creationId xmlns:a16="http://schemas.microsoft.com/office/drawing/2014/main" id="{136B0DD9-CA05-4F82-B030-FE802D42CB06}"/>
              </a:ext>
            </a:extLst>
          </p:cNvPr>
          <p:cNvGrpSpPr/>
          <p:nvPr/>
        </p:nvGrpSpPr>
        <p:grpSpPr>
          <a:xfrm>
            <a:off x="5573330" y="1374534"/>
            <a:ext cx="6618670" cy="4464001"/>
            <a:chOff x="5573330" y="1374534"/>
            <a:chExt cx="6618670" cy="4464001"/>
          </a:xfrm>
        </p:grpSpPr>
        <p:sp>
          <p:nvSpPr>
            <p:cNvPr id="5" name="Content Placeholder 2">
              <a:extLst>
                <a:ext uri="{FF2B5EF4-FFF2-40B4-BE49-F238E27FC236}">
                  <a16:creationId xmlns:a16="http://schemas.microsoft.com/office/drawing/2014/main" id="{89B2FF77-730D-48D3-8E7B-6023DF66D928}"/>
                </a:ext>
              </a:extLst>
            </p:cNvPr>
            <p:cNvSpPr txBox="1">
              <a:spLocks/>
            </p:cNvSpPr>
            <p:nvPr/>
          </p:nvSpPr>
          <p:spPr bwMode="auto">
            <a:xfrm>
              <a:off x="6068060" y="1374534"/>
              <a:ext cx="6123940" cy="446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marL="342900" indent="-342900">
                <a:buFont typeface="Arial" panose="020B0604020202020204" pitchFamily="34" charset="0"/>
                <a:buChar char="•"/>
                <a:defRPr/>
              </a:pPr>
              <a:r>
                <a:rPr lang="en-US" altLang="en-US" sz="2100" kern="0" dirty="0"/>
                <a:t>Study integrity (e.g. blinding &amp; </a:t>
              </a:r>
              <a:r>
                <a:rPr lang="en-US" altLang="en-US" sz="2100" kern="0" dirty="0" err="1"/>
                <a:t>randomisation</a:t>
              </a:r>
              <a:r>
                <a:rPr lang="en-US" altLang="en-US" sz="2100" kern="0" dirty="0"/>
                <a:t>, interim analysis, protocol amendments,…)</a:t>
              </a:r>
            </a:p>
            <a:p>
              <a:pPr marL="342900" indent="-342900">
                <a:buFont typeface="Arial" panose="020B0604020202020204" pitchFamily="34" charset="0"/>
                <a:buChar char="•"/>
                <a:defRPr/>
              </a:pPr>
              <a:r>
                <a:rPr lang="en-US" altLang="en-US" sz="2100" kern="0" dirty="0"/>
                <a:t>Patient accountability</a:t>
              </a:r>
            </a:p>
            <a:p>
              <a:pPr marL="342900" indent="-342900">
                <a:buFont typeface="Arial" panose="020B0604020202020204" pitchFamily="34" charset="0"/>
                <a:buChar char="•"/>
                <a:defRPr/>
              </a:pPr>
              <a:r>
                <a:rPr lang="en-US" altLang="en-US" sz="2100" kern="0" dirty="0"/>
                <a:t>Analysis sets</a:t>
              </a:r>
            </a:p>
            <a:p>
              <a:pPr marL="342900" indent="-342900">
                <a:buFont typeface="Arial" panose="020B0604020202020204" pitchFamily="34" charset="0"/>
                <a:buChar char="•"/>
                <a:defRPr/>
              </a:pPr>
              <a:r>
                <a:rPr lang="en-US" altLang="en-US" sz="2100" kern="0" dirty="0"/>
                <a:t>Analysis methods</a:t>
              </a:r>
            </a:p>
            <a:p>
              <a:pPr marL="342900" indent="-342900">
                <a:buFont typeface="Arial" panose="020B0604020202020204" pitchFamily="34" charset="0"/>
                <a:buChar char="•"/>
                <a:defRPr/>
              </a:pPr>
              <a:r>
                <a:rPr lang="en-US" altLang="en-US" sz="2100" kern="0" dirty="0"/>
                <a:t>Adjustment for covariates</a:t>
              </a:r>
            </a:p>
            <a:p>
              <a:pPr marL="342900" indent="-342900">
                <a:buFont typeface="Arial" panose="020B0604020202020204" pitchFamily="34" charset="0"/>
                <a:buChar char="•"/>
                <a:defRPr/>
              </a:pPr>
              <a:r>
                <a:rPr lang="en-US" altLang="en-US" sz="2100" kern="0" dirty="0"/>
                <a:t>Multiplicity</a:t>
              </a:r>
            </a:p>
            <a:p>
              <a:pPr marL="342900" indent="-342900">
                <a:buFont typeface="Arial" panose="020B0604020202020204" pitchFamily="34" charset="0"/>
                <a:buChar char="•"/>
                <a:defRPr/>
              </a:pPr>
              <a:r>
                <a:rPr lang="en-US" altLang="en-US" sz="2100" kern="0" dirty="0"/>
                <a:t>Chosen estimand*</a:t>
              </a:r>
            </a:p>
            <a:p>
              <a:pPr marL="342900" indent="-342900">
                <a:buFont typeface="Arial" panose="020B0604020202020204" pitchFamily="34" charset="0"/>
                <a:buChar char="•"/>
                <a:defRPr/>
              </a:pPr>
              <a:r>
                <a:rPr lang="en-US" altLang="en-US" sz="2100" kern="0" dirty="0"/>
                <a:t>Handling of missing data</a:t>
              </a:r>
            </a:p>
            <a:p>
              <a:pPr marL="342900" indent="-342900">
                <a:buFont typeface="Arial" panose="020B0604020202020204" pitchFamily="34" charset="0"/>
                <a:buChar char="•"/>
                <a:defRPr/>
              </a:pPr>
              <a:r>
                <a:rPr lang="en-US" altLang="en-US" sz="2100" kern="0" dirty="0"/>
                <a:t>Subgroup analysis</a:t>
              </a:r>
            </a:p>
            <a:p>
              <a:pPr marL="342900" indent="-342900">
                <a:buFont typeface="Arial" panose="020B0604020202020204" pitchFamily="34" charset="0"/>
                <a:buChar char="•"/>
                <a:defRPr/>
              </a:pPr>
              <a:r>
                <a:rPr lang="en-US" altLang="en-US" sz="2100" kern="0" dirty="0"/>
                <a:t>Choice of non-inferiority margin</a:t>
              </a:r>
            </a:p>
            <a:p>
              <a:pPr marL="342900" indent="-342900">
                <a:buFont typeface="Arial" panose="020B0604020202020204" pitchFamily="34" charset="0"/>
                <a:buChar char="•"/>
                <a:defRPr/>
              </a:pPr>
              <a:r>
                <a:rPr lang="en-US" altLang="en-US" sz="2100" kern="0" dirty="0"/>
                <a:t>…</a:t>
              </a:r>
            </a:p>
            <a:p>
              <a:pPr lvl="1"/>
              <a:endParaRPr lang="en-US" altLang="en-US" sz="2100" kern="0" dirty="0"/>
            </a:p>
          </p:txBody>
        </p:sp>
        <p:sp>
          <p:nvSpPr>
            <p:cNvPr id="6" name="Left Brace 5">
              <a:extLst>
                <a:ext uri="{FF2B5EF4-FFF2-40B4-BE49-F238E27FC236}">
                  <a16:creationId xmlns:a16="http://schemas.microsoft.com/office/drawing/2014/main" id="{EB5E5390-AD83-424B-9F72-7948EDDACE05}"/>
                </a:ext>
              </a:extLst>
            </p:cNvPr>
            <p:cNvSpPr/>
            <p:nvPr/>
          </p:nvSpPr>
          <p:spPr bwMode="auto">
            <a:xfrm>
              <a:off x="5573330" y="1374535"/>
              <a:ext cx="347411" cy="4464000"/>
            </a:xfrm>
            <a:prstGeom prst="leftBrace">
              <a:avLst>
                <a:gd name="adj1" fmla="val 80333"/>
                <a:gd name="adj2" fmla="val 40982"/>
              </a:avLst>
            </a:prstGeom>
            <a:noFill/>
            <a:ln w="76200" cap="flat" cmpd="sng" algn="ctr">
              <a:solidFill>
                <a:srgbClr val="00113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grpSp>
      <p:sp>
        <p:nvSpPr>
          <p:cNvPr id="8" name="Content Placeholder 2">
            <a:extLst>
              <a:ext uri="{FF2B5EF4-FFF2-40B4-BE49-F238E27FC236}">
                <a16:creationId xmlns:a16="http://schemas.microsoft.com/office/drawing/2014/main" id="{557380B2-362D-4966-8427-0235A442A636}"/>
              </a:ext>
            </a:extLst>
          </p:cNvPr>
          <p:cNvSpPr txBox="1">
            <a:spLocks/>
          </p:cNvSpPr>
          <p:nvPr/>
        </p:nvSpPr>
        <p:spPr bwMode="auto">
          <a:xfrm>
            <a:off x="309324" y="5600100"/>
            <a:ext cx="4582160" cy="64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marL="1587" lvl="1" indent="0">
              <a:buNone/>
            </a:pPr>
            <a:r>
              <a:rPr lang="en-US" altLang="en-US" sz="1400" kern="0" dirty="0"/>
              <a:t>* Use of the estimand framework is not yet mandatory, however it’s encouraged especially in confirmatory trials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CB28-BE65-4498-AC23-420E5F34EE70}"/>
              </a:ext>
            </a:extLst>
          </p:cNvPr>
          <p:cNvSpPr>
            <a:spLocks noGrp="1"/>
          </p:cNvSpPr>
          <p:nvPr>
            <p:ph type="title"/>
          </p:nvPr>
        </p:nvSpPr>
        <p:spPr/>
        <p:txBody>
          <a:bodyPr/>
          <a:lstStyle/>
          <a:p>
            <a:r>
              <a:rPr lang="en-GB" dirty="0"/>
              <a:t>Guidelines</a:t>
            </a:r>
          </a:p>
        </p:txBody>
      </p:sp>
      <p:sp>
        <p:nvSpPr>
          <p:cNvPr id="3" name="Content Placeholder 2">
            <a:extLst>
              <a:ext uri="{FF2B5EF4-FFF2-40B4-BE49-F238E27FC236}">
                <a16:creationId xmlns:a16="http://schemas.microsoft.com/office/drawing/2014/main" id="{973B32B6-7D8A-40D7-B0EF-B399E8BEF796}"/>
              </a:ext>
            </a:extLst>
          </p:cNvPr>
          <p:cNvSpPr>
            <a:spLocks noGrp="1"/>
          </p:cNvSpPr>
          <p:nvPr>
            <p:ph idx="1"/>
          </p:nvPr>
        </p:nvSpPr>
        <p:spPr>
          <a:xfrm>
            <a:off x="838200" y="1212850"/>
            <a:ext cx="7547635" cy="4318000"/>
          </a:xfrm>
        </p:spPr>
        <p:txBody>
          <a:bodyPr/>
          <a:lstStyle/>
          <a:p>
            <a:pPr marL="342900" indent="-342900">
              <a:buFont typeface="Arial" panose="020B0604020202020204" pitchFamily="34" charset="0"/>
              <a:buChar char="•"/>
            </a:pPr>
            <a:r>
              <a:rPr lang="en-GB" sz="2100" b="1" dirty="0"/>
              <a:t>ICH, EMA, FDA </a:t>
            </a:r>
          </a:p>
          <a:p>
            <a:pPr marL="701675" lvl="1" indent="-342900"/>
            <a:r>
              <a:rPr lang="en-GB" sz="2100" dirty="0"/>
              <a:t>Beware of some differences between European and American guidance (e.g. censoring rules for time-to-event analysis in oncology trials)!</a:t>
            </a:r>
          </a:p>
          <a:p>
            <a:pPr marL="342900" indent="-342900">
              <a:buFont typeface="Arial" panose="020B0604020202020204" pitchFamily="34" charset="0"/>
              <a:buChar char="•"/>
            </a:pPr>
            <a:r>
              <a:rPr lang="en-GB" sz="2100" dirty="0"/>
              <a:t>Cornerstone of our work – provide </a:t>
            </a:r>
            <a:r>
              <a:rPr lang="en-GB" sz="2100" b="1" dirty="0"/>
              <a:t>instructions</a:t>
            </a:r>
            <a:r>
              <a:rPr lang="en-GB" sz="2100" dirty="0"/>
              <a:t> and usual </a:t>
            </a:r>
            <a:r>
              <a:rPr lang="en-GB" sz="2100" b="1" dirty="0"/>
              <a:t>requirements</a:t>
            </a:r>
            <a:r>
              <a:rPr lang="en-GB" sz="2100" dirty="0"/>
              <a:t> for the purpose of MAAs</a:t>
            </a:r>
          </a:p>
          <a:p>
            <a:pPr marL="342900" indent="-342900">
              <a:buFont typeface="Arial" panose="020B0604020202020204" pitchFamily="34" charset="0"/>
              <a:buChar char="•"/>
            </a:pPr>
            <a:r>
              <a:rPr lang="en-GB" sz="2100" b="1" dirty="0"/>
              <a:t>Deviations</a:t>
            </a:r>
            <a:r>
              <a:rPr lang="en-GB" sz="2100" dirty="0"/>
              <a:t> to the guidelines usually need appropriate and detailed </a:t>
            </a:r>
            <a:r>
              <a:rPr lang="en-GB" sz="2100" b="1" dirty="0"/>
              <a:t>justification</a:t>
            </a:r>
          </a:p>
          <a:p>
            <a:pPr marL="701675" lvl="1" indent="-342900"/>
            <a:r>
              <a:rPr lang="en-GB" sz="2100" b="1" dirty="0"/>
              <a:t>Scientific advice can be useful!</a:t>
            </a:r>
          </a:p>
          <a:p>
            <a:pPr marL="342900" indent="-342900">
              <a:buFont typeface="Arial" panose="020B0604020202020204" pitchFamily="34" charset="0"/>
              <a:buChar char="•"/>
            </a:pPr>
            <a:r>
              <a:rPr lang="en-GB" sz="2100" dirty="0"/>
              <a:t>My advice: </a:t>
            </a:r>
            <a:r>
              <a:rPr lang="en-GB" sz="2100" b="1" dirty="0"/>
              <a:t>read them </a:t>
            </a:r>
            <a:r>
              <a:rPr lang="en-GB" sz="2100" dirty="0"/>
              <a:t>and re-read them!</a:t>
            </a:r>
          </a:p>
          <a:p>
            <a:pPr marL="342900" indent="-342900">
              <a:buFont typeface="Arial" panose="020B0604020202020204" pitchFamily="34" charset="0"/>
              <a:buChar char="•"/>
            </a:pPr>
            <a:endParaRPr lang="en-GB" dirty="0"/>
          </a:p>
        </p:txBody>
      </p:sp>
      <p:pic>
        <p:nvPicPr>
          <p:cNvPr id="1026" name="Picture 2" descr="ICH">
            <a:extLst>
              <a:ext uri="{FF2B5EF4-FFF2-40B4-BE49-F238E27FC236}">
                <a16:creationId xmlns:a16="http://schemas.microsoft.com/office/drawing/2014/main" id="{6CB22757-6602-482C-AD02-5F3A3FD2B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601" y="5231003"/>
            <a:ext cx="2463775" cy="869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nd visual identity | European Medicines Agency">
            <a:extLst>
              <a:ext uri="{FF2B5EF4-FFF2-40B4-BE49-F238E27FC236}">
                <a16:creationId xmlns:a16="http://schemas.microsoft.com/office/drawing/2014/main" id="{4C939FD4-F027-4A65-8468-FE6DF92D61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7" t="14223" r="6053" b="23556"/>
          <a:stretch/>
        </p:blipFill>
        <p:spPr bwMode="auto">
          <a:xfrm>
            <a:off x="4921760" y="5096065"/>
            <a:ext cx="2552803" cy="8695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DA convene to discuss alleged mortality signal linked to ...">
            <a:extLst>
              <a:ext uri="{FF2B5EF4-FFF2-40B4-BE49-F238E27FC236}">
                <a16:creationId xmlns:a16="http://schemas.microsoft.com/office/drawing/2014/main" id="{4C425DC7-E102-43F7-A6DF-6F711E8DD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805" b="31057"/>
          <a:stretch/>
        </p:blipFill>
        <p:spPr bwMode="auto">
          <a:xfrm>
            <a:off x="7914961" y="5231003"/>
            <a:ext cx="3280090" cy="788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5"/>
            <a:extLst>
              <a:ext uri="{FF2B5EF4-FFF2-40B4-BE49-F238E27FC236}">
                <a16:creationId xmlns:a16="http://schemas.microsoft.com/office/drawing/2014/main" id="{944AE33C-E961-4649-B879-ECEC04589800}"/>
              </a:ext>
            </a:extLst>
          </p:cNvPr>
          <p:cNvPicPr>
            <a:picLocks noChangeAspect="1"/>
          </p:cNvPicPr>
          <p:nvPr/>
        </p:nvPicPr>
        <p:blipFill>
          <a:blip r:embed="rId6"/>
          <a:stretch>
            <a:fillRect/>
          </a:stretch>
        </p:blipFill>
        <p:spPr>
          <a:xfrm>
            <a:off x="8505511" y="561890"/>
            <a:ext cx="3280089" cy="4161546"/>
          </a:xfrm>
          <a:prstGeom prst="rect">
            <a:avLst/>
          </a:prstGeom>
          <a:ln>
            <a:solidFill>
              <a:schemeClr val="bg1">
                <a:lumMod val="65000"/>
              </a:schemeClr>
            </a:solidFill>
          </a:ln>
        </p:spPr>
      </p:pic>
    </p:spTree>
    <p:extLst>
      <p:ext uri="{BB962C8B-B14F-4D97-AF65-F5344CB8AC3E}">
        <p14:creationId xmlns:p14="http://schemas.microsoft.com/office/powerpoint/2010/main" val="382409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FDA4BE-63E7-41CB-8BB1-E778C91CB72B}"/>
              </a:ext>
            </a:extLst>
          </p:cNvPr>
          <p:cNvSpPr/>
          <p:nvPr/>
        </p:nvSpPr>
        <p:spPr bwMode="auto">
          <a:xfrm>
            <a:off x="9561234" y="328394"/>
            <a:ext cx="1848446" cy="400110"/>
          </a:xfrm>
          <a:prstGeom prst="rect">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586CB28-BE65-4498-AC23-420E5F34EE70}"/>
              </a:ext>
            </a:extLst>
          </p:cNvPr>
          <p:cNvSpPr>
            <a:spLocks noGrp="1"/>
          </p:cNvSpPr>
          <p:nvPr>
            <p:ph type="title"/>
          </p:nvPr>
        </p:nvSpPr>
        <p:spPr/>
        <p:txBody>
          <a:bodyPr/>
          <a:lstStyle/>
          <a:p>
            <a:r>
              <a:rPr lang="en-GB" dirty="0"/>
              <a:t>Guidelines - examples</a:t>
            </a:r>
          </a:p>
        </p:txBody>
      </p:sp>
      <p:sp>
        <p:nvSpPr>
          <p:cNvPr id="3" name="Content Placeholder 2">
            <a:extLst>
              <a:ext uri="{FF2B5EF4-FFF2-40B4-BE49-F238E27FC236}">
                <a16:creationId xmlns:a16="http://schemas.microsoft.com/office/drawing/2014/main" id="{973B32B6-7D8A-40D7-B0EF-B399E8BEF796}"/>
              </a:ext>
            </a:extLst>
          </p:cNvPr>
          <p:cNvSpPr>
            <a:spLocks noGrp="1"/>
          </p:cNvSpPr>
          <p:nvPr>
            <p:ph idx="1"/>
          </p:nvPr>
        </p:nvSpPr>
        <p:spPr>
          <a:xfrm>
            <a:off x="838200" y="1118454"/>
            <a:ext cx="10805161" cy="4981010"/>
          </a:xfrm>
        </p:spPr>
        <p:txBody>
          <a:bodyPr numCol="2"/>
          <a:lstStyle/>
          <a:p>
            <a:r>
              <a:rPr lang="en-GB" sz="1800" b="1" u="sng" dirty="0"/>
              <a:t>Guidelines</a:t>
            </a:r>
          </a:p>
          <a:p>
            <a:pPr marL="342900" indent="-342900">
              <a:buFont typeface="Arial" panose="020B0604020202020204" pitchFamily="34" charset="0"/>
              <a:buChar char="•"/>
            </a:pPr>
            <a:r>
              <a:rPr lang="en-GB" sz="1600" b="1" dirty="0"/>
              <a:t>ICH E9 Statistical principles for clinical trials</a:t>
            </a:r>
          </a:p>
          <a:p>
            <a:pPr marL="701675" lvl="1" indent="-342900"/>
            <a:r>
              <a:rPr lang="en-GB" sz="1600" b="1" dirty="0"/>
              <a:t>ICH E9(R1) Addendum on estimands and sensitivity analysis in clinical trials</a:t>
            </a:r>
          </a:p>
          <a:p>
            <a:pPr marL="342900" indent="-342900">
              <a:buFont typeface="Arial" panose="020B0604020202020204" pitchFamily="34" charset="0"/>
              <a:buChar char="•"/>
            </a:pPr>
            <a:r>
              <a:rPr lang="en-GB" sz="1600" dirty="0"/>
              <a:t>ICH E10 Choice of control group in clinical trials</a:t>
            </a:r>
          </a:p>
          <a:p>
            <a:pPr marL="342900" indent="-342900">
              <a:buFont typeface="Arial" panose="020B0604020202020204" pitchFamily="34" charset="0"/>
              <a:buChar char="•"/>
            </a:pPr>
            <a:r>
              <a:rPr lang="en-GB" sz="1600" dirty="0"/>
              <a:t>Adjustment for baseline covariates in clinical trials</a:t>
            </a:r>
          </a:p>
          <a:p>
            <a:pPr marL="342900" indent="-342900">
              <a:buFont typeface="Arial" panose="020B0604020202020204" pitchFamily="34" charset="0"/>
              <a:buChar char="•"/>
            </a:pPr>
            <a:r>
              <a:rPr lang="en-GB" sz="1600" dirty="0"/>
              <a:t>Choice of a non-inferiority margin</a:t>
            </a:r>
          </a:p>
          <a:p>
            <a:pPr marL="342900" indent="-342900">
              <a:buFont typeface="Arial" panose="020B0604020202020204" pitchFamily="34" charset="0"/>
              <a:buChar char="•"/>
            </a:pPr>
            <a:r>
              <a:rPr lang="en-GB" sz="1600" dirty="0"/>
              <a:t>Clinical trials in small populations</a:t>
            </a:r>
          </a:p>
          <a:p>
            <a:pPr marL="342900" indent="-342900">
              <a:buFont typeface="Arial" panose="020B0604020202020204" pitchFamily="34" charset="0"/>
              <a:buChar char="•"/>
            </a:pPr>
            <a:r>
              <a:rPr lang="en-GB" sz="1600" dirty="0"/>
              <a:t>Data monitoring committees</a:t>
            </a:r>
          </a:p>
          <a:p>
            <a:pPr marL="342900" indent="-342900">
              <a:buFont typeface="Arial" panose="020B0604020202020204" pitchFamily="34" charset="0"/>
              <a:buChar char="•"/>
            </a:pPr>
            <a:r>
              <a:rPr lang="en-GB" sz="1600" dirty="0"/>
              <a:t>Investigation of subgroups in confirmatory clinical trials</a:t>
            </a:r>
          </a:p>
          <a:p>
            <a:pPr marL="342900" indent="-342900">
              <a:spcAft>
                <a:spcPts val="0"/>
              </a:spcAft>
              <a:buFont typeface="Arial" panose="020B0604020202020204" pitchFamily="34" charset="0"/>
              <a:buChar char="•"/>
            </a:pPr>
            <a:r>
              <a:rPr lang="en-GB" sz="1600" dirty="0"/>
              <a:t>Missing data in confirmatory clinical trials</a:t>
            </a:r>
          </a:p>
          <a:p>
            <a:pPr marL="342900" indent="-342900">
              <a:spcAft>
                <a:spcPts val="600"/>
              </a:spcAft>
              <a:buFont typeface="Arial" panose="020B0604020202020204" pitchFamily="34" charset="0"/>
              <a:buChar char="•"/>
            </a:pPr>
            <a:r>
              <a:rPr lang="en-GB" sz="1600" dirty="0"/>
              <a:t>Guideline on Investigation of Bioequivalence</a:t>
            </a:r>
          </a:p>
          <a:p>
            <a:r>
              <a:rPr lang="en-GB" sz="1800" b="1" u="sng" dirty="0"/>
              <a:t>Points to consider</a:t>
            </a:r>
          </a:p>
          <a:p>
            <a:pPr marL="342900" indent="-342900">
              <a:buFont typeface="Arial" panose="020B0604020202020204" pitchFamily="34" charset="0"/>
              <a:buChar char="•"/>
            </a:pPr>
            <a:r>
              <a:rPr lang="en-GB" sz="1600" dirty="0"/>
              <a:t>Application with 1. Meta-analyses; 2. One pivotal study</a:t>
            </a:r>
          </a:p>
          <a:p>
            <a:pPr marL="342900" indent="-342900">
              <a:buFont typeface="Arial" panose="020B0604020202020204" pitchFamily="34" charset="0"/>
              <a:buChar char="•"/>
            </a:pPr>
            <a:r>
              <a:rPr lang="en-GB" sz="1600" dirty="0"/>
              <a:t>Multiplicity issues in clinical trials</a:t>
            </a:r>
          </a:p>
          <a:p>
            <a:pPr marL="342900" indent="-342900">
              <a:buFont typeface="Arial" panose="020B0604020202020204" pitchFamily="34" charset="0"/>
              <a:buChar char="•"/>
            </a:pPr>
            <a:r>
              <a:rPr lang="en-GB" sz="1600" dirty="0"/>
              <a:t>Switching between superiority and non-inferiority</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a:p>
          <a:p>
            <a:pPr marL="538163" indent="-342900"/>
            <a:r>
              <a:rPr lang="en-GB" sz="1800" b="1" u="sng" dirty="0"/>
              <a:t>Reflection papers</a:t>
            </a:r>
          </a:p>
          <a:p>
            <a:pPr marL="538163" indent="-342900">
              <a:buFont typeface="Arial" panose="020B0604020202020204" pitchFamily="34" charset="0"/>
              <a:buChar char="•"/>
            </a:pPr>
            <a:r>
              <a:rPr lang="en-GB" sz="1600" dirty="0"/>
              <a:t>Extrapolation of efficacy and safety in medicine development</a:t>
            </a:r>
          </a:p>
          <a:p>
            <a:pPr marL="538163" indent="-342900">
              <a:buFont typeface="Arial" panose="020B0604020202020204" pitchFamily="34" charset="0"/>
              <a:buChar char="•"/>
            </a:pPr>
            <a:r>
              <a:rPr lang="en-GB" sz="1600" dirty="0"/>
              <a:t>Methodological issues in confirmatory clinical trials planned with an adaptive design</a:t>
            </a:r>
          </a:p>
          <a:p>
            <a:pPr marL="538163" indent="-342900">
              <a:buFont typeface="Arial" panose="020B0604020202020204" pitchFamily="34" charset="0"/>
              <a:buChar char="•"/>
            </a:pPr>
            <a:r>
              <a:rPr lang="en-GB" sz="1600" dirty="0"/>
              <a:t>Need for active control in therapeutic areas where use of placebo is deemed ethical and one or more established medicines are available</a:t>
            </a:r>
          </a:p>
          <a:p>
            <a:pPr marL="538163" indent="-342900">
              <a:spcAft>
                <a:spcPts val="600"/>
              </a:spcAft>
              <a:buFont typeface="Arial" panose="020B0604020202020204" pitchFamily="34" charset="0"/>
              <a:buChar char="•"/>
            </a:pPr>
            <a:r>
              <a:rPr lang="en-GB" sz="1600" dirty="0"/>
              <a:t>Statistical methodology for the comparative assessment of quality attributes in drug development</a:t>
            </a:r>
          </a:p>
          <a:p>
            <a:pPr marL="538163" indent="-342900"/>
            <a:r>
              <a:rPr lang="en-GB" sz="1800" b="1" u="sng" dirty="0"/>
              <a:t>Questions &amp; Answers</a:t>
            </a:r>
          </a:p>
          <a:p>
            <a:pPr marL="538163" indent="-342900">
              <a:buFont typeface="Arial" panose="020B0604020202020204" pitchFamily="34" charset="0"/>
              <a:buChar char="•"/>
            </a:pPr>
            <a:r>
              <a:rPr lang="en-GB" sz="1600" dirty="0"/>
              <a:t>Adjustment for cross-over in estimating effects in oncology trials</a:t>
            </a:r>
          </a:p>
          <a:p>
            <a:pPr marL="538163" indent="-342900">
              <a:buFont typeface="Arial" panose="020B0604020202020204" pitchFamily="34" charset="0"/>
              <a:buChar char="•"/>
            </a:pPr>
            <a:r>
              <a:rPr lang="en-GB" sz="1600" dirty="0"/>
              <a:t>Data Monitoring Committees issues</a:t>
            </a:r>
          </a:p>
          <a:p>
            <a:pPr marL="538163" indent="-342900">
              <a:buFont typeface="Arial" panose="020B0604020202020204" pitchFamily="34" charset="0"/>
              <a:buChar char="•"/>
            </a:pPr>
            <a:r>
              <a:rPr lang="en-GB" sz="1600" dirty="0"/>
              <a:t>The adequacy of the </a:t>
            </a:r>
            <a:r>
              <a:rPr lang="en-GB" sz="1600" dirty="0" err="1"/>
              <a:t>Mahalanobis</a:t>
            </a:r>
            <a:r>
              <a:rPr lang="en-GB" sz="1600" dirty="0"/>
              <a:t> distance to assess the comparability of drug dissolution profiles</a:t>
            </a:r>
          </a:p>
          <a:p>
            <a:pPr marL="538163" indent="-342900">
              <a:buFont typeface="Arial" panose="020B0604020202020204" pitchFamily="34" charset="0"/>
              <a:buChar char="•"/>
            </a:pPr>
            <a:r>
              <a:rPr lang="en-GB" sz="1600" dirty="0"/>
              <a:t>Clinical pharmacology and pharmacokinetics: questions and answers</a:t>
            </a:r>
          </a:p>
          <a:p>
            <a:endParaRPr lang="en-GB" dirty="0"/>
          </a:p>
        </p:txBody>
      </p:sp>
      <p:sp>
        <p:nvSpPr>
          <p:cNvPr id="4" name="Rectangle 3">
            <a:extLst>
              <a:ext uri="{FF2B5EF4-FFF2-40B4-BE49-F238E27FC236}">
                <a16:creationId xmlns:a16="http://schemas.microsoft.com/office/drawing/2014/main" id="{75451CEF-B778-4379-8EBB-2859699BA045}"/>
              </a:ext>
            </a:extLst>
          </p:cNvPr>
          <p:cNvSpPr/>
          <p:nvPr/>
        </p:nvSpPr>
        <p:spPr>
          <a:xfrm>
            <a:off x="9591714" y="318234"/>
            <a:ext cx="1755737" cy="400110"/>
          </a:xfrm>
          <a:prstGeom prst="rect">
            <a:avLst/>
          </a:prstGeom>
        </p:spPr>
        <p:txBody>
          <a:bodyPr wrap="none">
            <a:spAutoFit/>
          </a:bodyPr>
          <a:lstStyle/>
          <a:p>
            <a:r>
              <a:rPr lang="en-GB" sz="2000" b="1" dirty="0">
                <a:solidFill>
                  <a:schemeClr val="bg1"/>
                </a:solidFill>
                <a:highlight>
                  <a:srgbClr val="4B92DB"/>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EMA website</a:t>
            </a:r>
            <a:endParaRPr lang="en-GB" sz="2000" dirty="0">
              <a:solidFill>
                <a:schemeClr val="bg1"/>
              </a:solidFill>
              <a:highlight>
                <a:srgbClr val="4B92DB"/>
              </a:highlight>
            </a:endParaRPr>
          </a:p>
        </p:txBody>
      </p:sp>
    </p:spTree>
    <p:extLst>
      <p:ext uri="{BB962C8B-B14F-4D97-AF65-F5344CB8AC3E}">
        <p14:creationId xmlns:p14="http://schemas.microsoft.com/office/powerpoint/2010/main" val="113313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BE77-E7FE-4B34-8AE9-DC69942E1EC8}"/>
              </a:ext>
            </a:extLst>
          </p:cNvPr>
          <p:cNvSpPr>
            <a:spLocks noGrp="1"/>
          </p:cNvSpPr>
          <p:nvPr>
            <p:ph type="title"/>
          </p:nvPr>
        </p:nvSpPr>
        <p:spPr/>
        <p:txBody>
          <a:bodyPr/>
          <a:lstStyle/>
          <a:p>
            <a:r>
              <a:rPr lang="en-GB" dirty="0"/>
              <a:t>Keeping up with new developments in statistics</a:t>
            </a:r>
          </a:p>
        </p:txBody>
      </p:sp>
      <p:sp>
        <p:nvSpPr>
          <p:cNvPr id="3" name="Content Placeholder 2">
            <a:extLst>
              <a:ext uri="{FF2B5EF4-FFF2-40B4-BE49-F238E27FC236}">
                <a16:creationId xmlns:a16="http://schemas.microsoft.com/office/drawing/2014/main" id="{EFFF0AAB-DD2A-4ACF-87E8-32D41CB9426B}"/>
              </a:ext>
            </a:extLst>
          </p:cNvPr>
          <p:cNvSpPr>
            <a:spLocks noGrp="1"/>
          </p:cNvSpPr>
          <p:nvPr>
            <p:ph idx="1"/>
          </p:nvPr>
        </p:nvSpPr>
        <p:spPr>
          <a:xfrm>
            <a:off x="838201" y="1070610"/>
            <a:ext cx="10388600" cy="1600661"/>
          </a:xfrm>
        </p:spPr>
        <p:txBody>
          <a:bodyPr/>
          <a:lstStyle/>
          <a:p>
            <a:pPr marL="342900" indent="-342900">
              <a:spcAft>
                <a:spcPts val="600"/>
              </a:spcAft>
              <a:buFont typeface="Arial" panose="020B0604020202020204" pitchFamily="34" charset="0"/>
              <a:buChar char="•"/>
            </a:pPr>
            <a:r>
              <a:rPr lang="en-GB" b="1" dirty="0"/>
              <a:t>Constantly evolving methodology</a:t>
            </a:r>
            <a:r>
              <a:rPr lang="en-GB" dirty="0"/>
              <a:t> (e.g. complex trial designs, new analysis methods, use of alternative sources of data, etc.) – we need </a:t>
            </a:r>
            <a:r>
              <a:rPr lang="en-GB" b="1" dirty="0"/>
              <a:t>to keep up with new developments</a:t>
            </a:r>
            <a:r>
              <a:rPr lang="en-GB" dirty="0"/>
              <a:t> and determine if they are </a:t>
            </a:r>
            <a:r>
              <a:rPr lang="en-GB" b="1" dirty="0"/>
              <a:t>appropriate </a:t>
            </a:r>
            <a:r>
              <a:rPr lang="en-GB" dirty="0"/>
              <a:t>to be used in clinical trials for MAAs.</a:t>
            </a:r>
          </a:p>
          <a:p>
            <a:pPr marL="342900" indent="-342900">
              <a:buFont typeface="Arial" panose="020B0604020202020204" pitchFamily="34" charset="0"/>
              <a:buChar char="•"/>
            </a:pPr>
            <a:r>
              <a:rPr lang="en-GB" b="1" dirty="0"/>
              <a:t>Examples</a:t>
            </a:r>
            <a:r>
              <a:rPr lang="en-GB" dirty="0"/>
              <a:t> of emerging topics in regulatory statistics:</a:t>
            </a:r>
          </a:p>
        </p:txBody>
      </p:sp>
      <p:grpSp>
        <p:nvGrpSpPr>
          <p:cNvPr id="10" name="Group 9">
            <a:extLst>
              <a:ext uri="{FF2B5EF4-FFF2-40B4-BE49-F238E27FC236}">
                <a16:creationId xmlns:a16="http://schemas.microsoft.com/office/drawing/2014/main" id="{21E2AF01-D9AA-487A-A524-A22C0F879B6B}"/>
              </a:ext>
            </a:extLst>
          </p:cNvPr>
          <p:cNvGrpSpPr/>
          <p:nvPr/>
        </p:nvGrpSpPr>
        <p:grpSpPr>
          <a:xfrm>
            <a:off x="4830347" y="3055763"/>
            <a:ext cx="2531306" cy="1345754"/>
            <a:chOff x="838201" y="3428998"/>
            <a:chExt cx="2531306" cy="1345754"/>
          </a:xfrm>
        </p:grpSpPr>
        <p:sp>
          <p:nvSpPr>
            <p:cNvPr id="4" name="Rectangle 3">
              <a:extLst>
                <a:ext uri="{FF2B5EF4-FFF2-40B4-BE49-F238E27FC236}">
                  <a16:creationId xmlns:a16="http://schemas.microsoft.com/office/drawing/2014/main" id="{7B5E1916-5FF0-455C-926C-9653C04FC4E7}"/>
                </a:ext>
              </a:extLst>
            </p:cNvPr>
            <p:cNvSpPr/>
            <p:nvPr/>
          </p:nvSpPr>
          <p:spPr bwMode="auto">
            <a:xfrm>
              <a:off x="838201" y="3428999"/>
              <a:ext cx="2531306" cy="1345753"/>
            </a:xfrm>
            <a:prstGeom prst="rect">
              <a:avLst/>
            </a:prstGeom>
            <a:solidFill>
              <a:srgbClr val="FFA10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26276ADE-ACBC-41B7-90A1-82E1711FCA6E}"/>
                </a:ext>
              </a:extLst>
            </p:cNvPr>
            <p:cNvSpPr txBox="1"/>
            <p:nvPr/>
          </p:nvSpPr>
          <p:spPr>
            <a:xfrm>
              <a:off x="908576" y="3428998"/>
              <a:ext cx="2460930" cy="461665"/>
            </a:xfrm>
            <a:prstGeom prst="rect">
              <a:avLst/>
            </a:prstGeom>
            <a:noFill/>
          </p:spPr>
          <p:txBody>
            <a:bodyPr wrap="none" rtlCol="0">
              <a:spAutoFit/>
            </a:bodyPr>
            <a:lstStyle/>
            <a:p>
              <a:pPr algn="l"/>
              <a:r>
                <a:rPr lang="en-GB" sz="2400" dirty="0">
                  <a:solidFill>
                    <a:srgbClr val="000000"/>
                  </a:solidFill>
                </a:rPr>
                <a:t>Master protocols</a:t>
              </a:r>
            </a:p>
          </p:txBody>
        </p:sp>
        <p:pic>
          <p:nvPicPr>
            <p:cNvPr id="7" name="Graphic 6" descr="Shopping basket">
              <a:extLst>
                <a:ext uri="{FF2B5EF4-FFF2-40B4-BE49-F238E27FC236}">
                  <a16:creationId xmlns:a16="http://schemas.microsoft.com/office/drawing/2014/main" id="{A4B959A2-0F5E-468E-A77D-1FD9AE089D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2027" y="3858200"/>
              <a:ext cx="914400" cy="914400"/>
            </a:xfrm>
            <a:prstGeom prst="rect">
              <a:avLst/>
            </a:prstGeom>
          </p:spPr>
        </p:pic>
        <p:pic>
          <p:nvPicPr>
            <p:cNvPr id="9" name="Graphic 8" descr="Umbrella">
              <a:extLst>
                <a:ext uri="{FF2B5EF4-FFF2-40B4-BE49-F238E27FC236}">
                  <a16:creationId xmlns:a16="http://schemas.microsoft.com/office/drawing/2014/main" id="{4E7A4FF1-7985-4693-B56C-96F63DD5D4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8714" y="3858200"/>
              <a:ext cx="914400" cy="914400"/>
            </a:xfrm>
            <a:prstGeom prst="rect">
              <a:avLst/>
            </a:prstGeom>
          </p:spPr>
        </p:pic>
      </p:grpSp>
      <p:grpSp>
        <p:nvGrpSpPr>
          <p:cNvPr id="104" name="Group 103">
            <a:extLst>
              <a:ext uri="{FF2B5EF4-FFF2-40B4-BE49-F238E27FC236}">
                <a16:creationId xmlns:a16="http://schemas.microsoft.com/office/drawing/2014/main" id="{3DDF516B-38AE-404A-9DCF-8504AEDCC81B}"/>
              </a:ext>
            </a:extLst>
          </p:cNvPr>
          <p:cNvGrpSpPr/>
          <p:nvPr/>
        </p:nvGrpSpPr>
        <p:grpSpPr>
          <a:xfrm>
            <a:off x="1996913" y="3027765"/>
            <a:ext cx="2531306" cy="1373752"/>
            <a:chOff x="1996913" y="3281765"/>
            <a:chExt cx="2531306" cy="1373752"/>
          </a:xfrm>
        </p:grpSpPr>
        <p:grpSp>
          <p:nvGrpSpPr>
            <p:cNvPr id="11" name="Group 10">
              <a:extLst>
                <a:ext uri="{FF2B5EF4-FFF2-40B4-BE49-F238E27FC236}">
                  <a16:creationId xmlns:a16="http://schemas.microsoft.com/office/drawing/2014/main" id="{71677682-AE00-42EE-9DEC-51539A99DB02}"/>
                </a:ext>
              </a:extLst>
            </p:cNvPr>
            <p:cNvGrpSpPr/>
            <p:nvPr/>
          </p:nvGrpSpPr>
          <p:grpSpPr>
            <a:xfrm>
              <a:off x="1996913" y="3309763"/>
              <a:ext cx="2531306" cy="1345754"/>
              <a:chOff x="838201" y="3428998"/>
              <a:chExt cx="2531306" cy="1345754"/>
            </a:xfrm>
          </p:grpSpPr>
          <p:sp>
            <p:nvSpPr>
              <p:cNvPr id="12" name="Rectangle 11">
                <a:extLst>
                  <a:ext uri="{FF2B5EF4-FFF2-40B4-BE49-F238E27FC236}">
                    <a16:creationId xmlns:a16="http://schemas.microsoft.com/office/drawing/2014/main" id="{8E8B18BF-7857-4B88-8D79-794E4F244ABA}"/>
                  </a:ext>
                </a:extLst>
              </p:cNvPr>
              <p:cNvSpPr/>
              <p:nvPr/>
            </p:nvSpPr>
            <p:spPr bwMode="auto">
              <a:xfrm>
                <a:off x="838201" y="3428999"/>
                <a:ext cx="2531306" cy="1345753"/>
              </a:xfrm>
              <a:prstGeom prst="rect">
                <a:avLst/>
              </a:prstGeom>
              <a:solidFill>
                <a:srgbClr val="FFA10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A09501D5-2C3B-4121-8DEB-FC1FF3F60DE6}"/>
                  </a:ext>
                </a:extLst>
              </p:cNvPr>
              <p:cNvSpPr txBox="1"/>
              <p:nvPr/>
            </p:nvSpPr>
            <p:spPr>
              <a:xfrm>
                <a:off x="908576" y="3428998"/>
                <a:ext cx="1960557" cy="1200329"/>
              </a:xfrm>
              <a:prstGeom prst="rect">
                <a:avLst/>
              </a:prstGeom>
              <a:noFill/>
            </p:spPr>
            <p:txBody>
              <a:bodyPr wrap="square" rtlCol="0">
                <a:spAutoFit/>
              </a:bodyPr>
              <a:lstStyle/>
              <a:p>
                <a:pPr algn="l"/>
                <a:r>
                  <a:rPr lang="en-GB" sz="2400" dirty="0">
                    <a:solidFill>
                      <a:srgbClr val="000000"/>
                    </a:solidFill>
                  </a:rPr>
                  <a:t>Adaptive/ Complex trial designs</a:t>
                </a:r>
              </a:p>
            </p:txBody>
          </p:sp>
        </p:grpSp>
        <p:pic>
          <p:nvPicPr>
            <p:cNvPr id="23" name="Graphic 22" descr="Maze">
              <a:extLst>
                <a:ext uri="{FF2B5EF4-FFF2-40B4-BE49-F238E27FC236}">
                  <a16:creationId xmlns:a16="http://schemas.microsoft.com/office/drawing/2014/main" id="{915B348E-5634-4D49-B637-F2A6DB2527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0645" y="3281765"/>
              <a:ext cx="914400" cy="914400"/>
            </a:xfrm>
            <a:prstGeom prst="rect">
              <a:avLst/>
            </a:prstGeom>
          </p:spPr>
        </p:pic>
      </p:grpSp>
      <p:grpSp>
        <p:nvGrpSpPr>
          <p:cNvPr id="101" name="Group 100">
            <a:extLst>
              <a:ext uri="{FF2B5EF4-FFF2-40B4-BE49-F238E27FC236}">
                <a16:creationId xmlns:a16="http://schemas.microsoft.com/office/drawing/2014/main" id="{8FD1AF36-7039-4DB9-BEFD-55B904544187}"/>
              </a:ext>
            </a:extLst>
          </p:cNvPr>
          <p:cNvGrpSpPr/>
          <p:nvPr/>
        </p:nvGrpSpPr>
        <p:grpSpPr>
          <a:xfrm>
            <a:off x="7662234" y="3055763"/>
            <a:ext cx="2531306" cy="1361354"/>
            <a:chOff x="7662234" y="3309763"/>
            <a:chExt cx="2531306" cy="1361354"/>
          </a:xfrm>
        </p:grpSpPr>
        <p:grpSp>
          <p:nvGrpSpPr>
            <p:cNvPr id="24" name="Group 23">
              <a:extLst>
                <a:ext uri="{FF2B5EF4-FFF2-40B4-BE49-F238E27FC236}">
                  <a16:creationId xmlns:a16="http://schemas.microsoft.com/office/drawing/2014/main" id="{19CFE9D8-887C-4CCD-9885-E60557C41833}"/>
                </a:ext>
              </a:extLst>
            </p:cNvPr>
            <p:cNvGrpSpPr/>
            <p:nvPr/>
          </p:nvGrpSpPr>
          <p:grpSpPr>
            <a:xfrm>
              <a:off x="7662234" y="3309763"/>
              <a:ext cx="2531306" cy="1345753"/>
              <a:chOff x="838201" y="3428999"/>
              <a:chExt cx="2531306" cy="1345753"/>
            </a:xfrm>
          </p:grpSpPr>
          <p:sp>
            <p:nvSpPr>
              <p:cNvPr id="25" name="Rectangle 24">
                <a:extLst>
                  <a:ext uri="{FF2B5EF4-FFF2-40B4-BE49-F238E27FC236}">
                    <a16:creationId xmlns:a16="http://schemas.microsoft.com/office/drawing/2014/main" id="{502A08A5-E0E6-4FC5-B354-99294874D4A7}"/>
                  </a:ext>
                </a:extLst>
              </p:cNvPr>
              <p:cNvSpPr/>
              <p:nvPr/>
            </p:nvSpPr>
            <p:spPr bwMode="auto">
              <a:xfrm>
                <a:off x="838201" y="3428999"/>
                <a:ext cx="2531306" cy="1345753"/>
              </a:xfrm>
              <a:prstGeom prst="rect">
                <a:avLst/>
              </a:prstGeom>
              <a:solidFill>
                <a:srgbClr val="FFA10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3B64D6B6-63FF-4FA0-9048-7103674632AD}"/>
                  </a:ext>
                </a:extLst>
              </p:cNvPr>
              <p:cNvSpPr txBox="1"/>
              <p:nvPr/>
            </p:nvSpPr>
            <p:spPr>
              <a:xfrm>
                <a:off x="1239800" y="3486139"/>
                <a:ext cx="1960557" cy="461665"/>
              </a:xfrm>
              <a:prstGeom prst="rect">
                <a:avLst/>
              </a:prstGeom>
              <a:noFill/>
            </p:spPr>
            <p:txBody>
              <a:bodyPr wrap="square" rtlCol="0">
                <a:spAutoFit/>
              </a:bodyPr>
              <a:lstStyle/>
              <a:p>
                <a:pPr algn="l"/>
                <a:r>
                  <a:rPr lang="en-GB" sz="2400" dirty="0">
                    <a:solidFill>
                      <a:srgbClr val="000000"/>
                    </a:solidFill>
                  </a:rPr>
                  <a:t>Estimands</a:t>
                </a:r>
              </a:p>
            </p:txBody>
          </p:sp>
        </p:grpSp>
        <p:cxnSp>
          <p:nvCxnSpPr>
            <p:cNvPr id="29" name="Straight Connector 28">
              <a:extLst>
                <a:ext uri="{FF2B5EF4-FFF2-40B4-BE49-F238E27FC236}">
                  <a16:creationId xmlns:a16="http://schemas.microsoft.com/office/drawing/2014/main" id="{E2412674-8995-491C-B7CD-A1414FE367BB}"/>
                </a:ext>
              </a:extLst>
            </p:cNvPr>
            <p:cNvCxnSpPr/>
            <p:nvPr/>
          </p:nvCxnSpPr>
          <p:spPr bwMode="auto">
            <a:xfrm>
              <a:off x="7898810" y="3878328"/>
              <a:ext cx="1785105"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263EA620-A270-4393-BE5A-700FE19FDA22}"/>
                </a:ext>
              </a:extLst>
            </p:cNvPr>
            <p:cNvCxnSpPr/>
            <p:nvPr/>
          </p:nvCxnSpPr>
          <p:spPr bwMode="auto">
            <a:xfrm>
              <a:off x="7898810" y="4085159"/>
              <a:ext cx="1251857"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5F2B7FF3-2924-4F5A-970D-62EB5F67BC63}"/>
                </a:ext>
              </a:extLst>
            </p:cNvPr>
            <p:cNvCxnSpPr/>
            <p:nvPr/>
          </p:nvCxnSpPr>
          <p:spPr bwMode="auto">
            <a:xfrm>
              <a:off x="7898808" y="4284977"/>
              <a:ext cx="708299"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D4031D37-74C6-4CB2-8BDE-1928145EEA5C}"/>
                </a:ext>
              </a:extLst>
            </p:cNvPr>
            <p:cNvCxnSpPr/>
            <p:nvPr/>
          </p:nvCxnSpPr>
          <p:spPr bwMode="auto">
            <a:xfrm>
              <a:off x="7898808" y="4490045"/>
              <a:ext cx="1059552"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a:extLst>
                <a:ext uri="{FF2B5EF4-FFF2-40B4-BE49-F238E27FC236}">
                  <a16:creationId xmlns:a16="http://schemas.microsoft.com/office/drawing/2014/main" id="{A700D121-2CC1-411A-944C-74B26A402077}"/>
                </a:ext>
              </a:extLst>
            </p:cNvPr>
            <p:cNvSpPr/>
            <p:nvPr/>
          </p:nvSpPr>
          <p:spPr bwMode="auto">
            <a:xfrm>
              <a:off x="7845358" y="3821391"/>
              <a:ext cx="106901" cy="106901"/>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40" name="Oval 39">
              <a:extLst>
                <a:ext uri="{FF2B5EF4-FFF2-40B4-BE49-F238E27FC236}">
                  <a16:creationId xmlns:a16="http://schemas.microsoft.com/office/drawing/2014/main" id="{FF029E09-C712-41B3-A85F-CDE13A7CCA37}"/>
                </a:ext>
              </a:extLst>
            </p:cNvPr>
            <p:cNvSpPr/>
            <p:nvPr/>
          </p:nvSpPr>
          <p:spPr bwMode="auto">
            <a:xfrm>
              <a:off x="7845358" y="4026459"/>
              <a:ext cx="106901" cy="106901"/>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41" name="Oval 40">
              <a:extLst>
                <a:ext uri="{FF2B5EF4-FFF2-40B4-BE49-F238E27FC236}">
                  <a16:creationId xmlns:a16="http://schemas.microsoft.com/office/drawing/2014/main" id="{1DC60E4B-297F-471C-978B-7FF22F16C965}"/>
                </a:ext>
              </a:extLst>
            </p:cNvPr>
            <p:cNvSpPr/>
            <p:nvPr/>
          </p:nvSpPr>
          <p:spPr bwMode="auto">
            <a:xfrm>
              <a:off x="7845358" y="4231527"/>
              <a:ext cx="106901" cy="106901"/>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42" name="Oval 41">
              <a:extLst>
                <a:ext uri="{FF2B5EF4-FFF2-40B4-BE49-F238E27FC236}">
                  <a16:creationId xmlns:a16="http://schemas.microsoft.com/office/drawing/2014/main" id="{E02FA503-4EFA-4BFD-992D-8D11F6755D81}"/>
                </a:ext>
              </a:extLst>
            </p:cNvPr>
            <p:cNvSpPr/>
            <p:nvPr/>
          </p:nvSpPr>
          <p:spPr bwMode="auto">
            <a:xfrm>
              <a:off x="7845358" y="4436595"/>
              <a:ext cx="106901" cy="106901"/>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pic>
          <p:nvPicPr>
            <p:cNvPr id="47" name="Graphic 46" descr="Gravestone">
              <a:extLst>
                <a:ext uri="{FF2B5EF4-FFF2-40B4-BE49-F238E27FC236}">
                  <a16:creationId xmlns:a16="http://schemas.microsoft.com/office/drawing/2014/main" id="{2469D90C-9916-484E-A679-CEE725090B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86971" y="3901706"/>
              <a:ext cx="329822" cy="329822"/>
            </a:xfrm>
            <a:prstGeom prst="rect">
              <a:avLst/>
            </a:prstGeom>
          </p:spPr>
        </p:pic>
        <p:pic>
          <p:nvPicPr>
            <p:cNvPr id="49" name="Graphic 48" descr="Ambulance">
              <a:extLst>
                <a:ext uri="{FF2B5EF4-FFF2-40B4-BE49-F238E27FC236}">
                  <a16:creationId xmlns:a16="http://schemas.microsoft.com/office/drawing/2014/main" id="{9334CCD7-B490-4FFB-B183-4149238DAC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3454" y="4115749"/>
              <a:ext cx="364906" cy="364906"/>
            </a:xfrm>
            <a:prstGeom prst="rect">
              <a:avLst/>
            </a:prstGeom>
          </p:spPr>
        </p:pic>
        <p:pic>
          <p:nvPicPr>
            <p:cNvPr id="55" name="Graphic 54" descr="Life ring">
              <a:extLst>
                <a:ext uri="{FF2B5EF4-FFF2-40B4-BE49-F238E27FC236}">
                  <a16:creationId xmlns:a16="http://schemas.microsoft.com/office/drawing/2014/main" id="{D88E7EF1-9356-43BE-9AD6-B36A6D86AAE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25839" y="4309744"/>
              <a:ext cx="361373" cy="361373"/>
            </a:xfrm>
            <a:prstGeom prst="rect">
              <a:avLst/>
            </a:prstGeom>
          </p:spPr>
        </p:pic>
        <p:pic>
          <p:nvPicPr>
            <p:cNvPr id="60" name="Graphic 59" descr="Checkmark">
              <a:extLst>
                <a:ext uri="{FF2B5EF4-FFF2-40B4-BE49-F238E27FC236}">
                  <a16:creationId xmlns:a16="http://schemas.microsoft.com/office/drawing/2014/main" id="{EA0D8F0E-8914-4B3B-93CE-4B938526447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83915" y="3664733"/>
              <a:ext cx="301974" cy="301974"/>
            </a:xfrm>
            <a:prstGeom prst="rect">
              <a:avLst/>
            </a:prstGeom>
          </p:spPr>
        </p:pic>
      </p:grpSp>
      <p:grpSp>
        <p:nvGrpSpPr>
          <p:cNvPr id="102" name="Group 101">
            <a:extLst>
              <a:ext uri="{FF2B5EF4-FFF2-40B4-BE49-F238E27FC236}">
                <a16:creationId xmlns:a16="http://schemas.microsoft.com/office/drawing/2014/main" id="{E2CF7026-1EFC-40F1-99EF-96E5A547AB24}"/>
              </a:ext>
            </a:extLst>
          </p:cNvPr>
          <p:cNvGrpSpPr/>
          <p:nvPr/>
        </p:nvGrpSpPr>
        <p:grpSpPr>
          <a:xfrm>
            <a:off x="6257234" y="4632673"/>
            <a:ext cx="2531306" cy="1345753"/>
            <a:chOff x="6257234" y="4729361"/>
            <a:chExt cx="2531306" cy="1345753"/>
          </a:xfrm>
        </p:grpSpPr>
        <p:grpSp>
          <p:nvGrpSpPr>
            <p:cNvPr id="62" name="Group 61">
              <a:extLst>
                <a:ext uri="{FF2B5EF4-FFF2-40B4-BE49-F238E27FC236}">
                  <a16:creationId xmlns:a16="http://schemas.microsoft.com/office/drawing/2014/main" id="{F7FF8832-66D9-4CF3-8008-EBC83B1B4C74}"/>
                </a:ext>
              </a:extLst>
            </p:cNvPr>
            <p:cNvGrpSpPr/>
            <p:nvPr/>
          </p:nvGrpSpPr>
          <p:grpSpPr>
            <a:xfrm>
              <a:off x="6257234" y="4729361"/>
              <a:ext cx="2531306" cy="1345753"/>
              <a:chOff x="838201" y="3428999"/>
              <a:chExt cx="2531306" cy="1345753"/>
            </a:xfrm>
          </p:grpSpPr>
          <p:sp>
            <p:nvSpPr>
              <p:cNvPr id="63" name="Rectangle 62">
                <a:extLst>
                  <a:ext uri="{FF2B5EF4-FFF2-40B4-BE49-F238E27FC236}">
                    <a16:creationId xmlns:a16="http://schemas.microsoft.com/office/drawing/2014/main" id="{3BC678FD-5077-4237-A2FF-6CE64FFC4F2F}"/>
                  </a:ext>
                </a:extLst>
              </p:cNvPr>
              <p:cNvSpPr/>
              <p:nvPr/>
            </p:nvSpPr>
            <p:spPr bwMode="auto">
              <a:xfrm>
                <a:off x="838201" y="3428999"/>
                <a:ext cx="2531306" cy="1345753"/>
              </a:xfrm>
              <a:prstGeom prst="rect">
                <a:avLst/>
              </a:prstGeom>
              <a:solidFill>
                <a:srgbClr val="FFA10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64" name="TextBox 63">
                <a:extLst>
                  <a:ext uri="{FF2B5EF4-FFF2-40B4-BE49-F238E27FC236}">
                    <a16:creationId xmlns:a16="http://schemas.microsoft.com/office/drawing/2014/main" id="{81732953-DAA1-40CA-8291-327D17A2C828}"/>
                  </a:ext>
                </a:extLst>
              </p:cNvPr>
              <p:cNvSpPr txBox="1"/>
              <p:nvPr/>
            </p:nvSpPr>
            <p:spPr>
              <a:xfrm>
                <a:off x="902114" y="3495080"/>
                <a:ext cx="2444959" cy="461665"/>
              </a:xfrm>
              <a:prstGeom prst="rect">
                <a:avLst/>
              </a:prstGeom>
              <a:noFill/>
            </p:spPr>
            <p:txBody>
              <a:bodyPr wrap="square" rtlCol="0">
                <a:spAutoFit/>
              </a:bodyPr>
              <a:lstStyle/>
              <a:p>
                <a:pPr algn="l"/>
                <a:r>
                  <a:rPr lang="en-GB" sz="2400" dirty="0">
                    <a:solidFill>
                      <a:srgbClr val="000000"/>
                    </a:solidFill>
                  </a:rPr>
                  <a:t>Real World Data</a:t>
                </a:r>
              </a:p>
            </p:txBody>
          </p:sp>
        </p:grpSp>
        <p:pic>
          <p:nvPicPr>
            <p:cNvPr id="77" name="Graphic 76" descr="Group">
              <a:extLst>
                <a:ext uri="{FF2B5EF4-FFF2-40B4-BE49-F238E27FC236}">
                  <a16:creationId xmlns:a16="http://schemas.microsoft.com/office/drawing/2014/main" id="{440FF637-6350-473C-9A23-6FE10AF5AA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90091" y="5113542"/>
              <a:ext cx="914400" cy="914400"/>
            </a:xfrm>
            <a:prstGeom prst="rect">
              <a:avLst/>
            </a:prstGeom>
          </p:spPr>
        </p:pic>
        <p:pic>
          <p:nvPicPr>
            <p:cNvPr id="82" name="Graphic 81" descr="Group">
              <a:extLst>
                <a:ext uri="{FF2B5EF4-FFF2-40B4-BE49-F238E27FC236}">
                  <a16:creationId xmlns:a16="http://schemas.microsoft.com/office/drawing/2014/main" id="{FFF2C64E-9B03-461F-8C13-65C8515DDAA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63751" y="5113542"/>
              <a:ext cx="914400" cy="914400"/>
            </a:xfrm>
            <a:prstGeom prst="rect">
              <a:avLst/>
            </a:prstGeom>
          </p:spPr>
        </p:pic>
        <p:pic>
          <p:nvPicPr>
            <p:cNvPr id="81" name="Graphic 80" descr="Magnifying glass">
              <a:extLst>
                <a:ext uri="{FF2B5EF4-FFF2-40B4-BE49-F238E27FC236}">
                  <a16:creationId xmlns:a16="http://schemas.microsoft.com/office/drawing/2014/main" id="{7A507B47-E998-4508-BEC0-E2813612D45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51101" y="5132601"/>
              <a:ext cx="849070" cy="849070"/>
            </a:xfrm>
            <a:prstGeom prst="rect">
              <a:avLst/>
            </a:prstGeom>
          </p:spPr>
        </p:pic>
      </p:grpSp>
      <p:grpSp>
        <p:nvGrpSpPr>
          <p:cNvPr id="103" name="Group 102">
            <a:extLst>
              <a:ext uri="{FF2B5EF4-FFF2-40B4-BE49-F238E27FC236}">
                <a16:creationId xmlns:a16="http://schemas.microsoft.com/office/drawing/2014/main" id="{43436B9A-867F-4E2B-A27B-FD98F40EED21}"/>
              </a:ext>
            </a:extLst>
          </p:cNvPr>
          <p:cNvGrpSpPr/>
          <p:nvPr/>
        </p:nvGrpSpPr>
        <p:grpSpPr>
          <a:xfrm>
            <a:off x="3465881" y="4627134"/>
            <a:ext cx="2531306" cy="1345753"/>
            <a:chOff x="3465881" y="4753318"/>
            <a:chExt cx="2531306" cy="1345753"/>
          </a:xfrm>
        </p:grpSpPr>
        <p:grpSp>
          <p:nvGrpSpPr>
            <p:cNvPr id="83" name="Group 82">
              <a:extLst>
                <a:ext uri="{FF2B5EF4-FFF2-40B4-BE49-F238E27FC236}">
                  <a16:creationId xmlns:a16="http://schemas.microsoft.com/office/drawing/2014/main" id="{AFC0A720-D897-4004-9A20-A1BDFC3DD0D8}"/>
                </a:ext>
              </a:extLst>
            </p:cNvPr>
            <p:cNvGrpSpPr/>
            <p:nvPr/>
          </p:nvGrpSpPr>
          <p:grpSpPr>
            <a:xfrm>
              <a:off x="3465881" y="4753318"/>
              <a:ext cx="2531306" cy="1345753"/>
              <a:chOff x="838201" y="3428999"/>
              <a:chExt cx="2531306" cy="1345753"/>
            </a:xfrm>
          </p:grpSpPr>
          <p:sp>
            <p:nvSpPr>
              <p:cNvPr id="84" name="Rectangle 83">
                <a:extLst>
                  <a:ext uri="{FF2B5EF4-FFF2-40B4-BE49-F238E27FC236}">
                    <a16:creationId xmlns:a16="http://schemas.microsoft.com/office/drawing/2014/main" id="{897E752F-E0E4-4B3B-A288-DD49D5096214}"/>
                  </a:ext>
                </a:extLst>
              </p:cNvPr>
              <p:cNvSpPr/>
              <p:nvPr/>
            </p:nvSpPr>
            <p:spPr bwMode="auto">
              <a:xfrm>
                <a:off x="838201" y="3428999"/>
                <a:ext cx="2531306" cy="1345753"/>
              </a:xfrm>
              <a:prstGeom prst="rect">
                <a:avLst/>
              </a:prstGeom>
              <a:solidFill>
                <a:srgbClr val="FFA100"/>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85" name="TextBox 84">
                <a:extLst>
                  <a:ext uri="{FF2B5EF4-FFF2-40B4-BE49-F238E27FC236}">
                    <a16:creationId xmlns:a16="http://schemas.microsoft.com/office/drawing/2014/main" id="{66889AC7-B617-490B-BCBB-09F5983ED8A9}"/>
                  </a:ext>
                </a:extLst>
              </p:cNvPr>
              <p:cNvSpPr txBox="1"/>
              <p:nvPr/>
            </p:nvSpPr>
            <p:spPr>
              <a:xfrm>
                <a:off x="941621" y="3673438"/>
                <a:ext cx="1753046" cy="830997"/>
              </a:xfrm>
              <a:prstGeom prst="rect">
                <a:avLst/>
              </a:prstGeom>
              <a:noFill/>
            </p:spPr>
            <p:txBody>
              <a:bodyPr wrap="square" rtlCol="0">
                <a:spAutoFit/>
              </a:bodyPr>
              <a:lstStyle/>
              <a:p>
                <a:pPr algn="l"/>
                <a:r>
                  <a:rPr lang="en-GB" sz="2400" dirty="0">
                    <a:solidFill>
                      <a:srgbClr val="000000"/>
                    </a:solidFill>
                  </a:rPr>
                  <a:t>Bayesian Statistics</a:t>
                </a:r>
              </a:p>
            </p:txBody>
          </p:sp>
        </p:grpSp>
        <p:pic>
          <p:nvPicPr>
            <p:cNvPr id="92" name="Graphic 91" descr="Workflow">
              <a:extLst>
                <a:ext uri="{FF2B5EF4-FFF2-40B4-BE49-F238E27FC236}">
                  <a16:creationId xmlns:a16="http://schemas.microsoft.com/office/drawing/2014/main" id="{D434E085-9FF4-44B5-99F8-A162EB26FC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991581" y="4956055"/>
              <a:ext cx="914400" cy="914400"/>
            </a:xfrm>
            <a:prstGeom prst="rect">
              <a:avLst/>
            </a:prstGeom>
          </p:spPr>
        </p:pic>
      </p:grpSp>
      <p:sp>
        <p:nvSpPr>
          <p:cNvPr id="6" name="TextBox 5">
            <a:extLst>
              <a:ext uri="{FF2B5EF4-FFF2-40B4-BE49-F238E27FC236}">
                <a16:creationId xmlns:a16="http://schemas.microsoft.com/office/drawing/2014/main" id="{93BF2799-A99E-42BA-BF0B-9121481B3C3A}"/>
              </a:ext>
            </a:extLst>
          </p:cNvPr>
          <p:cNvSpPr txBox="1"/>
          <p:nvPr/>
        </p:nvSpPr>
        <p:spPr>
          <a:xfrm>
            <a:off x="8889424" y="4949906"/>
            <a:ext cx="1210588" cy="1323439"/>
          </a:xfrm>
          <a:prstGeom prst="rect">
            <a:avLst/>
          </a:prstGeom>
          <a:noFill/>
        </p:spPr>
        <p:txBody>
          <a:bodyPr wrap="none" rtlCol="0">
            <a:spAutoFit/>
          </a:bodyPr>
          <a:lstStyle/>
          <a:p>
            <a:r>
              <a:rPr lang="en-GB" sz="8000" b="1" dirty="0">
                <a:solidFill>
                  <a:srgbClr val="FFC000"/>
                </a:solidFill>
              </a:rPr>
              <a:t>…</a:t>
            </a:r>
          </a:p>
        </p:txBody>
      </p:sp>
    </p:spTree>
    <p:extLst>
      <p:ext uri="{BB962C8B-B14F-4D97-AF65-F5344CB8AC3E}">
        <p14:creationId xmlns:p14="http://schemas.microsoft.com/office/powerpoint/2010/main" val="4038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1C4B47C-4B05-4605-806A-04D727BF6B4E}"/>
              </a:ext>
            </a:extLst>
          </p:cNvPr>
          <p:cNvSpPr>
            <a:spLocks noGrp="1"/>
          </p:cNvSpPr>
          <p:nvPr>
            <p:ph type="title"/>
          </p:nvPr>
        </p:nvSpPr>
        <p:spPr/>
        <p:txBody>
          <a:bodyPr/>
          <a:lstStyle/>
          <a:p>
            <a:r>
              <a:rPr lang="en-GB" altLang="en-US"/>
              <a:t>Pharmacovigilance</a:t>
            </a:r>
          </a:p>
        </p:txBody>
      </p:sp>
      <p:sp>
        <p:nvSpPr>
          <p:cNvPr id="16387" name="Content Placeholder 2">
            <a:extLst>
              <a:ext uri="{FF2B5EF4-FFF2-40B4-BE49-F238E27FC236}">
                <a16:creationId xmlns:a16="http://schemas.microsoft.com/office/drawing/2014/main" id="{69EE9087-E1CC-4847-9996-6E92D4163A9A}"/>
              </a:ext>
            </a:extLst>
          </p:cNvPr>
          <p:cNvSpPr>
            <a:spLocks noGrp="1"/>
          </p:cNvSpPr>
          <p:nvPr>
            <p:ph idx="1"/>
          </p:nvPr>
        </p:nvSpPr>
        <p:spPr>
          <a:xfrm>
            <a:off x="838201" y="1619250"/>
            <a:ext cx="8183880" cy="4318000"/>
          </a:xfrm>
        </p:spPr>
        <p:txBody>
          <a:bodyPr/>
          <a:lstStyle/>
          <a:p>
            <a:pPr marL="342900" indent="-342900">
              <a:buFont typeface="Arial" panose="020B0604020202020204" pitchFamily="34" charset="0"/>
              <a:buChar char="•"/>
            </a:pPr>
            <a:r>
              <a:rPr lang="en-GB" altLang="en-US" dirty="0"/>
              <a:t>Risk management plans agreed at marketing authorisation</a:t>
            </a:r>
          </a:p>
          <a:p>
            <a:pPr marL="342900" indent="-342900">
              <a:buFont typeface="Arial" panose="020B0604020202020204" pitchFamily="34" charset="0"/>
              <a:buChar char="•"/>
            </a:pPr>
            <a:r>
              <a:rPr lang="en-GB" altLang="en-US" dirty="0"/>
              <a:t>Studies (usually observational) assessed</a:t>
            </a:r>
          </a:p>
          <a:p>
            <a:pPr marL="342900" indent="-342900">
              <a:buFont typeface="Arial" panose="020B0604020202020204" pitchFamily="34" charset="0"/>
              <a:buChar char="•"/>
            </a:pPr>
            <a:r>
              <a:rPr lang="en-GB" altLang="en-US" dirty="0"/>
              <a:t>Continuous monitoring of drug-event combinations (adverse drug reactions)</a:t>
            </a:r>
          </a:p>
          <a:p>
            <a:pPr marL="342900" indent="-342900">
              <a:buFont typeface="Arial" panose="020B0604020202020204" pitchFamily="34" charset="0"/>
              <a:buChar char="•"/>
            </a:pPr>
            <a:r>
              <a:rPr lang="en-GB" altLang="en-US" dirty="0"/>
              <a:t>React to signals</a:t>
            </a:r>
          </a:p>
          <a:p>
            <a:pPr lvl="2"/>
            <a:r>
              <a:rPr lang="en-GB" altLang="en-US" dirty="0"/>
              <a:t>ask company to investigate</a:t>
            </a:r>
          </a:p>
          <a:p>
            <a:pPr lvl="2"/>
            <a:r>
              <a:rPr lang="en-GB" altLang="en-US" dirty="0"/>
              <a:t>do in-house research using CPRD </a:t>
            </a:r>
          </a:p>
        </p:txBody>
      </p:sp>
      <p:sp>
        <p:nvSpPr>
          <p:cNvPr id="16388" name="Slide Number Placeholder 3">
            <a:extLst>
              <a:ext uri="{FF2B5EF4-FFF2-40B4-BE49-F238E27FC236}">
                <a16:creationId xmlns:a16="http://schemas.microsoft.com/office/drawing/2014/main" id="{303EBDC6-B6DF-4325-8E52-2617F30DB529}"/>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704A4ED1-668F-4224-9E3A-FBA527496B0C}" type="slidenum">
              <a:rPr lang="en-GB" altLang="en-US" smtClean="0"/>
              <a:pPr eaLnBrk="1" hangingPunct="1"/>
              <a:t>18</a:t>
            </a:fld>
            <a:endParaRPr lang="en-GB" altLang="en-US"/>
          </a:p>
        </p:txBody>
      </p:sp>
      <p:pic>
        <p:nvPicPr>
          <p:cNvPr id="3" name="Graphic 2" descr="Security camera">
            <a:extLst>
              <a:ext uri="{FF2B5EF4-FFF2-40B4-BE49-F238E27FC236}">
                <a16:creationId xmlns:a16="http://schemas.microsoft.com/office/drawing/2014/main" id="{FEAB5AB3-E2A6-4EDB-A644-4215A66B65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150831" y="2150849"/>
            <a:ext cx="2041169" cy="2041169"/>
          </a:xfrm>
          <a:prstGeom prst="rect">
            <a:avLst/>
          </a:prstGeom>
        </p:spPr>
      </p:pic>
      <p:pic>
        <p:nvPicPr>
          <p:cNvPr id="5" name="Graphic 4" descr="Medicine">
            <a:extLst>
              <a:ext uri="{FF2B5EF4-FFF2-40B4-BE49-F238E27FC236}">
                <a16:creationId xmlns:a16="http://schemas.microsoft.com/office/drawing/2014/main" id="{945F29DD-2A12-46BF-A0D9-BEE380F2E2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6776" y="3948178"/>
            <a:ext cx="1388109" cy="13881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US" altLang="en-US" dirty="0"/>
              <a:t>COVID-19 and regulatory statistics</a:t>
            </a:r>
          </a:p>
        </p:txBody>
      </p:sp>
      <p:sp>
        <p:nvSpPr>
          <p:cNvPr id="4104" name="Rectangle 8"/>
          <p:cNvSpPr>
            <a:spLocks noGrp="1" noChangeArrowheads="1"/>
          </p:cNvSpPr>
          <p:nvPr>
            <p:ph type="body" idx="1"/>
          </p:nvPr>
        </p:nvSpPr>
        <p:spPr>
          <a:xfrm>
            <a:off x="828611" y="1221922"/>
            <a:ext cx="5901818" cy="4473663"/>
          </a:xfrm>
        </p:spPr>
        <p:txBody>
          <a:bodyPr/>
          <a:lstStyle/>
          <a:p>
            <a:r>
              <a:rPr lang="en-US" altLang="en-US" b="1" dirty="0"/>
              <a:t>Disruption of ongoing clinical trials</a:t>
            </a:r>
          </a:p>
          <a:p>
            <a:pPr marL="342900" indent="-342900">
              <a:buFont typeface="Arial" panose="020B0604020202020204" pitchFamily="34" charset="0"/>
              <a:buChar char="•"/>
            </a:pPr>
            <a:r>
              <a:rPr lang="en-US" altLang="en-US" sz="2000" dirty="0"/>
              <a:t>COVID-19 pandemic is likely to seriously </a:t>
            </a:r>
            <a:r>
              <a:rPr lang="en-US" altLang="en-US" sz="2000" b="1" dirty="0"/>
              <a:t>disrupt the conduct, data collection and analysis of ongoing clinical trials</a:t>
            </a:r>
          </a:p>
          <a:p>
            <a:pPr marL="701675" lvl="1" indent="-342900">
              <a:spcAft>
                <a:spcPts val="600"/>
              </a:spcAft>
            </a:pPr>
            <a:r>
              <a:rPr lang="en-US" altLang="en-US" sz="2000" dirty="0"/>
              <a:t>Difficulties for patients accessing trial sites for visits, dispensing study treatments, lower availability of trial staff, etc. can lead to many </a:t>
            </a:r>
            <a:r>
              <a:rPr lang="en-US" altLang="en-US" sz="2000" b="1" dirty="0"/>
              <a:t>protocol deviations</a:t>
            </a:r>
          </a:p>
          <a:p>
            <a:pPr marL="342900" indent="-342900">
              <a:buFont typeface="Arial" panose="020B0604020202020204" pitchFamily="34" charset="0"/>
              <a:buChar char="•"/>
            </a:pPr>
            <a:r>
              <a:rPr lang="en-US" altLang="en-US" sz="2000" b="1" dirty="0"/>
              <a:t>MHRA</a:t>
            </a:r>
            <a:r>
              <a:rPr lang="en-US" altLang="en-US" sz="2000" dirty="0"/>
              <a:t> and </a:t>
            </a:r>
            <a:r>
              <a:rPr lang="en-US" altLang="en-US" sz="2000" b="1" dirty="0"/>
              <a:t>EMA</a:t>
            </a:r>
            <a:r>
              <a:rPr lang="en-US" altLang="en-US" sz="2000" dirty="0"/>
              <a:t> provided guidance on how to deal with disruptions, in particular, a </a:t>
            </a:r>
            <a:r>
              <a:rPr lang="en-US" altLang="en-US" sz="2000" b="1" dirty="0"/>
              <a:t>BSWP </a:t>
            </a:r>
            <a:r>
              <a:rPr lang="en-US" altLang="en-US" sz="2000" b="1" dirty="0" err="1"/>
              <a:t>PtC</a:t>
            </a:r>
            <a:r>
              <a:rPr lang="en-US" altLang="en-US" sz="2000" b="1" dirty="0"/>
              <a:t> </a:t>
            </a:r>
            <a:r>
              <a:rPr lang="en-US" altLang="en-US" sz="2000" dirty="0"/>
              <a:t>on implications on methodological aspects has been recently published</a:t>
            </a:r>
          </a:p>
          <a:p>
            <a:pPr marL="701675" lvl="1" indent="-342900"/>
            <a:r>
              <a:rPr lang="en-US" altLang="en-US" sz="2000" dirty="0"/>
              <a:t>Key word is: </a:t>
            </a:r>
            <a:r>
              <a:rPr lang="en-US" altLang="en-US" sz="2000" b="1" dirty="0"/>
              <a:t>document everything</a:t>
            </a:r>
            <a:r>
              <a:rPr lang="en-US" altLang="en-US" sz="2000" dirty="0"/>
              <a:t>!</a:t>
            </a:r>
          </a:p>
          <a:p>
            <a:pPr marL="342900" indent="-342900">
              <a:buFont typeface="Arial" panose="020B0604020202020204" pitchFamily="34" charset="0"/>
              <a:buChar char="•"/>
            </a:pPr>
            <a:endParaRPr lang="en-US" altLang="en-US" dirty="0"/>
          </a:p>
        </p:txBody>
      </p:sp>
      <p:pic>
        <p:nvPicPr>
          <p:cNvPr id="2" name="Picture 1">
            <a:extLst>
              <a:ext uri="{FF2B5EF4-FFF2-40B4-BE49-F238E27FC236}">
                <a16:creationId xmlns:a16="http://schemas.microsoft.com/office/drawing/2014/main" id="{4FE4E1B8-7E05-4E81-8A7D-929C3A38F266}"/>
              </a:ext>
            </a:extLst>
          </p:cNvPr>
          <p:cNvPicPr>
            <a:picLocks noChangeAspect="1"/>
          </p:cNvPicPr>
          <p:nvPr/>
        </p:nvPicPr>
        <p:blipFill rotWithShape="1">
          <a:blip r:embed="rId3"/>
          <a:srcRect b="19065"/>
          <a:stretch/>
        </p:blipFill>
        <p:spPr>
          <a:xfrm>
            <a:off x="7904138" y="1221922"/>
            <a:ext cx="3966238" cy="3916136"/>
          </a:xfrm>
          <a:prstGeom prst="rect">
            <a:avLst/>
          </a:prstGeom>
          <a:ln>
            <a:solidFill>
              <a:schemeClr val="bg1">
                <a:lumMod val="50000"/>
              </a:schemeClr>
            </a:solidFill>
          </a:ln>
        </p:spPr>
      </p:pic>
      <p:pic>
        <p:nvPicPr>
          <p:cNvPr id="3" name="Picture 2">
            <a:extLst>
              <a:ext uri="{FF2B5EF4-FFF2-40B4-BE49-F238E27FC236}">
                <a16:creationId xmlns:a16="http://schemas.microsoft.com/office/drawing/2014/main" id="{AFC0FA0A-D920-4B99-A189-430925492BFD}"/>
              </a:ext>
            </a:extLst>
          </p:cNvPr>
          <p:cNvPicPr>
            <a:picLocks noChangeAspect="1"/>
          </p:cNvPicPr>
          <p:nvPr/>
        </p:nvPicPr>
        <p:blipFill>
          <a:blip r:embed="rId4"/>
          <a:stretch>
            <a:fillRect/>
          </a:stretch>
        </p:blipFill>
        <p:spPr>
          <a:xfrm>
            <a:off x="7019696" y="3469141"/>
            <a:ext cx="4561412" cy="2907846"/>
          </a:xfrm>
          <a:prstGeom prst="rect">
            <a:avLst/>
          </a:prstGeom>
          <a:ln>
            <a:solidFill>
              <a:schemeClr val="bg1">
                <a:lumMod val="50000"/>
              </a:schemeClr>
            </a:solidFill>
          </a:ln>
        </p:spPr>
      </p:pic>
    </p:spTree>
    <p:extLst>
      <p:ext uri="{BB962C8B-B14F-4D97-AF65-F5344CB8AC3E}">
        <p14:creationId xmlns:p14="http://schemas.microsoft.com/office/powerpoint/2010/main" val="148594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US" altLang="en-US" dirty="0"/>
              <a:t>Disclaimer</a:t>
            </a:r>
          </a:p>
        </p:txBody>
      </p:sp>
      <p:sp>
        <p:nvSpPr>
          <p:cNvPr id="4" name="Text Placeholder 3">
            <a:extLst>
              <a:ext uri="{FF2B5EF4-FFF2-40B4-BE49-F238E27FC236}">
                <a16:creationId xmlns:a16="http://schemas.microsoft.com/office/drawing/2014/main" id="{5A66E89E-8CF4-4E81-996A-D675A5EFF418}"/>
              </a:ext>
            </a:extLst>
          </p:cNvPr>
          <p:cNvSpPr txBox="1">
            <a:spLocks noGrp="1"/>
          </p:cNvSpPr>
          <p:nvPr>
            <p:ph type="body" idx="1"/>
          </p:nvPr>
        </p:nvSpPr>
        <p:spPr>
          <a:xfrm>
            <a:off x="838200" y="1619250"/>
            <a:ext cx="10509250" cy="2074414"/>
          </a:xfrm>
          <a:prstGeom prst="rect">
            <a:avLst/>
          </a:prstGeom>
          <a:noFill/>
        </p:spPr>
        <p:txBody>
          <a:bodyPr wrap="square" rtlCol="0">
            <a:spAutoFit/>
          </a:bodyPr>
          <a:lstStyle/>
          <a:p>
            <a:pPr algn="ctr">
              <a:spcAft>
                <a:spcPts val="600"/>
              </a:spcAft>
            </a:pPr>
            <a:r>
              <a:rPr lang="en-GB" sz="2400" dirty="0">
                <a:latin typeface="Arial" panose="020B0604020202020204" pitchFamily="34" charset="0"/>
                <a:cs typeface="Arial" panose="020B0604020202020204" pitchFamily="34" charset="0"/>
              </a:rPr>
              <a:t>The views expressed in this presentation are my own and should not be understood or quoted as being made on behalf of the Medicines and Healthcare products Regulatory Agency (MHRA) or any other entity.</a:t>
            </a:r>
          </a:p>
          <a:p>
            <a:pPr marL="342900" indent="-342900" algn="ctr">
              <a:spcAft>
                <a:spcPts val="600"/>
              </a:spcAft>
              <a:buFont typeface="Calibri" panose="020F0502020204030204" pitchFamily="34" charset="0"/>
              <a:buChar char="‒"/>
            </a:pP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5" name="Rectangle 9">
            <a:extLst>
              <a:ext uri="{FF2B5EF4-FFF2-40B4-BE49-F238E27FC236}">
                <a16:creationId xmlns:a16="http://schemas.microsoft.com/office/drawing/2014/main" id="{2F2F1185-A08E-4867-9C87-1DBF63B3F517}"/>
              </a:ext>
            </a:extLst>
          </p:cNvPr>
          <p:cNvSpPr txBox="1">
            <a:spLocks noChangeArrowheads="1"/>
          </p:cNvSpPr>
          <p:nvPr/>
        </p:nvSpPr>
        <p:spPr bwMode="auto">
          <a:xfrm>
            <a:off x="844549" y="3200304"/>
            <a:ext cx="10509251"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altLang="en-US" kern="0" dirty="0"/>
              <a:t>Acknowledgements</a:t>
            </a:r>
          </a:p>
        </p:txBody>
      </p:sp>
      <p:sp>
        <p:nvSpPr>
          <p:cNvPr id="6" name="Text Placeholder 3">
            <a:extLst>
              <a:ext uri="{FF2B5EF4-FFF2-40B4-BE49-F238E27FC236}">
                <a16:creationId xmlns:a16="http://schemas.microsoft.com/office/drawing/2014/main" id="{CDBA6295-C13C-4C76-9060-C49BFC4CD6DB}"/>
              </a:ext>
            </a:extLst>
          </p:cNvPr>
          <p:cNvSpPr txBox="1">
            <a:spLocks/>
          </p:cNvSpPr>
          <p:nvPr/>
        </p:nvSpPr>
        <p:spPr bwMode="auto">
          <a:xfrm>
            <a:off x="838200" y="4297211"/>
            <a:ext cx="10509250" cy="170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algn="ctr">
              <a:spcAft>
                <a:spcPts val="600"/>
              </a:spcAft>
            </a:pPr>
            <a:r>
              <a:rPr lang="en-GB" sz="2400" kern="0" dirty="0">
                <a:latin typeface="Arial" panose="020B0604020202020204" pitchFamily="34" charset="0"/>
                <a:cs typeface="Arial" panose="020B0604020202020204" pitchFamily="34" charset="0"/>
              </a:rPr>
              <a:t>Thank you to Julia Saperia and my colleagues in the Licensing Division’s Statistics team at the MHRA who have contributed to this presentation</a:t>
            </a:r>
          </a:p>
          <a:p>
            <a:pPr marL="342900" indent="-342900" algn="ctr">
              <a:spcAft>
                <a:spcPts val="600"/>
              </a:spcAft>
              <a:buFont typeface="Calibri" panose="020F0502020204030204" pitchFamily="34" charset="0"/>
              <a:buChar char="‒"/>
            </a:pPr>
            <a:endParaRPr lang="en-GB" kern="0" dirty="0">
              <a:latin typeface="Arial" panose="020B0604020202020204" pitchFamily="34" charset="0"/>
              <a:cs typeface="Arial" panose="020B0604020202020204" pitchFamily="34" charset="0"/>
            </a:endParaRPr>
          </a:p>
          <a:p>
            <a:pPr algn="ctr"/>
            <a:endParaRPr lang="en-GB" kern="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ln/>
        </p:spPr>
        <p:txBody>
          <a:bodyPr/>
          <a:lstStyle/>
          <a:p>
            <a:r>
              <a:rPr lang="en-US" altLang="en-US" dirty="0"/>
              <a:t>COVID-19 and regulatory statistics</a:t>
            </a:r>
          </a:p>
        </p:txBody>
      </p:sp>
      <p:sp>
        <p:nvSpPr>
          <p:cNvPr id="4104" name="Rectangle 8"/>
          <p:cNvSpPr>
            <a:spLocks noGrp="1" noChangeArrowheads="1"/>
          </p:cNvSpPr>
          <p:nvPr>
            <p:ph type="body" idx="1"/>
          </p:nvPr>
        </p:nvSpPr>
        <p:spPr>
          <a:xfrm>
            <a:off x="5432730" y="1270000"/>
            <a:ext cx="6367383" cy="4318000"/>
          </a:xfrm>
        </p:spPr>
        <p:txBody>
          <a:bodyPr/>
          <a:lstStyle/>
          <a:p>
            <a:r>
              <a:rPr lang="en-US" altLang="en-US" b="1" dirty="0"/>
              <a:t>Facilitating research on COVID-19 treatments</a:t>
            </a:r>
          </a:p>
          <a:p>
            <a:pPr marL="342900" indent="-342900">
              <a:buFont typeface="Arial" panose="020B0604020202020204" pitchFamily="34" charset="0"/>
              <a:buChar char="•"/>
            </a:pPr>
            <a:r>
              <a:rPr lang="en-US" altLang="en-US" sz="2000" dirty="0"/>
              <a:t>Both the MHRA and EMA have published guidance on </a:t>
            </a:r>
            <a:r>
              <a:rPr lang="en-US" altLang="en-US" sz="2000" b="1" dirty="0"/>
              <a:t>regulatory </a:t>
            </a:r>
            <a:r>
              <a:rPr lang="en-GB" altLang="en-US" sz="2000" b="1" dirty="0"/>
              <a:t>flexibilities</a:t>
            </a:r>
            <a:r>
              <a:rPr lang="en-US" altLang="en-US" sz="2000" b="1" dirty="0"/>
              <a:t> to ease clinical research </a:t>
            </a:r>
            <a:r>
              <a:rPr lang="en-US" altLang="en-US" sz="2000" dirty="0"/>
              <a:t>and supply of medicines to treat COVID-19</a:t>
            </a:r>
          </a:p>
          <a:p>
            <a:pPr marL="701675" lvl="1" indent="-342900">
              <a:spcAft>
                <a:spcPts val="600"/>
              </a:spcAft>
            </a:pPr>
            <a:r>
              <a:rPr lang="en-US" altLang="en-US" sz="2000" dirty="0"/>
              <a:t>E.g. </a:t>
            </a:r>
            <a:r>
              <a:rPr lang="en-GB" altLang="en-US" sz="2000" dirty="0"/>
              <a:t>accelerated</a:t>
            </a:r>
            <a:r>
              <a:rPr lang="en-US" altLang="en-US" sz="2000" dirty="0"/>
              <a:t> clinical trial applications, free and </a:t>
            </a:r>
            <a:r>
              <a:rPr lang="en-GB" altLang="en-US" sz="2000" dirty="0"/>
              <a:t>prioritised</a:t>
            </a:r>
            <a:r>
              <a:rPr lang="en-US" altLang="en-US" sz="2000" dirty="0"/>
              <a:t> scientific advice, accelerated MAA assessments, …</a:t>
            </a:r>
          </a:p>
          <a:p>
            <a:pPr marL="719138" indent="-360363">
              <a:buFont typeface="Arial" panose="020B0604020202020204" pitchFamily="34" charset="0"/>
              <a:buChar char="•"/>
            </a:pPr>
            <a:r>
              <a:rPr lang="en-US" altLang="en-US" sz="2000" dirty="0"/>
              <a:t>Trials design and conduct features can be </a:t>
            </a:r>
            <a:r>
              <a:rPr lang="en-US" altLang="en-US" sz="2000" dirty="0" err="1"/>
              <a:t>optimised</a:t>
            </a:r>
            <a:r>
              <a:rPr lang="en-US" altLang="en-US" sz="2000" dirty="0"/>
              <a:t> to accelerate investigation of new treatments</a:t>
            </a:r>
          </a:p>
          <a:p>
            <a:pPr marL="981076" lvl="2" indent="-360363">
              <a:buFont typeface="Arial" panose="020B0604020202020204" pitchFamily="34" charset="0"/>
              <a:buChar char="•"/>
            </a:pPr>
            <a:r>
              <a:rPr lang="en-US" altLang="en-US" sz="2000" dirty="0"/>
              <a:t>E.g. large scale multi-</a:t>
            </a:r>
            <a:r>
              <a:rPr lang="en-US" altLang="en-US" sz="2000" dirty="0" err="1"/>
              <a:t>centre</a:t>
            </a:r>
            <a:r>
              <a:rPr lang="en-US" altLang="en-US" sz="2000" dirty="0"/>
              <a:t> multi-arm trials, adaptive designs, master protocols, virtual trials, considerations on estimands, etc.</a:t>
            </a:r>
          </a:p>
        </p:txBody>
      </p:sp>
      <p:pic>
        <p:nvPicPr>
          <p:cNvPr id="4" name="Picture 3">
            <a:extLst>
              <a:ext uri="{FF2B5EF4-FFF2-40B4-BE49-F238E27FC236}">
                <a16:creationId xmlns:a16="http://schemas.microsoft.com/office/drawing/2014/main" id="{F6813CCD-5EE6-4B96-A683-5D5F21564B5F}"/>
              </a:ext>
            </a:extLst>
          </p:cNvPr>
          <p:cNvPicPr>
            <a:picLocks noChangeAspect="1"/>
          </p:cNvPicPr>
          <p:nvPr/>
        </p:nvPicPr>
        <p:blipFill>
          <a:blip r:embed="rId3"/>
          <a:stretch>
            <a:fillRect/>
          </a:stretch>
        </p:blipFill>
        <p:spPr>
          <a:xfrm>
            <a:off x="391886" y="1091295"/>
            <a:ext cx="4580164" cy="3509180"/>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F1712233-C0E1-4F3D-BBFE-720F26C91AA4}"/>
              </a:ext>
            </a:extLst>
          </p:cNvPr>
          <p:cNvPicPr>
            <a:picLocks noChangeAspect="1"/>
          </p:cNvPicPr>
          <p:nvPr/>
        </p:nvPicPr>
        <p:blipFill>
          <a:blip r:embed="rId4"/>
          <a:stretch>
            <a:fillRect/>
          </a:stretch>
        </p:blipFill>
        <p:spPr>
          <a:xfrm>
            <a:off x="1153886" y="3263820"/>
            <a:ext cx="4552579" cy="2873677"/>
          </a:xfrm>
          <a:prstGeom prst="rect">
            <a:avLst/>
          </a:prstGeom>
          <a:ln>
            <a:solidFill>
              <a:schemeClr val="bg1">
                <a:lumMod val="50000"/>
              </a:schemeClr>
            </a:solidFill>
          </a:ln>
        </p:spPr>
      </p:pic>
    </p:spTree>
    <p:extLst>
      <p:ext uri="{BB962C8B-B14F-4D97-AF65-F5344CB8AC3E}">
        <p14:creationId xmlns:p14="http://schemas.microsoft.com/office/powerpoint/2010/main" val="334197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A365-A9FD-4F1F-AFCE-3B7C5DF9D250}"/>
              </a:ext>
            </a:extLst>
          </p:cNvPr>
          <p:cNvSpPr>
            <a:spLocks noGrp="1"/>
          </p:cNvSpPr>
          <p:nvPr>
            <p:ph type="title"/>
          </p:nvPr>
        </p:nvSpPr>
        <p:spPr/>
        <p:txBody>
          <a:bodyPr/>
          <a:lstStyle/>
          <a:p>
            <a:r>
              <a:rPr lang="en-GB" dirty="0"/>
              <a:t>COVID-19 and regulatory statistics</a:t>
            </a:r>
          </a:p>
        </p:txBody>
      </p:sp>
      <p:sp>
        <p:nvSpPr>
          <p:cNvPr id="3" name="Content Placeholder 2">
            <a:extLst>
              <a:ext uri="{FF2B5EF4-FFF2-40B4-BE49-F238E27FC236}">
                <a16:creationId xmlns:a16="http://schemas.microsoft.com/office/drawing/2014/main" id="{FB00A685-4D72-4FDA-AB48-1A69C99925CF}"/>
              </a:ext>
            </a:extLst>
          </p:cNvPr>
          <p:cNvSpPr>
            <a:spLocks noGrp="1"/>
          </p:cNvSpPr>
          <p:nvPr>
            <p:ph idx="1"/>
          </p:nvPr>
        </p:nvSpPr>
        <p:spPr/>
        <p:txBody>
          <a:bodyPr/>
          <a:lstStyle/>
          <a:p>
            <a:r>
              <a:rPr lang="en-GB" dirty="0"/>
              <a:t>Useful links </a:t>
            </a:r>
          </a:p>
          <a:p>
            <a:pPr marL="342900" indent="-342900">
              <a:buFont typeface="Arial" panose="020B0604020202020204" pitchFamily="34" charset="0"/>
              <a:buChar char="•"/>
            </a:pPr>
            <a:r>
              <a:rPr lang="en-GB" sz="2000" dirty="0">
                <a:hlinkClick r:id="rId2"/>
              </a:rPr>
              <a:t>https://www.gov.uk/guidance/managing-clinical-trials-during-coronavirus-covid-19</a:t>
            </a:r>
            <a:endParaRPr lang="en-GB" sz="2000" dirty="0"/>
          </a:p>
          <a:p>
            <a:pPr marL="342900" indent="-342900">
              <a:buFont typeface="Arial" panose="020B0604020202020204" pitchFamily="34" charset="0"/>
              <a:buChar char="•"/>
            </a:pPr>
            <a:r>
              <a:rPr lang="en-GB" sz="2000" dirty="0">
                <a:hlinkClick r:id="rId3"/>
              </a:rPr>
              <a:t>https://www.gov.uk/guidance/clinical-trials-applications-for-coronavirus-covid-19</a:t>
            </a:r>
            <a:endParaRPr lang="en-GB" sz="2000" dirty="0"/>
          </a:p>
          <a:p>
            <a:pPr marL="342900" indent="-342900">
              <a:buFont typeface="Arial" panose="020B0604020202020204" pitchFamily="34" charset="0"/>
              <a:buChar char="•"/>
            </a:pPr>
            <a:r>
              <a:rPr lang="en-GB" sz="2000" dirty="0">
                <a:hlinkClick r:id="rId4"/>
              </a:rPr>
              <a:t>https://www.gov.uk/government/collections/mhra-guidance-on-coronavirus-covid-19</a:t>
            </a:r>
            <a:endParaRPr lang="en-GB" sz="2000" dirty="0"/>
          </a:p>
          <a:p>
            <a:pPr marL="342900" indent="-342900">
              <a:buFont typeface="Arial" panose="020B0604020202020204" pitchFamily="34" charset="0"/>
              <a:buChar char="•"/>
            </a:pPr>
            <a:r>
              <a:rPr lang="en-GB" sz="2000" dirty="0">
                <a:hlinkClick r:id="rId5"/>
              </a:rPr>
              <a:t>https://www.ema.europa.eu/en/implications-coronavirus-disease-covid-19-methodological-aspects-ongoing-clinical-trials</a:t>
            </a:r>
            <a:endParaRPr lang="en-GB" sz="2000" dirty="0"/>
          </a:p>
          <a:p>
            <a:pPr marL="342900" indent="-342900">
              <a:buFont typeface="Arial" panose="020B0604020202020204" pitchFamily="34" charset="0"/>
              <a:buChar char="•"/>
            </a:pPr>
            <a:r>
              <a:rPr lang="en-GB" sz="2000" dirty="0">
                <a:hlinkClick r:id="rId6"/>
              </a:rPr>
              <a:t>https://www.ema.europa.eu/en/human-regulatory/overview/public-health-threats/coronavirus-disease-covid-19</a:t>
            </a:r>
            <a:endParaRPr lang="en-GB" sz="2000" dirty="0"/>
          </a:p>
          <a:p>
            <a:pPr marL="342900" indent="-342900">
              <a:buFont typeface="Arial" panose="020B0604020202020204" pitchFamily="34" charset="0"/>
              <a:buChar char="•"/>
            </a:pPr>
            <a:r>
              <a:rPr lang="en-GB" sz="2000" dirty="0">
                <a:hlinkClick r:id="rId7"/>
              </a:rPr>
              <a:t>https://www.ema.europa.eu/en/documents/other/ema-initiatives-acceleration-development-support-evaluation-procedures-covid-19-treatments-vaccines_en.pdf</a:t>
            </a:r>
            <a:endParaRPr lang="en-GB" sz="20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85572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8BF7DA8-FADD-4C88-AA01-DD41683F6938}"/>
              </a:ext>
            </a:extLst>
          </p:cNvPr>
          <p:cNvSpPr>
            <a:spLocks noGrp="1"/>
          </p:cNvSpPr>
          <p:nvPr>
            <p:ph type="title"/>
          </p:nvPr>
        </p:nvSpPr>
        <p:spPr/>
        <p:txBody>
          <a:bodyPr/>
          <a:lstStyle/>
          <a:p>
            <a:r>
              <a:rPr lang="en-GB" altLang="en-US"/>
              <a:t>Abbreviations</a:t>
            </a:r>
          </a:p>
        </p:txBody>
      </p:sp>
      <p:sp>
        <p:nvSpPr>
          <p:cNvPr id="16387" name="Content Placeholder 2">
            <a:extLst>
              <a:ext uri="{FF2B5EF4-FFF2-40B4-BE49-F238E27FC236}">
                <a16:creationId xmlns:a16="http://schemas.microsoft.com/office/drawing/2014/main" id="{2CFD5A3C-577D-44F9-8F4F-E53D82D5366B}"/>
              </a:ext>
            </a:extLst>
          </p:cNvPr>
          <p:cNvSpPr>
            <a:spLocks noGrp="1"/>
          </p:cNvSpPr>
          <p:nvPr>
            <p:ph idx="1"/>
          </p:nvPr>
        </p:nvSpPr>
        <p:spPr>
          <a:xfrm>
            <a:off x="838200" y="1351280"/>
            <a:ext cx="10509251" cy="4585970"/>
          </a:xfrm>
        </p:spPr>
        <p:txBody>
          <a:bodyPr>
            <a:normAutofit lnSpcReduction="10000"/>
          </a:bodyPr>
          <a:lstStyle/>
          <a:p>
            <a:pPr>
              <a:defRPr/>
            </a:pPr>
            <a:r>
              <a:rPr lang="en-GB" altLang="en-US" sz="2000" dirty="0"/>
              <a:t>BSWP: Biostatistics Working Party (European)</a:t>
            </a:r>
          </a:p>
          <a:p>
            <a:pPr>
              <a:defRPr/>
            </a:pPr>
            <a:r>
              <a:rPr lang="en-GB" altLang="en-US" sz="2000" dirty="0"/>
              <a:t>CHMP: Committee for medicinal products for human use (European)</a:t>
            </a:r>
          </a:p>
          <a:p>
            <a:pPr>
              <a:defRPr/>
            </a:pPr>
            <a:r>
              <a:rPr lang="en-GB" altLang="en-US" sz="2000" dirty="0"/>
              <a:t>CPRD: Clinical Practice Research Datalink</a:t>
            </a:r>
          </a:p>
          <a:p>
            <a:pPr>
              <a:defRPr/>
            </a:pPr>
            <a:r>
              <a:rPr lang="en-GB" altLang="en-US" sz="2000" dirty="0"/>
              <a:t>EMA: European Medicines Agency</a:t>
            </a:r>
          </a:p>
          <a:p>
            <a:pPr>
              <a:defRPr/>
            </a:pPr>
            <a:r>
              <a:rPr lang="en-GB" altLang="en-US" sz="2000" dirty="0"/>
              <a:t>FDA: Food and Drug Administration</a:t>
            </a:r>
          </a:p>
          <a:p>
            <a:pPr>
              <a:defRPr/>
            </a:pPr>
            <a:r>
              <a:rPr lang="en-GB" altLang="en-US" sz="2000" dirty="0"/>
              <a:t>ICH: International Council for Harmonisation of Technical Requirements for Pharmaceuticals for Human Use </a:t>
            </a:r>
          </a:p>
          <a:p>
            <a:pPr>
              <a:defRPr/>
            </a:pPr>
            <a:r>
              <a:rPr lang="en-GB" altLang="en-US" sz="2000" dirty="0"/>
              <a:t>MAA: Marketing Authorisation Application</a:t>
            </a:r>
          </a:p>
          <a:p>
            <a:pPr>
              <a:defRPr/>
            </a:pPr>
            <a:r>
              <a:rPr lang="en-GB" altLang="en-US" sz="2000" dirty="0"/>
              <a:t>MHRA: Medicines and Healthcare products Regulatory Agency</a:t>
            </a:r>
          </a:p>
          <a:p>
            <a:pPr>
              <a:defRPr/>
            </a:pPr>
            <a:r>
              <a:rPr lang="en-GB" altLang="en-US" sz="2000" dirty="0"/>
              <a:t>NIBSC: National Institute for Biological Standards and Control </a:t>
            </a:r>
          </a:p>
          <a:p>
            <a:pPr>
              <a:defRPr/>
            </a:pPr>
            <a:r>
              <a:rPr lang="en-GB" altLang="en-US" sz="2000" dirty="0"/>
              <a:t>PRAC: Pharmacovigilance and Risk Assessment Committee (European)</a:t>
            </a:r>
          </a:p>
          <a:p>
            <a:pPr>
              <a:defRPr/>
            </a:pPr>
            <a:r>
              <a:rPr lang="en-GB" altLang="en-US" sz="2000" dirty="0" err="1"/>
              <a:t>PtC</a:t>
            </a:r>
            <a:r>
              <a:rPr lang="en-GB" altLang="en-US" sz="2000" dirty="0"/>
              <a:t>: Points to Consider</a:t>
            </a:r>
          </a:p>
          <a:p>
            <a:pPr>
              <a:defRPr/>
            </a:pPr>
            <a:r>
              <a:rPr lang="en-GB" altLang="en-US" sz="2000" dirty="0"/>
              <a:t>SAWP: Scientific Advice Working Party (European)</a:t>
            </a:r>
            <a:endParaRPr lang="en-GB" altLang="en-US" dirty="0"/>
          </a:p>
        </p:txBody>
      </p:sp>
      <p:sp>
        <p:nvSpPr>
          <p:cNvPr id="17412" name="Slide Number Placeholder 3">
            <a:extLst>
              <a:ext uri="{FF2B5EF4-FFF2-40B4-BE49-F238E27FC236}">
                <a16:creationId xmlns:a16="http://schemas.microsoft.com/office/drawing/2014/main" id="{B2B96505-FE1C-4948-AE4C-7A3003CFBE6A}"/>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fld id="{704A4ED1-668F-4224-9E3A-FBA527496B0C}" type="slidenum">
              <a:rPr lang="en-GB" altLang="en-US" smtClean="0"/>
              <a:pPr eaLnBrk="1" hangingPunct="1">
                <a:spcBef>
                  <a:spcPct val="0"/>
                </a:spcBef>
                <a:buFontTx/>
                <a:buNone/>
              </a:pPr>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35B3-F23C-4DB1-91B5-AE2D42BFB439}"/>
              </a:ext>
            </a:extLst>
          </p:cNvPr>
          <p:cNvSpPr>
            <a:spLocks noGrp="1"/>
          </p:cNvSpPr>
          <p:nvPr>
            <p:ph type="ctrTitle"/>
          </p:nvPr>
        </p:nvSpPr>
        <p:spPr/>
        <p:txBody>
          <a:bodyPr/>
          <a:lstStyle/>
          <a:p>
            <a:r>
              <a:rPr lang="en-GB" dirty="0"/>
              <a:t>Thank you!</a:t>
            </a:r>
            <a:br>
              <a:rPr lang="en-GB" dirty="0"/>
            </a:br>
            <a:br>
              <a:rPr lang="en-GB" dirty="0"/>
            </a:br>
            <a:r>
              <a:rPr lang="en-GB" dirty="0"/>
              <a:t>Any questions?</a:t>
            </a:r>
          </a:p>
        </p:txBody>
      </p:sp>
    </p:spTree>
    <p:extLst>
      <p:ext uri="{BB962C8B-B14F-4D97-AF65-F5344CB8AC3E}">
        <p14:creationId xmlns:p14="http://schemas.microsoft.com/office/powerpoint/2010/main" val="124707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B97B4C-4E27-4978-AC5F-13FC0AEC6D02}"/>
              </a:ext>
            </a:extLst>
          </p:cNvPr>
          <p:cNvSpPr/>
          <p:nvPr/>
        </p:nvSpPr>
        <p:spPr bwMode="auto">
          <a:xfrm>
            <a:off x="285134" y="2836211"/>
            <a:ext cx="7059561" cy="2849598"/>
          </a:xfrm>
          <a:prstGeom prst="rect">
            <a:avLst/>
          </a:prstGeom>
          <a:solidFill>
            <a:srgbClr val="00AD93"/>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E78F5371-DEDC-40AD-9E4C-F71ABAA37E00}"/>
              </a:ext>
            </a:extLst>
          </p:cNvPr>
          <p:cNvSpPr>
            <a:spLocks noGrp="1"/>
          </p:cNvSpPr>
          <p:nvPr>
            <p:ph type="title"/>
          </p:nvPr>
        </p:nvSpPr>
        <p:spPr/>
        <p:txBody>
          <a:bodyPr/>
          <a:lstStyle/>
          <a:p>
            <a:r>
              <a:rPr lang="en-GB" dirty="0"/>
              <a:t>About the MHRA</a:t>
            </a:r>
          </a:p>
        </p:txBody>
      </p:sp>
      <p:sp>
        <p:nvSpPr>
          <p:cNvPr id="3" name="Content Placeholder 2">
            <a:extLst>
              <a:ext uri="{FF2B5EF4-FFF2-40B4-BE49-F238E27FC236}">
                <a16:creationId xmlns:a16="http://schemas.microsoft.com/office/drawing/2014/main" id="{AB365E82-3781-4107-B97E-CF6F1483CCAB}"/>
              </a:ext>
            </a:extLst>
          </p:cNvPr>
          <p:cNvSpPr>
            <a:spLocks noGrp="1"/>
          </p:cNvSpPr>
          <p:nvPr>
            <p:ph idx="1"/>
          </p:nvPr>
        </p:nvSpPr>
        <p:spPr>
          <a:xfrm>
            <a:off x="684397" y="1344758"/>
            <a:ext cx="6493151" cy="976965"/>
          </a:xfrm>
        </p:spPr>
        <p:txBody>
          <a:bodyPr/>
          <a:lstStyle/>
          <a:p>
            <a:r>
              <a:rPr lang="en-GB" dirty="0"/>
              <a:t>The Medicines and Healthcare products Regulatory Agency regulates medicines, medical devices and blood components for transfusion in the UK.</a:t>
            </a:r>
          </a:p>
          <a:p>
            <a:endParaRPr lang="en-GB" dirty="0"/>
          </a:p>
        </p:txBody>
      </p:sp>
      <p:sp>
        <p:nvSpPr>
          <p:cNvPr id="5" name="Content Placeholder 2">
            <a:extLst>
              <a:ext uri="{FF2B5EF4-FFF2-40B4-BE49-F238E27FC236}">
                <a16:creationId xmlns:a16="http://schemas.microsoft.com/office/drawing/2014/main" id="{1810B312-4E27-46DB-AE53-E019830189BA}"/>
              </a:ext>
            </a:extLst>
          </p:cNvPr>
          <p:cNvSpPr txBox="1">
            <a:spLocks/>
          </p:cNvSpPr>
          <p:nvPr/>
        </p:nvSpPr>
        <p:spPr bwMode="auto">
          <a:xfrm>
            <a:off x="607482" y="3252235"/>
            <a:ext cx="6383254" cy="220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r>
              <a:rPr lang="en-US" altLang="en-US" b="1" i="1" kern="0" dirty="0">
                <a:solidFill>
                  <a:schemeClr val="bg1"/>
                </a:solidFill>
              </a:rPr>
              <a:t>“</a:t>
            </a:r>
            <a:r>
              <a:rPr lang="en-GB" altLang="en-US" b="1" i="1" kern="0" dirty="0">
                <a:solidFill>
                  <a:schemeClr val="bg1"/>
                </a:solidFill>
              </a:rPr>
              <a:t>The mission of the Medicines and Healthcare products Regulatory Agency is to enhance and improve the health of millions of people every day through the effective regulation of medicines and medical devices, underpinned by science and research.</a:t>
            </a:r>
            <a:r>
              <a:rPr lang="en-US" altLang="en-US" b="1" i="1" kern="0" dirty="0">
                <a:solidFill>
                  <a:schemeClr val="bg1"/>
                </a:solidFill>
              </a:rPr>
              <a:t>”</a:t>
            </a:r>
          </a:p>
          <a:p>
            <a:endParaRPr lang="en-GB" b="1" kern="0" dirty="0">
              <a:solidFill>
                <a:schemeClr val="bg1"/>
              </a:solidFill>
            </a:endParaRPr>
          </a:p>
        </p:txBody>
      </p:sp>
      <p:pic>
        <p:nvPicPr>
          <p:cNvPr id="1026" name="Picture 2" descr="Jules Lister (IMD)">
            <a:extLst>
              <a:ext uri="{FF2B5EF4-FFF2-40B4-BE49-F238E27FC236}">
                <a16:creationId xmlns:a16="http://schemas.microsoft.com/office/drawing/2014/main" id="{2FD25370-A43E-4F35-AE2C-B6E37F776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345" y="2836211"/>
            <a:ext cx="4269695" cy="2849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3A8297-D6EF-47C7-9674-F2B2003B1423}"/>
              </a:ext>
            </a:extLst>
          </p:cNvPr>
          <p:cNvPicPr>
            <a:picLocks noChangeAspect="1"/>
          </p:cNvPicPr>
          <p:nvPr/>
        </p:nvPicPr>
        <p:blipFill>
          <a:blip r:embed="rId3"/>
          <a:stretch>
            <a:fillRect/>
          </a:stretch>
        </p:blipFill>
        <p:spPr>
          <a:xfrm>
            <a:off x="7460529" y="1141260"/>
            <a:ext cx="4436511" cy="1329597"/>
          </a:xfrm>
          <a:prstGeom prst="rect">
            <a:avLst/>
          </a:prstGeom>
        </p:spPr>
      </p:pic>
      <p:sp>
        <p:nvSpPr>
          <p:cNvPr id="4" name="TextBox 3">
            <a:extLst>
              <a:ext uri="{FF2B5EF4-FFF2-40B4-BE49-F238E27FC236}">
                <a16:creationId xmlns:a16="http://schemas.microsoft.com/office/drawing/2014/main" id="{E0ACE93A-A2F8-4EF4-870D-284208551A0A}"/>
              </a:ext>
            </a:extLst>
          </p:cNvPr>
          <p:cNvSpPr txBox="1"/>
          <p:nvPr/>
        </p:nvSpPr>
        <p:spPr>
          <a:xfrm>
            <a:off x="10553403" y="5418970"/>
            <a:ext cx="1343637" cy="261610"/>
          </a:xfrm>
          <a:prstGeom prst="rect">
            <a:avLst/>
          </a:prstGeom>
          <a:noFill/>
        </p:spPr>
        <p:txBody>
          <a:bodyPr wrap="none" rtlCol="0">
            <a:spAutoFit/>
          </a:bodyPr>
          <a:lstStyle/>
          <a:p>
            <a:r>
              <a:rPr lang="en-GB" sz="1100" dirty="0">
                <a:solidFill>
                  <a:schemeClr val="bg1"/>
                </a:solidFill>
              </a:rPr>
              <a:t>Photo: Jules Lister</a:t>
            </a:r>
          </a:p>
        </p:txBody>
      </p:sp>
    </p:spTree>
    <p:extLst>
      <p:ext uri="{BB962C8B-B14F-4D97-AF65-F5344CB8AC3E}">
        <p14:creationId xmlns:p14="http://schemas.microsoft.com/office/powerpoint/2010/main" val="369686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CE8F4-1BA6-4873-B665-A893B6717E5D}"/>
              </a:ext>
            </a:extLst>
          </p:cNvPr>
          <p:cNvSpPr/>
          <p:nvPr/>
        </p:nvSpPr>
        <p:spPr bwMode="auto">
          <a:xfrm>
            <a:off x="177277" y="3666932"/>
            <a:ext cx="3788227" cy="2412000"/>
          </a:xfrm>
          <a:prstGeom prst="rect">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E78F5371-DEDC-40AD-9E4C-F71ABAA37E00}"/>
              </a:ext>
            </a:extLst>
          </p:cNvPr>
          <p:cNvSpPr>
            <a:spLocks noGrp="1"/>
          </p:cNvSpPr>
          <p:nvPr>
            <p:ph type="title"/>
          </p:nvPr>
        </p:nvSpPr>
        <p:spPr/>
        <p:txBody>
          <a:bodyPr/>
          <a:lstStyle/>
          <a:p>
            <a:r>
              <a:rPr lang="en-GB" dirty="0"/>
              <a:t>About the MHRA</a:t>
            </a:r>
          </a:p>
        </p:txBody>
      </p:sp>
      <p:sp>
        <p:nvSpPr>
          <p:cNvPr id="6" name="Content Placeholder 5">
            <a:extLst>
              <a:ext uri="{FF2B5EF4-FFF2-40B4-BE49-F238E27FC236}">
                <a16:creationId xmlns:a16="http://schemas.microsoft.com/office/drawing/2014/main" id="{6D13FCC8-B9DC-4A41-A979-6F0626C41EE4}"/>
              </a:ext>
            </a:extLst>
          </p:cNvPr>
          <p:cNvSpPr>
            <a:spLocks noGrp="1"/>
          </p:cNvSpPr>
          <p:nvPr>
            <p:ph idx="1"/>
          </p:nvPr>
        </p:nvSpPr>
        <p:spPr>
          <a:xfrm>
            <a:off x="405258" y="3853929"/>
            <a:ext cx="3177697" cy="1809750"/>
          </a:xfrm>
        </p:spPr>
        <p:txBody>
          <a:bodyPr/>
          <a:lstStyle/>
          <a:p>
            <a:pPr algn="ctr"/>
            <a:r>
              <a:rPr lang="en-GB" sz="2000" b="1" dirty="0">
                <a:solidFill>
                  <a:schemeClr val="bg1"/>
                </a:solidFill>
              </a:rPr>
              <a:t>Clinical Practice Research Datalink (CPRD) </a:t>
            </a:r>
            <a:r>
              <a:rPr lang="en-GB" sz="2000" dirty="0">
                <a:solidFill>
                  <a:schemeClr val="bg1"/>
                </a:solidFill>
              </a:rPr>
              <a:t>– leading provider of integrated real-world research services using anonymised NHS clinical data to improve public health</a:t>
            </a:r>
          </a:p>
        </p:txBody>
      </p:sp>
      <p:pic>
        <p:nvPicPr>
          <p:cNvPr id="7" name="Picture 6">
            <a:extLst>
              <a:ext uri="{FF2B5EF4-FFF2-40B4-BE49-F238E27FC236}">
                <a16:creationId xmlns:a16="http://schemas.microsoft.com/office/drawing/2014/main" id="{AA76A6ED-847A-4766-A954-E6D128E6AEFD}"/>
              </a:ext>
            </a:extLst>
          </p:cNvPr>
          <p:cNvPicPr>
            <a:picLocks noChangeAspect="1"/>
          </p:cNvPicPr>
          <p:nvPr/>
        </p:nvPicPr>
        <p:blipFill>
          <a:blip r:embed="rId2"/>
          <a:stretch>
            <a:fillRect/>
          </a:stretch>
        </p:blipFill>
        <p:spPr>
          <a:xfrm>
            <a:off x="3877745" y="1031677"/>
            <a:ext cx="4436511" cy="1329597"/>
          </a:xfrm>
          <a:prstGeom prst="rect">
            <a:avLst/>
          </a:prstGeom>
        </p:spPr>
      </p:pic>
      <p:pic>
        <p:nvPicPr>
          <p:cNvPr id="8" name="Picture 7">
            <a:extLst>
              <a:ext uri="{FF2B5EF4-FFF2-40B4-BE49-F238E27FC236}">
                <a16:creationId xmlns:a16="http://schemas.microsoft.com/office/drawing/2014/main" id="{07D7FFEF-B112-470B-A67A-4E017EBD50A6}"/>
              </a:ext>
            </a:extLst>
          </p:cNvPr>
          <p:cNvPicPr>
            <a:picLocks noChangeAspect="1"/>
          </p:cNvPicPr>
          <p:nvPr/>
        </p:nvPicPr>
        <p:blipFill>
          <a:blip r:embed="rId3"/>
          <a:stretch>
            <a:fillRect/>
          </a:stretch>
        </p:blipFill>
        <p:spPr>
          <a:xfrm>
            <a:off x="549269" y="2498623"/>
            <a:ext cx="3104012" cy="1071103"/>
          </a:xfrm>
          <a:prstGeom prst="rect">
            <a:avLst/>
          </a:prstGeom>
        </p:spPr>
      </p:pic>
      <p:pic>
        <p:nvPicPr>
          <p:cNvPr id="9" name="Picture 8">
            <a:extLst>
              <a:ext uri="{FF2B5EF4-FFF2-40B4-BE49-F238E27FC236}">
                <a16:creationId xmlns:a16="http://schemas.microsoft.com/office/drawing/2014/main" id="{D9D996CB-E2BD-4E68-9E2F-5A7901A28B1E}"/>
              </a:ext>
            </a:extLst>
          </p:cNvPr>
          <p:cNvPicPr>
            <a:picLocks noChangeAspect="1"/>
          </p:cNvPicPr>
          <p:nvPr/>
        </p:nvPicPr>
        <p:blipFill>
          <a:blip r:embed="rId4"/>
          <a:stretch>
            <a:fillRect/>
          </a:stretch>
        </p:blipFill>
        <p:spPr>
          <a:xfrm>
            <a:off x="4301218" y="2549627"/>
            <a:ext cx="3257027" cy="969093"/>
          </a:xfrm>
          <a:prstGeom prst="rect">
            <a:avLst/>
          </a:prstGeom>
        </p:spPr>
      </p:pic>
      <p:pic>
        <p:nvPicPr>
          <p:cNvPr id="10" name="Picture 9">
            <a:extLst>
              <a:ext uri="{FF2B5EF4-FFF2-40B4-BE49-F238E27FC236}">
                <a16:creationId xmlns:a16="http://schemas.microsoft.com/office/drawing/2014/main" id="{2C5BEA5E-1808-497A-8AA5-966B5D764030}"/>
              </a:ext>
            </a:extLst>
          </p:cNvPr>
          <p:cNvPicPr>
            <a:picLocks noChangeAspect="1"/>
          </p:cNvPicPr>
          <p:nvPr/>
        </p:nvPicPr>
        <p:blipFill>
          <a:blip r:embed="rId5"/>
          <a:stretch>
            <a:fillRect/>
          </a:stretch>
        </p:blipFill>
        <p:spPr>
          <a:xfrm>
            <a:off x="8384013" y="2542340"/>
            <a:ext cx="3169590" cy="983666"/>
          </a:xfrm>
          <a:prstGeom prst="rect">
            <a:avLst/>
          </a:prstGeom>
        </p:spPr>
      </p:pic>
      <p:sp>
        <p:nvSpPr>
          <p:cNvPr id="12" name="Rectangle 11">
            <a:extLst>
              <a:ext uri="{FF2B5EF4-FFF2-40B4-BE49-F238E27FC236}">
                <a16:creationId xmlns:a16="http://schemas.microsoft.com/office/drawing/2014/main" id="{A1A6DFE7-EE6D-4AC1-A34A-DDBA364288D9}"/>
              </a:ext>
            </a:extLst>
          </p:cNvPr>
          <p:cNvSpPr/>
          <p:nvPr/>
        </p:nvSpPr>
        <p:spPr bwMode="auto">
          <a:xfrm>
            <a:off x="4242629" y="3676943"/>
            <a:ext cx="3656368" cy="2412000"/>
          </a:xfrm>
          <a:prstGeom prst="rect">
            <a:avLst/>
          </a:prstGeom>
          <a:solidFill>
            <a:srgbClr val="009AA6"/>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 name="Content Placeholder 5">
            <a:extLst>
              <a:ext uri="{FF2B5EF4-FFF2-40B4-BE49-F238E27FC236}">
                <a16:creationId xmlns:a16="http://schemas.microsoft.com/office/drawing/2014/main" id="{059A3219-6D22-4828-B333-FDD0581FDDA4}"/>
              </a:ext>
            </a:extLst>
          </p:cNvPr>
          <p:cNvSpPr txBox="1">
            <a:spLocks/>
          </p:cNvSpPr>
          <p:nvPr/>
        </p:nvSpPr>
        <p:spPr bwMode="auto">
          <a:xfrm>
            <a:off x="4417732" y="3853929"/>
            <a:ext cx="3342189"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algn="ctr"/>
            <a:r>
              <a:rPr lang="en-GB" sz="2000" b="1" kern="0" dirty="0">
                <a:solidFill>
                  <a:schemeClr val="bg1"/>
                </a:solidFill>
              </a:rPr>
              <a:t>National Institute for Biological Standards and Control (NIBSC) </a:t>
            </a:r>
            <a:r>
              <a:rPr lang="en-GB" sz="2000" kern="0" dirty="0">
                <a:solidFill>
                  <a:schemeClr val="bg1"/>
                </a:solidFill>
              </a:rPr>
              <a:t>–  plays a leading national and international role in assuring the quality of biological medicines</a:t>
            </a:r>
          </a:p>
        </p:txBody>
      </p:sp>
      <p:sp>
        <p:nvSpPr>
          <p:cNvPr id="14" name="Rectangle 13">
            <a:extLst>
              <a:ext uri="{FF2B5EF4-FFF2-40B4-BE49-F238E27FC236}">
                <a16:creationId xmlns:a16="http://schemas.microsoft.com/office/drawing/2014/main" id="{2B108B48-B269-486A-8845-D4A8BAD40078}"/>
              </a:ext>
            </a:extLst>
          </p:cNvPr>
          <p:cNvSpPr/>
          <p:nvPr/>
        </p:nvSpPr>
        <p:spPr bwMode="auto">
          <a:xfrm>
            <a:off x="8204411" y="3666932"/>
            <a:ext cx="3788227" cy="2412000"/>
          </a:xfrm>
          <a:prstGeom prst="rect">
            <a:avLst/>
          </a:prstGeom>
          <a:solidFill>
            <a:srgbClr val="193487"/>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5" name="Content Placeholder 5">
            <a:extLst>
              <a:ext uri="{FF2B5EF4-FFF2-40B4-BE49-F238E27FC236}">
                <a16:creationId xmlns:a16="http://schemas.microsoft.com/office/drawing/2014/main" id="{37DFAD27-67C6-4B18-8ECE-19C45F178B9A}"/>
              </a:ext>
            </a:extLst>
          </p:cNvPr>
          <p:cNvSpPr txBox="1">
            <a:spLocks/>
          </p:cNvSpPr>
          <p:nvPr/>
        </p:nvSpPr>
        <p:spPr bwMode="auto">
          <a:xfrm>
            <a:off x="8314256" y="3816897"/>
            <a:ext cx="3565640" cy="220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algn="ctr"/>
            <a:r>
              <a:rPr lang="en-GB" sz="2000" b="1" kern="0" dirty="0">
                <a:solidFill>
                  <a:schemeClr val="bg1"/>
                </a:solidFill>
              </a:rPr>
              <a:t>MHRA regulatory centre (MHRA) </a:t>
            </a:r>
            <a:r>
              <a:rPr lang="en-GB" sz="2000" kern="0" dirty="0">
                <a:solidFill>
                  <a:schemeClr val="bg1"/>
                </a:solidFill>
              </a:rPr>
              <a:t>–  the UK’s regulator of medicines, medical devices and blood components for transfusion, responsible for ensuring their safety, quality and effectiveness</a:t>
            </a:r>
          </a:p>
        </p:txBody>
      </p:sp>
    </p:spTree>
    <p:extLst>
      <p:ext uri="{BB962C8B-B14F-4D97-AF65-F5344CB8AC3E}">
        <p14:creationId xmlns:p14="http://schemas.microsoft.com/office/powerpoint/2010/main" val="31069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F2A710B-6716-4E1F-9950-C98A20EA84F6}"/>
              </a:ext>
            </a:extLst>
          </p:cNvPr>
          <p:cNvSpPr>
            <a:spLocks noGrp="1"/>
          </p:cNvSpPr>
          <p:nvPr>
            <p:ph type="title"/>
          </p:nvPr>
        </p:nvSpPr>
        <p:spPr>
          <a:xfrm>
            <a:off x="838200" y="358775"/>
            <a:ext cx="11262360" cy="1210576"/>
          </a:xfrm>
        </p:spPr>
        <p:txBody>
          <a:bodyPr/>
          <a:lstStyle/>
          <a:p>
            <a:r>
              <a:rPr lang="en-GB" altLang="en-US" dirty="0"/>
              <a:t>The regulatory network…</a:t>
            </a:r>
            <a:br>
              <a:rPr lang="en-GB" altLang="en-US" dirty="0"/>
            </a:br>
            <a:r>
              <a:rPr lang="en-GB" altLang="en-US" dirty="0"/>
              <a:t>							… up until 31 Jan 2020</a:t>
            </a:r>
          </a:p>
        </p:txBody>
      </p:sp>
      <p:grpSp>
        <p:nvGrpSpPr>
          <p:cNvPr id="5" name="Group 4">
            <a:extLst>
              <a:ext uri="{FF2B5EF4-FFF2-40B4-BE49-F238E27FC236}">
                <a16:creationId xmlns:a16="http://schemas.microsoft.com/office/drawing/2014/main" id="{3EA2333E-4AFC-4451-8A23-CA20CCEC010E}"/>
              </a:ext>
            </a:extLst>
          </p:cNvPr>
          <p:cNvGrpSpPr/>
          <p:nvPr/>
        </p:nvGrpSpPr>
        <p:grpSpPr>
          <a:xfrm>
            <a:off x="5805967" y="2440845"/>
            <a:ext cx="3156935" cy="3543914"/>
            <a:chOff x="5805967" y="2440845"/>
            <a:chExt cx="3156935" cy="3543914"/>
          </a:xfrm>
        </p:grpSpPr>
        <p:sp>
          <p:nvSpPr>
            <p:cNvPr id="34" name="Freeform 33">
              <a:extLst>
                <a:ext uri="{FF2B5EF4-FFF2-40B4-BE49-F238E27FC236}">
                  <a16:creationId xmlns:a16="http://schemas.microsoft.com/office/drawing/2014/main" id="{2B81763D-FC2F-4D4A-B579-A59532F30F3F}"/>
                </a:ext>
              </a:extLst>
            </p:cNvPr>
            <p:cNvSpPr/>
            <p:nvPr/>
          </p:nvSpPr>
          <p:spPr bwMode="auto">
            <a:xfrm rot="21144856">
              <a:off x="5900777" y="5371448"/>
              <a:ext cx="1386391" cy="45719"/>
            </a:xfrm>
            <a:custGeom>
              <a:avLst/>
              <a:gdLst>
                <a:gd name="connsiteX0" fmla="*/ 0 w 755063"/>
                <a:gd name="connsiteY0" fmla="*/ 19226 h 38452"/>
                <a:gd name="connsiteX1" fmla="*/ 755063 w 755063"/>
                <a:gd name="connsiteY1" fmla="*/ 19226 h 38452"/>
              </a:gdLst>
              <a:ahLst/>
              <a:cxnLst>
                <a:cxn ang="0">
                  <a:pos x="connsiteX0" y="connsiteY0"/>
                </a:cxn>
                <a:cxn ang="0">
                  <a:pos x="connsiteX1" y="connsiteY1"/>
                </a:cxn>
              </a:cxnLst>
              <a:rect l="l" t="t" r="r" b="b"/>
              <a:pathLst>
                <a:path w="755063" h="38452">
                  <a:moveTo>
                    <a:pt x="755063"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1354" tIns="349" rIns="371356" bIns="350" spcCol="1270" anchor="ctr"/>
            <a:lstStyle/>
            <a:p>
              <a:pPr algn="ctr" defTabSz="222250">
                <a:lnSpc>
                  <a:spcPct val="90000"/>
                </a:lnSpc>
                <a:spcAft>
                  <a:spcPct val="35000"/>
                </a:spcAft>
                <a:defRPr/>
              </a:pPr>
              <a:endParaRPr lang="en-GB" sz="500"/>
            </a:p>
          </p:txBody>
        </p:sp>
        <p:sp>
          <p:nvSpPr>
            <p:cNvPr id="43" name="Freeform 42">
              <a:extLst>
                <a:ext uri="{FF2B5EF4-FFF2-40B4-BE49-F238E27FC236}">
                  <a16:creationId xmlns:a16="http://schemas.microsoft.com/office/drawing/2014/main" id="{ACB54276-B361-43CD-A3E3-47EAFC8A55F6}"/>
                </a:ext>
              </a:extLst>
            </p:cNvPr>
            <p:cNvSpPr/>
            <p:nvPr/>
          </p:nvSpPr>
          <p:spPr>
            <a:xfrm rot="1869716">
              <a:off x="5805967" y="3651671"/>
              <a:ext cx="1723209"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grpSp>
          <p:nvGrpSpPr>
            <p:cNvPr id="4" name="Group 3">
              <a:extLst>
                <a:ext uri="{FF2B5EF4-FFF2-40B4-BE49-F238E27FC236}">
                  <a16:creationId xmlns:a16="http://schemas.microsoft.com/office/drawing/2014/main" id="{33FFA743-EB17-4D1A-A365-F5A37F015041}"/>
                </a:ext>
              </a:extLst>
            </p:cNvPr>
            <p:cNvGrpSpPr/>
            <p:nvPr/>
          </p:nvGrpSpPr>
          <p:grpSpPr>
            <a:xfrm>
              <a:off x="7333089" y="4354946"/>
              <a:ext cx="1629813" cy="1629813"/>
              <a:chOff x="6990840" y="3953341"/>
              <a:chExt cx="1629813" cy="1629813"/>
            </a:xfrm>
            <a:solidFill>
              <a:srgbClr val="040524"/>
            </a:solidFill>
          </p:grpSpPr>
          <p:sp>
            <p:nvSpPr>
              <p:cNvPr id="40" name="Freeform 39">
                <a:extLst>
                  <a:ext uri="{FF2B5EF4-FFF2-40B4-BE49-F238E27FC236}">
                    <a16:creationId xmlns:a16="http://schemas.microsoft.com/office/drawing/2014/main" id="{08ED4388-FC85-4615-92FB-6DE43C4BCE7D}"/>
                  </a:ext>
                </a:extLst>
              </p:cNvPr>
              <p:cNvSpPr/>
              <p:nvPr/>
            </p:nvSpPr>
            <p:spPr>
              <a:xfrm>
                <a:off x="6990840" y="3953341"/>
                <a:ext cx="1629813" cy="1629813"/>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2000" b="1" dirty="0"/>
              </a:p>
            </p:txBody>
          </p:sp>
          <p:sp>
            <p:nvSpPr>
              <p:cNvPr id="48" name="Rectangle 46">
                <a:extLst>
                  <a:ext uri="{FF2B5EF4-FFF2-40B4-BE49-F238E27FC236}">
                    <a16:creationId xmlns:a16="http://schemas.microsoft.com/office/drawing/2014/main" id="{94A4AA4E-6C21-4FE4-BC26-170467B1B146}"/>
                  </a:ext>
                </a:extLst>
              </p:cNvPr>
              <p:cNvSpPr>
                <a:spLocks noChangeArrowheads="1"/>
              </p:cNvSpPr>
              <p:nvPr/>
            </p:nvSpPr>
            <p:spPr bwMode="auto">
              <a:xfrm>
                <a:off x="7070160" y="4439609"/>
                <a:ext cx="1431844"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755650">
                  <a:lnSpc>
                    <a:spcPct val="90000"/>
                  </a:lnSpc>
                  <a:spcAft>
                    <a:spcPct val="35000"/>
                  </a:spcAft>
                  <a:buNone/>
                  <a:defRPr/>
                </a:pPr>
                <a:r>
                  <a:rPr lang="en-GB" sz="2000" b="1" dirty="0">
                    <a:solidFill>
                      <a:schemeClr val="bg1"/>
                    </a:solidFill>
                  </a:rPr>
                  <a:t>Other EU regulators</a:t>
                </a:r>
              </a:p>
            </p:txBody>
          </p:sp>
        </p:grpSp>
        <p:sp>
          <p:nvSpPr>
            <p:cNvPr id="53" name="Freeform 42">
              <a:extLst>
                <a:ext uri="{FF2B5EF4-FFF2-40B4-BE49-F238E27FC236}">
                  <a16:creationId xmlns:a16="http://schemas.microsoft.com/office/drawing/2014/main" id="{D9D46348-3F5D-420C-9552-35DCC4F8237F}"/>
                </a:ext>
              </a:extLst>
            </p:cNvPr>
            <p:cNvSpPr/>
            <p:nvPr/>
          </p:nvSpPr>
          <p:spPr>
            <a:xfrm rot="2972148">
              <a:off x="5739743" y="2985146"/>
              <a:ext cx="2261060"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sp>
          <p:nvSpPr>
            <p:cNvPr id="54" name="Freeform 42">
              <a:extLst>
                <a:ext uri="{FF2B5EF4-FFF2-40B4-BE49-F238E27FC236}">
                  <a16:creationId xmlns:a16="http://schemas.microsoft.com/office/drawing/2014/main" id="{51C62B73-7D84-4E69-8275-8CED20DA1C93}"/>
                </a:ext>
              </a:extLst>
            </p:cNvPr>
            <p:cNvSpPr/>
            <p:nvPr/>
          </p:nvSpPr>
          <p:spPr>
            <a:xfrm rot="876337">
              <a:off x="6365388" y="4272744"/>
              <a:ext cx="940322"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grpSp>
      <p:grpSp>
        <p:nvGrpSpPr>
          <p:cNvPr id="6" name="Group 5">
            <a:extLst>
              <a:ext uri="{FF2B5EF4-FFF2-40B4-BE49-F238E27FC236}">
                <a16:creationId xmlns:a16="http://schemas.microsoft.com/office/drawing/2014/main" id="{F5EE06FC-7FE9-4AF1-9E92-797417D1091B}"/>
              </a:ext>
            </a:extLst>
          </p:cNvPr>
          <p:cNvGrpSpPr/>
          <p:nvPr/>
        </p:nvGrpSpPr>
        <p:grpSpPr>
          <a:xfrm>
            <a:off x="6285611" y="1783488"/>
            <a:ext cx="4890807" cy="3075922"/>
            <a:chOff x="6285611" y="1783488"/>
            <a:chExt cx="4890807" cy="3075922"/>
          </a:xfrm>
        </p:grpSpPr>
        <p:sp>
          <p:nvSpPr>
            <p:cNvPr id="46" name="Freeform 39">
              <a:extLst>
                <a:ext uri="{FF2B5EF4-FFF2-40B4-BE49-F238E27FC236}">
                  <a16:creationId xmlns:a16="http://schemas.microsoft.com/office/drawing/2014/main" id="{FCD67FBA-F29B-4690-A4AE-64AE15F394CC}"/>
                </a:ext>
              </a:extLst>
            </p:cNvPr>
            <p:cNvSpPr/>
            <p:nvPr/>
          </p:nvSpPr>
          <p:spPr>
            <a:xfrm>
              <a:off x="9439243" y="3122235"/>
              <a:ext cx="1737175" cy="1737175"/>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5B23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r>
                <a:rPr lang="en-GB" sz="2000" b="1" dirty="0"/>
                <a:t>Other World Regulators</a:t>
              </a:r>
            </a:p>
          </p:txBody>
        </p:sp>
        <p:sp>
          <p:nvSpPr>
            <p:cNvPr id="47" name="Freeform 39">
              <a:extLst>
                <a:ext uri="{FF2B5EF4-FFF2-40B4-BE49-F238E27FC236}">
                  <a16:creationId xmlns:a16="http://schemas.microsoft.com/office/drawing/2014/main" id="{FA892817-983E-4889-A57E-D79AF6CC0FEB}"/>
                </a:ext>
              </a:extLst>
            </p:cNvPr>
            <p:cNvSpPr/>
            <p:nvPr/>
          </p:nvSpPr>
          <p:spPr>
            <a:xfrm>
              <a:off x="7412409" y="1819273"/>
              <a:ext cx="1629813" cy="1629813"/>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942AA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r>
                <a:rPr lang="en-GB" sz="3200" b="1" dirty="0"/>
                <a:t>ICH</a:t>
              </a:r>
              <a:endParaRPr lang="en-GB" sz="2000" b="1" dirty="0"/>
            </a:p>
          </p:txBody>
        </p:sp>
        <p:cxnSp>
          <p:nvCxnSpPr>
            <p:cNvPr id="20" name="Straight Connector 19">
              <a:extLst>
                <a:ext uri="{FF2B5EF4-FFF2-40B4-BE49-F238E27FC236}">
                  <a16:creationId xmlns:a16="http://schemas.microsoft.com/office/drawing/2014/main" id="{7986AE85-2A4F-46D5-AD8B-703714B660A4}"/>
                </a:ext>
              </a:extLst>
            </p:cNvPr>
            <p:cNvCxnSpPr/>
            <p:nvPr/>
          </p:nvCxnSpPr>
          <p:spPr bwMode="auto">
            <a:xfrm>
              <a:off x="6285611" y="2330807"/>
              <a:ext cx="1047478" cy="135790"/>
            </a:xfrm>
            <a:prstGeom prst="line">
              <a:avLst/>
            </a:prstGeom>
            <a:noFill/>
            <a:ln w="57150" cap="flat" cmpd="sng" algn="ctr">
              <a:solidFill>
                <a:srgbClr val="942AA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2AB1BAD2-B363-4F2D-8BCD-1647BE399AC1}"/>
                </a:ext>
              </a:extLst>
            </p:cNvPr>
            <p:cNvCxnSpPr/>
            <p:nvPr/>
          </p:nvCxnSpPr>
          <p:spPr bwMode="auto">
            <a:xfrm>
              <a:off x="8994824" y="3064249"/>
              <a:ext cx="523739" cy="384837"/>
            </a:xfrm>
            <a:prstGeom prst="line">
              <a:avLst/>
            </a:prstGeom>
            <a:noFill/>
            <a:ln w="57150" cap="flat" cmpd="sng" algn="ctr">
              <a:solidFill>
                <a:srgbClr val="5B23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oup 22">
              <a:extLst>
                <a:ext uri="{FF2B5EF4-FFF2-40B4-BE49-F238E27FC236}">
                  <a16:creationId xmlns:a16="http://schemas.microsoft.com/office/drawing/2014/main" id="{7D4AEE01-740A-4BD6-95ED-A5CBD338E6BE}"/>
                </a:ext>
              </a:extLst>
            </p:cNvPr>
            <p:cNvGrpSpPr/>
            <p:nvPr/>
          </p:nvGrpSpPr>
          <p:grpSpPr>
            <a:xfrm>
              <a:off x="9217567" y="1783488"/>
              <a:ext cx="952500" cy="952500"/>
              <a:chOff x="10404061" y="1767615"/>
              <a:chExt cx="952500" cy="952500"/>
            </a:xfrm>
          </p:grpSpPr>
          <p:sp>
            <p:nvSpPr>
              <p:cNvPr id="22" name="Oval 21">
                <a:extLst>
                  <a:ext uri="{FF2B5EF4-FFF2-40B4-BE49-F238E27FC236}">
                    <a16:creationId xmlns:a16="http://schemas.microsoft.com/office/drawing/2014/main" id="{89B260DC-EB87-430A-AB42-1A4765EACC0B}"/>
                  </a:ext>
                </a:extLst>
              </p:cNvPr>
              <p:cNvSpPr/>
              <p:nvPr/>
            </p:nvSpPr>
            <p:spPr bwMode="auto">
              <a:xfrm>
                <a:off x="10404061" y="1767615"/>
                <a:ext cx="952500" cy="952500"/>
              </a:xfrm>
              <a:prstGeom prst="ellipse">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pic>
            <p:nvPicPr>
              <p:cNvPr id="2050" name="Picture 2">
                <a:extLst>
                  <a:ext uri="{FF2B5EF4-FFF2-40B4-BE49-F238E27FC236}">
                    <a16:creationId xmlns:a16="http://schemas.microsoft.com/office/drawing/2014/main" id="{242D0BFE-401F-4356-98A5-280CB7DA29F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7388" y="1834846"/>
                <a:ext cx="791798" cy="79179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oup 13">
            <a:extLst>
              <a:ext uri="{FF2B5EF4-FFF2-40B4-BE49-F238E27FC236}">
                <a16:creationId xmlns:a16="http://schemas.microsoft.com/office/drawing/2014/main" id="{058C6421-B497-4FF7-8DC9-D52FECCC3327}"/>
              </a:ext>
            </a:extLst>
          </p:cNvPr>
          <p:cNvGrpSpPr/>
          <p:nvPr/>
        </p:nvGrpSpPr>
        <p:grpSpPr>
          <a:xfrm>
            <a:off x="531724" y="1618700"/>
            <a:ext cx="3372318" cy="3313747"/>
            <a:chOff x="531724" y="1618700"/>
            <a:chExt cx="3372318" cy="3313747"/>
          </a:xfrm>
        </p:grpSpPr>
        <p:pic>
          <p:nvPicPr>
            <p:cNvPr id="15" name="Picture 14">
              <a:extLst>
                <a:ext uri="{FF2B5EF4-FFF2-40B4-BE49-F238E27FC236}">
                  <a16:creationId xmlns:a16="http://schemas.microsoft.com/office/drawing/2014/main" id="{5BDA89E9-8365-4BE4-8131-07531C02ECF1}"/>
                </a:ext>
              </a:extLst>
            </p:cNvPr>
            <p:cNvPicPr>
              <a:picLocks noChangeAspect="1"/>
            </p:cNvPicPr>
            <p:nvPr/>
          </p:nvPicPr>
          <p:blipFill>
            <a:blip r:embed="rId4"/>
            <a:stretch>
              <a:fillRect/>
            </a:stretch>
          </p:blipFill>
          <p:spPr>
            <a:xfrm>
              <a:off x="2140276" y="1618700"/>
              <a:ext cx="933451" cy="933451"/>
            </a:xfrm>
            <a:prstGeom prst="rect">
              <a:avLst/>
            </a:prstGeom>
          </p:spPr>
        </p:pic>
        <p:sp>
          <p:nvSpPr>
            <p:cNvPr id="27" name="Freeform 26">
              <a:extLst>
                <a:ext uri="{FF2B5EF4-FFF2-40B4-BE49-F238E27FC236}">
                  <a16:creationId xmlns:a16="http://schemas.microsoft.com/office/drawing/2014/main" id="{B38C9218-3D8F-4DF9-AE9D-32E6EA1DD10F}"/>
                </a:ext>
              </a:extLst>
            </p:cNvPr>
            <p:cNvSpPr/>
            <p:nvPr/>
          </p:nvSpPr>
          <p:spPr bwMode="auto">
            <a:xfrm>
              <a:off x="2382220" y="2696139"/>
              <a:ext cx="1521822" cy="1521822"/>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17B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5315" tIns="205315" rIns="205315" bIns="205315" spcCol="1270" anchor="ctr"/>
            <a:lstStyle/>
            <a:p>
              <a:pPr algn="ctr" defTabSz="1022350">
                <a:lnSpc>
                  <a:spcPct val="90000"/>
                </a:lnSpc>
                <a:spcAft>
                  <a:spcPct val="35000"/>
                </a:spcAft>
                <a:defRPr/>
              </a:pPr>
              <a:r>
                <a:rPr lang="en-GB" sz="2800" b="1" dirty="0"/>
                <a:t>MHRA</a:t>
              </a:r>
              <a:endParaRPr lang="en-GB" sz="2300" b="1" dirty="0"/>
            </a:p>
          </p:txBody>
        </p:sp>
        <p:grpSp>
          <p:nvGrpSpPr>
            <p:cNvPr id="59" name="Group 58">
              <a:extLst>
                <a:ext uri="{FF2B5EF4-FFF2-40B4-BE49-F238E27FC236}">
                  <a16:creationId xmlns:a16="http://schemas.microsoft.com/office/drawing/2014/main" id="{7E572B59-857D-496C-BA5B-DC86A09CCE5E}"/>
                </a:ext>
              </a:extLst>
            </p:cNvPr>
            <p:cNvGrpSpPr/>
            <p:nvPr/>
          </p:nvGrpSpPr>
          <p:grpSpPr>
            <a:xfrm>
              <a:off x="903347" y="2539338"/>
              <a:ext cx="1049040" cy="1047762"/>
              <a:chOff x="3105447" y="910360"/>
              <a:chExt cx="1049040" cy="1047762"/>
            </a:xfrm>
          </p:grpSpPr>
          <p:sp>
            <p:nvSpPr>
              <p:cNvPr id="60" name="Freeform 30">
                <a:extLst>
                  <a:ext uri="{FF2B5EF4-FFF2-40B4-BE49-F238E27FC236}">
                    <a16:creationId xmlns:a16="http://schemas.microsoft.com/office/drawing/2014/main" id="{21CB5774-161D-4599-A51A-F1F7C70F27A5}"/>
                  </a:ext>
                </a:extLst>
              </p:cNvPr>
              <p:cNvSpPr/>
              <p:nvPr/>
            </p:nvSpPr>
            <p:spPr bwMode="auto">
              <a:xfrm>
                <a:off x="3105447" y="910360"/>
                <a:ext cx="1049040" cy="1047762"/>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17B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1700"/>
              </a:p>
            </p:txBody>
          </p:sp>
          <p:sp>
            <p:nvSpPr>
              <p:cNvPr id="61" name="Rectangle 44">
                <a:extLst>
                  <a:ext uri="{FF2B5EF4-FFF2-40B4-BE49-F238E27FC236}">
                    <a16:creationId xmlns:a16="http://schemas.microsoft.com/office/drawing/2014/main" id="{B7BC8FC3-3ACD-4532-A700-1EE8E7F894C9}"/>
                  </a:ext>
                </a:extLst>
              </p:cNvPr>
              <p:cNvSpPr>
                <a:spLocks noChangeArrowheads="1"/>
              </p:cNvSpPr>
              <p:nvPr/>
            </p:nvSpPr>
            <p:spPr bwMode="auto">
              <a:xfrm>
                <a:off x="3231165" y="1234186"/>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CHM</a:t>
                </a:r>
              </a:p>
            </p:txBody>
          </p:sp>
        </p:grpSp>
        <p:grpSp>
          <p:nvGrpSpPr>
            <p:cNvPr id="62" name="Group 61">
              <a:extLst>
                <a:ext uri="{FF2B5EF4-FFF2-40B4-BE49-F238E27FC236}">
                  <a16:creationId xmlns:a16="http://schemas.microsoft.com/office/drawing/2014/main" id="{B4E1C68E-0F66-477C-9DAF-F6D00472678B}"/>
                </a:ext>
              </a:extLst>
            </p:cNvPr>
            <p:cNvGrpSpPr/>
            <p:nvPr/>
          </p:nvGrpSpPr>
          <p:grpSpPr>
            <a:xfrm>
              <a:off x="531724" y="3884685"/>
              <a:ext cx="1049040" cy="1047762"/>
              <a:chOff x="3270429" y="2151094"/>
              <a:chExt cx="1049040" cy="1047762"/>
            </a:xfrm>
          </p:grpSpPr>
          <p:sp>
            <p:nvSpPr>
              <p:cNvPr id="63" name="Freeform 32">
                <a:extLst>
                  <a:ext uri="{FF2B5EF4-FFF2-40B4-BE49-F238E27FC236}">
                    <a16:creationId xmlns:a16="http://schemas.microsoft.com/office/drawing/2014/main" id="{E5073DBF-89DA-42EE-9AC0-BD0125E4E1BB}"/>
                  </a:ext>
                </a:extLst>
              </p:cNvPr>
              <p:cNvSpPr/>
              <p:nvPr/>
            </p:nvSpPr>
            <p:spPr bwMode="auto">
              <a:xfrm>
                <a:off x="3270429" y="2151094"/>
                <a:ext cx="1049040" cy="1047762"/>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17B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1700" dirty="0"/>
              </a:p>
            </p:txBody>
          </p:sp>
          <p:sp>
            <p:nvSpPr>
              <p:cNvPr id="64" name="Rectangle 46">
                <a:extLst>
                  <a:ext uri="{FF2B5EF4-FFF2-40B4-BE49-F238E27FC236}">
                    <a16:creationId xmlns:a16="http://schemas.microsoft.com/office/drawing/2014/main" id="{B5B5FA3B-9487-4CEC-ABC1-DDC98838CFF2}"/>
                  </a:ext>
                </a:extLst>
              </p:cNvPr>
              <p:cNvSpPr>
                <a:spLocks noChangeArrowheads="1"/>
              </p:cNvSpPr>
              <p:nvPr/>
            </p:nvSpPr>
            <p:spPr bwMode="auto">
              <a:xfrm>
                <a:off x="3342031" y="2479227"/>
                <a:ext cx="883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EAGs</a:t>
                </a:r>
              </a:p>
            </p:txBody>
          </p:sp>
        </p:grpSp>
        <p:cxnSp>
          <p:nvCxnSpPr>
            <p:cNvPr id="65" name="Straight Connector 64">
              <a:extLst>
                <a:ext uri="{FF2B5EF4-FFF2-40B4-BE49-F238E27FC236}">
                  <a16:creationId xmlns:a16="http://schemas.microsoft.com/office/drawing/2014/main" id="{D3AD1BE5-01F4-432A-818F-4BD37264F8B8}"/>
                </a:ext>
              </a:extLst>
            </p:cNvPr>
            <p:cNvCxnSpPr/>
            <p:nvPr/>
          </p:nvCxnSpPr>
          <p:spPr bwMode="auto">
            <a:xfrm>
              <a:off x="2045723" y="3122235"/>
              <a:ext cx="328415" cy="105215"/>
            </a:xfrm>
            <a:prstGeom prst="line">
              <a:avLst/>
            </a:prstGeom>
            <a:noFill/>
            <a:ln w="57150" cap="flat" cmpd="sng" algn="ctr">
              <a:solidFill>
                <a:srgbClr val="17B1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a:extLst>
                <a:ext uri="{FF2B5EF4-FFF2-40B4-BE49-F238E27FC236}">
                  <a16:creationId xmlns:a16="http://schemas.microsoft.com/office/drawing/2014/main" id="{16A7C229-47F6-4F0B-BE49-0C050BFD25F3}"/>
                </a:ext>
              </a:extLst>
            </p:cNvPr>
            <p:cNvCxnSpPr/>
            <p:nvPr/>
          </p:nvCxnSpPr>
          <p:spPr bwMode="auto">
            <a:xfrm flipV="1">
              <a:off x="1251356" y="3605118"/>
              <a:ext cx="98464" cy="297585"/>
            </a:xfrm>
            <a:prstGeom prst="line">
              <a:avLst/>
            </a:prstGeom>
            <a:noFill/>
            <a:ln w="57150" cap="flat" cmpd="sng" algn="ctr">
              <a:solidFill>
                <a:srgbClr val="17B1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a:extLst>
              <a:ext uri="{FF2B5EF4-FFF2-40B4-BE49-F238E27FC236}">
                <a16:creationId xmlns:a16="http://schemas.microsoft.com/office/drawing/2014/main" id="{8E6A20EE-29BF-45B7-83A6-62B4657BB15A}"/>
              </a:ext>
            </a:extLst>
          </p:cNvPr>
          <p:cNvGrpSpPr/>
          <p:nvPr/>
        </p:nvGrpSpPr>
        <p:grpSpPr>
          <a:xfrm>
            <a:off x="3822327" y="1067408"/>
            <a:ext cx="3036854" cy="4917351"/>
            <a:chOff x="3822327" y="1067408"/>
            <a:chExt cx="3036854" cy="4917351"/>
          </a:xfrm>
        </p:grpSpPr>
        <p:grpSp>
          <p:nvGrpSpPr>
            <p:cNvPr id="2" name="Group 1">
              <a:extLst>
                <a:ext uri="{FF2B5EF4-FFF2-40B4-BE49-F238E27FC236}">
                  <a16:creationId xmlns:a16="http://schemas.microsoft.com/office/drawing/2014/main" id="{B666C4D2-0808-4F52-AC23-111A60F64834}"/>
                </a:ext>
              </a:extLst>
            </p:cNvPr>
            <p:cNvGrpSpPr/>
            <p:nvPr/>
          </p:nvGrpSpPr>
          <p:grpSpPr>
            <a:xfrm>
              <a:off x="3822327" y="1067408"/>
              <a:ext cx="3036854" cy="4917351"/>
              <a:chOff x="3813643" y="1074656"/>
              <a:chExt cx="3036854" cy="4917351"/>
            </a:xfrm>
          </p:grpSpPr>
          <p:pic>
            <p:nvPicPr>
              <p:cNvPr id="16" name="Picture 15">
                <a:extLst>
                  <a:ext uri="{FF2B5EF4-FFF2-40B4-BE49-F238E27FC236}">
                    <a16:creationId xmlns:a16="http://schemas.microsoft.com/office/drawing/2014/main" id="{1C913056-9F14-473D-B50E-5BE2E475DFD9}"/>
                  </a:ext>
                </a:extLst>
              </p:cNvPr>
              <p:cNvPicPr>
                <a:picLocks noChangeAspect="1"/>
              </p:cNvPicPr>
              <p:nvPr/>
            </p:nvPicPr>
            <p:blipFill>
              <a:blip r:embed="rId5"/>
              <a:stretch>
                <a:fillRect/>
              </a:stretch>
            </p:blipFill>
            <p:spPr>
              <a:xfrm>
                <a:off x="5917047" y="1074656"/>
                <a:ext cx="933450" cy="990600"/>
              </a:xfrm>
              <a:prstGeom prst="rect">
                <a:avLst/>
              </a:prstGeom>
            </p:spPr>
          </p:pic>
          <p:sp>
            <p:nvSpPr>
              <p:cNvPr id="28" name="Freeform 27">
                <a:extLst>
                  <a:ext uri="{FF2B5EF4-FFF2-40B4-BE49-F238E27FC236}">
                    <a16:creationId xmlns:a16="http://schemas.microsoft.com/office/drawing/2014/main" id="{C15C1FB6-9C77-4979-9E3C-AAA276304C8F}"/>
                  </a:ext>
                </a:extLst>
              </p:cNvPr>
              <p:cNvSpPr/>
              <p:nvPr/>
            </p:nvSpPr>
            <p:spPr bwMode="auto">
              <a:xfrm rot="1610682">
                <a:off x="3816211" y="4172951"/>
                <a:ext cx="1534242" cy="64080"/>
              </a:xfrm>
              <a:custGeom>
                <a:avLst/>
                <a:gdLst>
                  <a:gd name="connsiteX0" fmla="*/ 0 w 1000304"/>
                  <a:gd name="connsiteY0" fmla="*/ 19226 h 38452"/>
                  <a:gd name="connsiteX1" fmla="*/ 1000304 w 1000304"/>
                  <a:gd name="connsiteY1" fmla="*/ 19226 h 38452"/>
                </a:gdLst>
                <a:ahLst/>
                <a:cxnLst>
                  <a:cxn ang="0">
                    <a:pos x="connsiteX0" y="connsiteY0"/>
                  </a:cxn>
                  <a:cxn ang="0">
                    <a:pos x="connsiteX1" y="connsiteY1"/>
                  </a:cxn>
                </a:cxnLst>
                <a:rect l="l" t="t" r="r" b="b"/>
                <a:pathLst>
                  <a:path w="1000304" h="38452">
                    <a:moveTo>
                      <a:pt x="1000304" y="19226"/>
                    </a:moveTo>
                    <a:lnTo>
                      <a:pt x="0" y="19226"/>
                    </a:lnTo>
                  </a:path>
                </a:pathLst>
              </a:custGeom>
              <a:noFill/>
              <a:ln w="57150">
                <a:solidFill>
                  <a:srgbClr val="034EA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87845" tIns="-5782" rIns="487843" bIns="-5781" spcCol="1270" anchor="ctr"/>
              <a:lstStyle/>
              <a:p>
                <a:pPr algn="ctr" defTabSz="222250">
                  <a:lnSpc>
                    <a:spcPct val="90000"/>
                  </a:lnSpc>
                  <a:spcAft>
                    <a:spcPct val="35000"/>
                  </a:spcAft>
                  <a:defRPr/>
                </a:pPr>
                <a:endParaRPr lang="en-GB" sz="500"/>
              </a:p>
            </p:txBody>
          </p:sp>
          <p:sp>
            <p:nvSpPr>
              <p:cNvPr id="29" name="Freeform 28">
                <a:extLst>
                  <a:ext uri="{FF2B5EF4-FFF2-40B4-BE49-F238E27FC236}">
                    <a16:creationId xmlns:a16="http://schemas.microsoft.com/office/drawing/2014/main" id="{BA139744-F8D6-4B0A-B989-0A2EE4DAA1F6}"/>
                  </a:ext>
                </a:extLst>
              </p:cNvPr>
              <p:cNvSpPr/>
              <p:nvPr/>
            </p:nvSpPr>
            <p:spPr bwMode="auto">
              <a:xfrm>
                <a:off x="4896448" y="1767615"/>
                <a:ext cx="1250352" cy="1248829"/>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2300" b="1" dirty="0"/>
              </a:p>
            </p:txBody>
          </p:sp>
          <p:sp>
            <p:nvSpPr>
              <p:cNvPr id="35" name="Freeform 34">
                <a:extLst>
                  <a:ext uri="{FF2B5EF4-FFF2-40B4-BE49-F238E27FC236}">
                    <a16:creationId xmlns:a16="http://schemas.microsoft.com/office/drawing/2014/main" id="{5879F0EB-DFFB-4776-B1D7-78FBE1620B28}"/>
                  </a:ext>
                </a:extLst>
              </p:cNvPr>
              <p:cNvSpPr/>
              <p:nvPr/>
            </p:nvSpPr>
            <p:spPr bwMode="auto">
              <a:xfrm>
                <a:off x="4777373" y="4982250"/>
                <a:ext cx="1009757" cy="1009757"/>
              </a:xfrm>
              <a:custGeom>
                <a:avLst/>
                <a:gdLst>
                  <a:gd name="connsiteX0" fmla="*/ 0 w 1188000"/>
                  <a:gd name="connsiteY0" fmla="*/ 594000 h 1188000"/>
                  <a:gd name="connsiteX1" fmla="*/ 594000 w 1188000"/>
                  <a:gd name="connsiteY1" fmla="*/ 0 h 1188000"/>
                  <a:gd name="connsiteX2" fmla="*/ 1188000 w 1188000"/>
                  <a:gd name="connsiteY2" fmla="*/ 594000 h 1188000"/>
                  <a:gd name="connsiteX3" fmla="*/ 594000 w 1188000"/>
                  <a:gd name="connsiteY3" fmla="*/ 1188000 h 1188000"/>
                  <a:gd name="connsiteX4" fmla="*/ 0 w 1188000"/>
                  <a:gd name="connsiteY4" fmla="*/ 594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1188000">
                    <a:moveTo>
                      <a:pt x="0" y="594000"/>
                    </a:moveTo>
                    <a:cubicBezTo>
                      <a:pt x="0" y="265943"/>
                      <a:pt x="265943" y="0"/>
                      <a:pt x="594000" y="0"/>
                    </a:cubicBezTo>
                    <a:cubicBezTo>
                      <a:pt x="922057" y="0"/>
                      <a:pt x="1188000" y="265943"/>
                      <a:pt x="1188000" y="594000"/>
                    </a:cubicBezTo>
                    <a:cubicBezTo>
                      <a:pt x="1188000" y="922057"/>
                      <a:pt x="922057" y="1188000"/>
                      <a:pt x="594000" y="1188000"/>
                    </a:cubicBezTo>
                    <a:cubicBezTo>
                      <a:pt x="265943" y="1188000"/>
                      <a:pt x="0" y="922057"/>
                      <a:pt x="0" y="594000"/>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774" tIns="184774" rIns="184774" bIns="184774" spcCol="1270" anchor="ctr"/>
              <a:lstStyle/>
              <a:p>
                <a:pPr algn="ctr" defTabSz="755650">
                  <a:lnSpc>
                    <a:spcPct val="90000"/>
                  </a:lnSpc>
                  <a:spcAft>
                    <a:spcPct val="35000"/>
                  </a:spcAft>
                  <a:defRPr/>
                </a:pPr>
                <a:endParaRPr lang="en-GB" sz="2000" b="1" dirty="0"/>
              </a:p>
            </p:txBody>
          </p:sp>
          <p:sp>
            <p:nvSpPr>
              <p:cNvPr id="37" name="Freeform 36">
                <a:extLst>
                  <a:ext uri="{FF2B5EF4-FFF2-40B4-BE49-F238E27FC236}">
                    <a16:creationId xmlns:a16="http://schemas.microsoft.com/office/drawing/2014/main" id="{9FC02591-DD9F-4E33-A301-D2269BC0C0BB}"/>
                  </a:ext>
                </a:extLst>
              </p:cNvPr>
              <p:cNvSpPr/>
              <p:nvPr/>
            </p:nvSpPr>
            <p:spPr bwMode="auto">
              <a:xfrm>
                <a:off x="5322629" y="4143740"/>
                <a:ext cx="966788" cy="965200"/>
              </a:xfrm>
              <a:custGeom>
                <a:avLst/>
                <a:gdLst>
                  <a:gd name="connsiteX0" fmla="*/ 0 w 965576"/>
                  <a:gd name="connsiteY0" fmla="*/ 482788 h 965576"/>
                  <a:gd name="connsiteX1" fmla="*/ 482788 w 965576"/>
                  <a:gd name="connsiteY1" fmla="*/ 0 h 965576"/>
                  <a:gd name="connsiteX2" fmla="*/ 965576 w 965576"/>
                  <a:gd name="connsiteY2" fmla="*/ 482788 h 965576"/>
                  <a:gd name="connsiteX3" fmla="*/ 482788 w 965576"/>
                  <a:gd name="connsiteY3" fmla="*/ 965576 h 965576"/>
                  <a:gd name="connsiteX4" fmla="*/ 0 w 965576"/>
                  <a:gd name="connsiteY4" fmla="*/ 482788 h 9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576" h="965576">
                    <a:moveTo>
                      <a:pt x="0" y="482788"/>
                    </a:moveTo>
                    <a:cubicBezTo>
                      <a:pt x="0" y="216152"/>
                      <a:pt x="216152" y="0"/>
                      <a:pt x="482788" y="0"/>
                    </a:cubicBezTo>
                    <a:cubicBezTo>
                      <a:pt x="749424" y="0"/>
                      <a:pt x="965576" y="216152"/>
                      <a:pt x="965576" y="482788"/>
                    </a:cubicBezTo>
                    <a:cubicBezTo>
                      <a:pt x="965576" y="749424"/>
                      <a:pt x="749424" y="965576"/>
                      <a:pt x="482788" y="965576"/>
                    </a:cubicBezTo>
                    <a:cubicBezTo>
                      <a:pt x="216152" y="965576"/>
                      <a:pt x="0" y="749424"/>
                      <a:pt x="0" y="482788"/>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2200" tIns="152200" rIns="152200" bIns="152200" spcCol="1270" anchor="ctr"/>
              <a:lstStyle/>
              <a:p>
                <a:pPr algn="ctr" defTabSz="755650">
                  <a:lnSpc>
                    <a:spcPct val="90000"/>
                  </a:lnSpc>
                  <a:spcAft>
                    <a:spcPct val="35000"/>
                  </a:spcAft>
                  <a:defRPr/>
                </a:pPr>
                <a:endParaRPr lang="en-GB" sz="1800" b="1" dirty="0"/>
              </a:p>
            </p:txBody>
          </p:sp>
          <p:sp>
            <p:nvSpPr>
              <p:cNvPr id="39" name="Freeform 38">
                <a:extLst>
                  <a:ext uri="{FF2B5EF4-FFF2-40B4-BE49-F238E27FC236}">
                    <a16:creationId xmlns:a16="http://schemas.microsoft.com/office/drawing/2014/main" id="{14538FEE-A64C-4DEC-B221-C09EB98B1CAA}"/>
                  </a:ext>
                </a:extLst>
              </p:cNvPr>
              <p:cNvSpPr/>
              <p:nvPr/>
            </p:nvSpPr>
            <p:spPr bwMode="auto">
              <a:xfrm>
                <a:off x="4590033" y="3079474"/>
                <a:ext cx="1187450" cy="1189037"/>
              </a:xfrm>
              <a:custGeom>
                <a:avLst/>
                <a:gdLst>
                  <a:gd name="connsiteX0" fmla="*/ 0 w 1188000"/>
                  <a:gd name="connsiteY0" fmla="*/ 594000 h 1188000"/>
                  <a:gd name="connsiteX1" fmla="*/ 594000 w 1188000"/>
                  <a:gd name="connsiteY1" fmla="*/ 0 h 1188000"/>
                  <a:gd name="connsiteX2" fmla="*/ 1188000 w 1188000"/>
                  <a:gd name="connsiteY2" fmla="*/ 594000 h 1188000"/>
                  <a:gd name="connsiteX3" fmla="*/ 594000 w 1188000"/>
                  <a:gd name="connsiteY3" fmla="*/ 1188000 h 1188000"/>
                  <a:gd name="connsiteX4" fmla="*/ 0 w 1188000"/>
                  <a:gd name="connsiteY4" fmla="*/ 594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1188000">
                    <a:moveTo>
                      <a:pt x="0" y="594000"/>
                    </a:moveTo>
                    <a:cubicBezTo>
                      <a:pt x="0" y="265943"/>
                      <a:pt x="265943" y="0"/>
                      <a:pt x="594000" y="0"/>
                    </a:cubicBezTo>
                    <a:cubicBezTo>
                      <a:pt x="922057" y="0"/>
                      <a:pt x="1188000" y="265943"/>
                      <a:pt x="1188000" y="594000"/>
                    </a:cubicBezTo>
                    <a:cubicBezTo>
                      <a:pt x="1188000" y="922057"/>
                      <a:pt x="922057" y="1188000"/>
                      <a:pt x="594000" y="1188000"/>
                    </a:cubicBezTo>
                    <a:cubicBezTo>
                      <a:pt x="265943" y="1188000"/>
                      <a:pt x="0" y="922057"/>
                      <a:pt x="0" y="594000"/>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774" tIns="184774" rIns="184774" bIns="184774" spcCol="1270" anchor="ctr"/>
              <a:lstStyle/>
              <a:p>
                <a:pPr algn="ctr" defTabSz="755650">
                  <a:lnSpc>
                    <a:spcPct val="90000"/>
                  </a:lnSpc>
                  <a:spcAft>
                    <a:spcPct val="35000"/>
                  </a:spcAft>
                  <a:defRPr/>
                </a:pPr>
                <a:r>
                  <a:rPr lang="en-GB" sz="2000" b="1" dirty="0"/>
                  <a:t>SAWP</a:t>
                </a:r>
              </a:p>
            </p:txBody>
          </p:sp>
          <p:sp>
            <p:nvSpPr>
              <p:cNvPr id="41" name="Freeform 40">
                <a:extLst>
                  <a:ext uri="{FF2B5EF4-FFF2-40B4-BE49-F238E27FC236}">
                    <a16:creationId xmlns:a16="http://schemas.microsoft.com/office/drawing/2014/main" id="{8B310D35-1E54-461B-B7CC-29A5AF9F2ECF}"/>
                  </a:ext>
                </a:extLst>
              </p:cNvPr>
              <p:cNvSpPr/>
              <p:nvPr/>
            </p:nvSpPr>
            <p:spPr>
              <a:xfrm rot="2912430" flipV="1">
                <a:off x="3471256" y="4404768"/>
                <a:ext cx="1605129" cy="481657"/>
              </a:xfrm>
              <a:custGeom>
                <a:avLst/>
                <a:gdLst>
                  <a:gd name="connsiteX0" fmla="*/ 0 w 1000304"/>
                  <a:gd name="connsiteY0" fmla="*/ 19226 h 38452"/>
                  <a:gd name="connsiteX1" fmla="*/ 1000304 w 1000304"/>
                  <a:gd name="connsiteY1" fmla="*/ 19226 h 38452"/>
                </a:gdLst>
                <a:ahLst/>
                <a:cxnLst>
                  <a:cxn ang="0">
                    <a:pos x="connsiteX0" y="connsiteY0"/>
                  </a:cxn>
                  <a:cxn ang="0">
                    <a:pos x="connsiteX1" y="connsiteY1"/>
                  </a:cxn>
                </a:cxnLst>
                <a:rect l="l" t="t" r="r" b="b"/>
                <a:pathLst>
                  <a:path w="1000304" h="38452">
                    <a:moveTo>
                      <a:pt x="1000304" y="19226"/>
                    </a:moveTo>
                    <a:lnTo>
                      <a:pt x="0" y="19226"/>
                    </a:lnTo>
                  </a:path>
                </a:pathLst>
              </a:custGeom>
              <a:noFill/>
              <a:ln w="57150">
                <a:solidFill>
                  <a:srgbClr val="034EA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87845" tIns="-5782" rIns="487843" bIns="-5781" spcCol="1270" anchor="ctr"/>
              <a:lstStyle/>
              <a:p>
                <a:pPr algn="ctr" defTabSz="222250">
                  <a:lnSpc>
                    <a:spcPct val="90000"/>
                  </a:lnSpc>
                  <a:spcAft>
                    <a:spcPct val="35000"/>
                  </a:spcAft>
                  <a:defRPr/>
                </a:pPr>
                <a:endParaRPr lang="en-GB" sz="500"/>
              </a:p>
            </p:txBody>
          </p:sp>
          <p:sp>
            <p:nvSpPr>
              <p:cNvPr id="42" name="Freeform 41">
                <a:extLst>
                  <a:ext uri="{FF2B5EF4-FFF2-40B4-BE49-F238E27FC236}">
                    <a16:creationId xmlns:a16="http://schemas.microsoft.com/office/drawing/2014/main" id="{1C0BC548-43B9-4471-AE50-108E5B71095B}"/>
                  </a:ext>
                </a:extLst>
              </p:cNvPr>
              <p:cNvSpPr/>
              <p:nvPr/>
            </p:nvSpPr>
            <p:spPr>
              <a:xfrm>
                <a:off x="3955525" y="3541063"/>
                <a:ext cx="535365" cy="168492"/>
              </a:xfrm>
              <a:custGeom>
                <a:avLst/>
                <a:gdLst>
                  <a:gd name="connsiteX0" fmla="*/ 0 w 380931"/>
                  <a:gd name="connsiteY0" fmla="*/ 19226 h 38452"/>
                  <a:gd name="connsiteX1" fmla="*/ 380931 w 380931"/>
                  <a:gd name="connsiteY1" fmla="*/ 19226 h 38452"/>
                </a:gdLst>
                <a:ahLst/>
                <a:cxnLst>
                  <a:cxn ang="0">
                    <a:pos x="connsiteX0" y="connsiteY0"/>
                  </a:cxn>
                  <a:cxn ang="0">
                    <a:pos x="connsiteX1" y="connsiteY1"/>
                  </a:cxn>
                </a:cxnLst>
                <a:rect l="l" t="t" r="r" b="b"/>
                <a:pathLst>
                  <a:path w="380931" h="38452">
                    <a:moveTo>
                      <a:pt x="380931" y="19226"/>
                    </a:moveTo>
                    <a:lnTo>
                      <a:pt x="0" y="19226"/>
                    </a:lnTo>
                  </a:path>
                </a:pathLst>
              </a:custGeom>
              <a:noFill/>
              <a:ln w="57150">
                <a:solidFill>
                  <a:srgbClr val="034EA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3642" tIns="9703" rIns="193642" bIns="9703" spcCol="1270" anchor="ctr"/>
              <a:lstStyle/>
              <a:p>
                <a:pPr algn="ctr" defTabSz="222250">
                  <a:lnSpc>
                    <a:spcPct val="90000"/>
                  </a:lnSpc>
                  <a:spcAft>
                    <a:spcPct val="35000"/>
                  </a:spcAft>
                  <a:defRPr/>
                </a:pPr>
                <a:endParaRPr lang="en-GB" sz="500"/>
              </a:p>
            </p:txBody>
          </p:sp>
          <p:sp>
            <p:nvSpPr>
              <p:cNvPr id="45" name="Rectangle 46">
                <a:extLst>
                  <a:ext uri="{FF2B5EF4-FFF2-40B4-BE49-F238E27FC236}">
                    <a16:creationId xmlns:a16="http://schemas.microsoft.com/office/drawing/2014/main" id="{0CDB9FF0-5D25-4DD7-8CFF-5E17424A0E1B}"/>
                  </a:ext>
                </a:extLst>
              </p:cNvPr>
              <p:cNvSpPr>
                <a:spLocks noChangeArrowheads="1"/>
              </p:cNvSpPr>
              <p:nvPr/>
            </p:nvSpPr>
            <p:spPr bwMode="auto">
              <a:xfrm>
                <a:off x="5329900" y="4446605"/>
                <a:ext cx="955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BSWP</a:t>
                </a:r>
              </a:p>
            </p:txBody>
          </p:sp>
          <p:sp>
            <p:nvSpPr>
              <p:cNvPr id="49" name="Freeform 40">
                <a:extLst>
                  <a:ext uri="{FF2B5EF4-FFF2-40B4-BE49-F238E27FC236}">
                    <a16:creationId xmlns:a16="http://schemas.microsoft.com/office/drawing/2014/main" id="{13F10058-B8C2-4355-9A17-6E903A7D63C1}"/>
                  </a:ext>
                </a:extLst>
              </p:cNvPr>
              <p:cNvSpPr/>
              <p:nvPr/>
            </p:nvSpPr>
            <p:spPr>
              <a:xfrm rot="19702970" flipV="1">
                <a:off x="3813643" y="2753032"/>
                <a:ext cx="1163809" cy="250947"/>
              </a:xfrm>
              <a:custGeom>
                <a:avLst/>
                <a:gdLst>
                  <a:gd name="connsiteX0" fmla="*/ 0 w 1000304"/>
                  <a:gd name="connsiteY0" fmla="*/ 19226 h 38452"/>
                  <a:gd name="connsiteX1" fmla="*/ 1000304 w 1000304"/>
                  <a:gd name="connsiteY1" fmla="*/ 19226 h 38452"/>
                </a:gdLst>
                <a:ahLst/>
                <a:cxnLst>
                  <a:cxn ang="0">
                    <a:pos x="connsiteX0" y="connsiteY0"/>
                  </a:cxn>
                  <a:cxn ang="0">
                    <a:pos x="connsiteX1" y="connsiteY1"/>
                  </a:cxn>
                </a:cxnLst>
                <a:rect l="l" t="t" r="r" b="b"/>
                <a:pathLst>
                  <a:path w="1000304" h="38452">
                    <a:moveTo>
                      <a:pt x="1000304" y="19226"/>
                    </a:moveTo>
                    <a:lnTo>
                      <a:pt x="0" y="19226"/>
                    </a:lnTo>
                  </a:path>
                </a:pathLst>
              </a:custGeom>
              <a:noFill/>
              <a:ln w="57150">
                <a:solidFill>
                  <a:srgbClr val="034EA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87845" tIns="-5782" rIns="487843" bIns="-5781" spcCol="1270" anchor="ctr"/>
              <a:lstStyle/>
              <a:p>
                <a:pPr algn="ctr" defTabSz="222250">
                  <a:lnSpc>
                    <a:spcPct val="90000"/>
                  </a:lnSpc>
                  <a:spcAft>
                    <a:spcPct val="35000"/>
                  </a:spcAft>
                  <a:defRPr/>
                </a:pPr>
                <a:endParaRPr lang="en-GB" sz="500"/>
              </a:p>
            </p:txBody>
          </p:sp>
          <p:sp>
            <p:nvSpPr>
              <p:cNvPr id="51" name="Rectangle 46">
                <a:extLst>
                  <a:ext uri="{FF2B5EF4-FFF2-40B4-BE49-F238E27FC236}">
                    <a16:creationId xmlns:a16="http://schemas.microsoft.com/office/drawing/2014/main" id="{BB0A37B0-9C61-46D7-A38A-8E4B1A17A13B}"/>
                  </a:ext>
                </a:extLst>
              </p:cNvPr>
              <p:cNvSpPr>
                <a:spLocks noChangeArrowheads="1"/>
              </p:cNvSpPr>
              <p:nvPr/>
            </p:nvSpPr>
            <p:spPr bwMode="auto">
              <a:xfrm>
                <a:off x="4823864" y="5283983"/>
                <a:ext cx="914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PRAC</a:t>
                </a:r>
              </a:p>
            </p:txBody>
          </p:sp>
          <p:sp>
            <p:nvSpPr>
              <p:cNvPr id="52" name="Rectangle 46">
                <a:extLst>
                  <a:ext uri="{FF2B5EF4-FFF2-40B4-BE49-F238E27FC236}">
                    <a16:creationId xmlns:a16="http://schemas.microsoft.com/office/drawing/2014/main" id="{3048B697-3127-41F9-B297-FF96DFC4DCBA}"/>
                  </a:ext>
                </a:extLst>
              </p:cNvPr>
              <p:cNvSpPr>
                <a:spLocks noChangeArrowheads="1"/>
              </p:cNvSpPr>
              <p:nvPr/>
            </p:nvSpPr>
            <p:spPr bwMode="auto">
              <a:xfrm>
                <a:off x="4950946" y="2172515"/>
                <a:ext cx="1091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rPr>
                  <a:t>CHMP</a:t>
                </a:r>
              </a:p>
            </p:txBody>
          </p:sp>
        </p:grpSp>
        <p:cxnSp>
          <p:nvCxnSpPr>
            <p:cNvPr id="8" name="Straight Connector 7">
              <a:extLst>
                <a:ext uri="{FF2B5EF4-FFF2-40B4-BE49-F238E27FC236}">
                  <a16:creationId xmlns:a16="http://schemas.microsoft.com/office/drawing/2014/main" id="{B5B8B7F6-8584-47F6-8EBD-1CE757270077}"/>
                </a:ext>
              </a:extLst>
            </p:cNvPr>
            <p:cNvCxnSpPr/>
            <p:nvPr/>
          </p:nvCxnSpPr>
          <p:spPr bwMode="auto">
            <a:xfrm flipH="1">
              <a:off x="5243991" y="2971347"/>
              <a:ext cx="44028" cy="98571"/>
            </a:xfrm>
            <a:prstGeom prst="line">
              <a:avLst/>
            </a:prstGeom>
            <a:noFill/>
            <a:ln w="57150" cap="flat" cmpd="sng" algn="ctr">
              <a:solidFill>
                <a:srgbClr val="034E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Freeform 42">
              <a:extLst>
                <a:ext uri="{FF2B5EF4-FFF2-40B4-BE49-F238E27FC236}">
                  <a16:creationId xmlns:a16="http://schemas.microsoft.com/office/drawing/2014/main" id="{177574A6-AE0C-46A4-8398-0919B219C3D9}"/>
                </a:ext>
              </a:extLst>
            </p:cNvPr>
            <p:cNvSpPr/>
            <p:nvPr/>
          </p:nvSpPr>
          <p:spPr>
            <a:xfrm rot="4828851">
              <a:off x="5075413" y="2991030"/>
              <a:ext cx="1105491"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34EA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grpSp>
    </p:spTree>
    <p:extLst>
      <p:ext uri="{BB962C8B-B14F-4D97-AF65-F5344CB8AC3E}">
        <p14:creationId xmlns:p14="http://schemas.microsoft.com/office/powerpoint/2010/main" val="29533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F2A710B-6716-4E1F-9950-C98A20EA84F6}"/>
              </a:ext>
            </a:extLst>
          </p:cNvPr>
          <p:cNvSpPr>
            <a:spLocks noGrp="1"/>
          </p:cNvSpPr>
          <p:nvPr>
            <p:ph type="title"/>
          </p:nvPr>
        </p:nvSpPr>
        <p:spPr>
          <a:xfrm>
            <a:off x="838200" y="358775"/>
            <a:ext cx="11262360" cy="1210576"/>
          </a:xfrm>
        </p:spPr>
        <p:txBody>
          <a:bodyPr/>
          <a:lstStyle/>
          <a:p>
            <a:r>
              <a:rPr lang="en-GB" altLang="en-US" dirty="0"/>
              <a:t>The regulatory network…</a:t>
            </a:r>
            <a:br>
              <a:rPr lang="en-GB" altLang="en-US" dirty="0"/>
            </a:br>
            <a:r>
              <a:rPr lang="en-GB" altLang="en-US" dirty="0"/>
              <a:t>										… Now</a:t>
            </a:r>
          </a:p>
        </p:txBody>
      </p:sp>
      <p:pic>
        <p:nvPicPr>
          <p:cNvPr id="44" name="Picture 43">
            <a:extLst>
              <a:ext uri="{FF2B5EF4-FFF2-40B4-BE49-F238E27FC236}">
                <a16:creationId xmlns:a16="http://schemas.microsoft.com/office/drawing/2014/main" id="{2DDA386F-B509-49A0-BBD5-DDF0BCAAD2CC}"/>
              </a:ext>
            </a:extLst>
          </p:cNvPr>
          <p:cNvPicPr>
            <a:picLocks noChangeAspect="1"/>
          </p:cNvPicPr>
          <p:nvPr/>
        </p:nvPicPr>
        <p:blipFill>
          <a:blip r:embed="rId3"/>
          <a:stretch>
            <a:fillRect/>
          </a:stretch>
        </p:blipFill>
        <p:spPr>
          <a:xfrm>
            <a:off x="2140276" y="1618700"/>
            <a:ext cx="933451" cy="933451"/>
          </a:xfrm>
          <a:prstGeom prst="rect">
            <a:avLst/>
          </a:prstGeom>
        </p:spPr>
      </p:pic>
      <p:sp>
        <p:nvSpPr>
          <p:cNvPr id="56" name="Freeform 26">
            <a:extLst>
              <a:ext uri="{FF2B5EF4-FFF2-40B4-BE49-F238E27FC236}">
                <a16:creationId xmlns:a16="http://schemas.microsoft.com/office/drawing/2014/main" id="{8B915556-CE03-41DD-AF84-9579554FB182}"/>
              </a:ext>
            </a:extLst>
          </p:cNvPr>
          <p:cNvSpPr/>
          <p:nvPr/>
        </p:nvSpPr>
        <p:spPr bwMode="auto">
          <a:xfrm>
            <a:off x="2382220" y="2696139"/>
            <a:ext cx="1521822" cy="1521822"/>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17B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5315" tIns="205315" rIns="205315" bIns="205315" spcCol="1270" anchor="ctr"/>
          <a:lstStyle/>
          <a:p>
            <a:pPr algn="ctr" defTabSz="1022350">
              <a:lnSpc>
                <a:spcPct val="90000"/>
              </a:lnSpc>
              <a:spcAft>
                <a:spcPct val="35000"/>
              </a:spcAft>
              <a:defRPr/>
            </a:pPr>
            <a:r>
              <a:rPr lang="en-GB" sz="2800" b="1" dirty="0"/>
              <a:t>MHRA</a:t>
            </a:r>
            <a:endParaRPr lang="en-GB" sz="2300" b="1" dirty="0"/>
          </a:p>
        </p:txBody>
      </p:sp>
      <p:grpSp>
        <p:nvGrpSpPr>
          <p:cNvPr id="57" name="Group 56">
            <a:extLst>
              <a:ext uri="{FF2B5EF4-FFF2-40B4-BE49-F238E27FC236}">
                <a16:creationId xmlns:a16="http://schemas.microsoft.com/office/drawing/2014/main" id="{4F51A551-873E-4A8E-8F03-D2FFD143ECAE}"/>
              </a:ext>
            </a:extLst>
          </p:cNvPr>
          <p:cNvGrpSpPr/>
          <p:nvPr/>
        </p:nvGrpSpPr>
        <p:grpSpPr>
          <a:xfrm>
            <a:off x="3822327" y="1067408"/>
            <a:ext cx="3036854" cy="4917351"/>
            <a:chOff x="3813643" y="1074656"/>
            <a:chExt cx="3036854" cy="4917351"/>
          </a:xfrm>
        </p:grpSpPr>
        <p:pic>
          <p:nvPicPr>
            <p:cNvPr id="58" name="Picture 57">
              <a:extLst>
                <a:ext uri="{FF2B5EF4-FFF2-40B4-BE49-F238E27FC236}">
                  <a16:creationId xmlns:a16="http://schemas.microsoft.com/office/drawing/2014/main" id="{3E067CB3-F342-48DF-8938-4EBA125CC949}"/>
                </a:ext>
              </a:extLst>
            </p:cNvPr>
            <p:cNvPicPr>
              <a:picLocks noChangeAspect="1"/>
            </p:cNvPicPr>
            <p:nvPr/>
          </p:nvPicPr>
          <p:blipFill>
            <a:blip r:embed="rId4"/>
            <a:stretch>
              <a:fillRect/>
            </a:stretch>
          </p:blipFill>
          <p:spPr>
            <a:xfrm>
              <a:off x="5917047" y="1074656"/>
              <a:ext cx="933450" cy="990600"/>
            </a:xfrm>
            <a:prstGeom prst="rect">
              <a:avLst/>
            </a:prstGeom>
          </p:spPr>
        </p:pic>
        <p:sp>
          <p:nvSpPr>
            <p:cNvPr id="59" name="Freeform 27">
              <a:extLst>
                <a:ext uri="{FF2B5EF4-FFF2-40B4-BE49-F238E27FC236}">
                  <a16:creationId xmlns:a16="http://schemas.microsoft.com/office/drawing/2014/main" id="{71C37DEE-3E31-4D3D-A65F-9C2457E19509}"/>
                </a:ext>
              </a:extLst>
            </p:cNvPr>
            <p:cNvSpPr/>
            <p:nvPr/>
          </p:nvSpPr>
          <p:spPr bwMode="auto">
            <a:xfrm rot="1610682">
              <a:off x="3816211" y="4172951"/>
              <a:ext cx="1534242" cy="64080"/>
            </a:xfrm>
            <a:custGeom>
              <a:avLst/>
              <a:gdLst>
                <a:gd name="connsiteX0" fmla="*/ 0 w 1000304"/>
                <a:gd name="connsiteY0" fmla="*/ 19226 h 38452"/>
                <a:gd name="connsiteX1" fmla="*/ 1000304 w 1000304"/>
                <a:gd name="connsiteY1" fmla="*/ 19226 h 38452"/>
              </a:gdLst>
              <a:ahLst/>
              <a:cxnLst>
                <a:cxn ang="0">
                  <a:pos x="connsiteX0" y="connsiteY0"/>
                </a:cxn>
                <a:cxn ang="0">
                  <a:pos x="connsiteX1" y="connsiteY1"/>
                </a:cxn>
              </a:cxnLst>
              <a:rect l="l" t="t" r="r" b="b"/>
              <a:pathLst>
                <a:path w="1000304" h="38452">
                  <a:moveTo>
                    <a:pt x="1000304" y="19226"/>
                  </a:moveTo>
                  <a:lnTo>
                    <a:pt x="0" y="19226"/>
                  </a:lnTo>
                </a:path>
              </a:pathLst>
            </a:custGeom>
            <a:noFill/>
            <a:ln w="57150">
              <a:solidFill>
                <a:srgbClr val="034EA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87845" tIns="-5782" rIns="487843" bIns="-5781" spcCol="1270" anchor="ctr"/>
            <a:lstStyle/>
            <a:p>
              <a:pPr algn="ctr" defTabSz="222250">
                <a:lnSpc>
                  <a:spcPct val="90000"/>
                </a:lnSpc>
                <a:spcAft>
                  <a:spcPct val="35000"/>
                </a:spcAft>
                <a:defRPr/>
              </a:pPr>
              <a:endParaRPr lang="en-GB" sz="500"/>
            </a:p>
          </p:txBody>
        </p:sp>
        <p:sp>
          <p:nvSpPr>
            <p:cNvPr id="60" name="Freeform 28">
              <a:extLst>
                <a:ext uri="{FF2B5EF4-FFF2-40B4-BE49-F238E27FC236}">
                  <a16:creationId xmlns:a16="http://schemas.microsoft.com/office/drawing/2014/main" id="{4FF0368A-DA1D-440B-B8D6-5C3E1F15A6EF}"/>
                </a:ext>
              </a:extLst>
            </p:cNvPr>
            <p:cNvSpPr/>
            <p:nvPr/>
          </p:nvSpPr>
          <p:spPr bwMode="auto">
            <a:xfrm>
              <a:off x="4896448" y="1767615"/>
              <a:ext cx="1250352" cy="1248829"/>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2300" b="1" dirty="0"/>
            </a:p>
          </p:txBody>
        </p:sp>
        <p:sp>
          <p:nvSpPr>
            <p:cNvPr id="61" name="Freeform 34">
              <a:extLst>
                <a:ext uri="{FF2B5EF4-FFF2-40B4-BE49-F238E27FC236}">
                  <a16:creationId xmlns:a16="http://schemas.microsoft.com/office/drawing/2014/main" id="{1DCC87C0-810C-4BBF-815F-B65B56398C9D}"/>
                </a:ext>
              </a:extLst>
            </p:cNvPr>
            <p:cNvSpPr/>
            <p:nvPr/>
          </p:nvSpPr>
          <p:spPr bwMode="auto">
            <a:xfrm>
              <a:off x="4777373" y="4982250"/>
              <a:ext cx="1009757" cy="1009757"/>
            </a:xfrm>
            <a:custGeom>
              <a:avLst/>
              <a:gdLst>
                <a:gd name="connsiteX0" fmla="*/ 0 w 1188000"/>
                <a:gd name="connsiteY0" fmla="*/ 594000 h 1188000"/>
                <a:gd name="connsiteX1" fmla="*/ 594000 w 1188000"/>
                <a:gd name="connsiteY1" fmla="*/ 0 h 1188000"/>
                <a:gd name="connsiteX2" fmla="*/ 1188000 w 1188000"/>
                <a:gd name="connsiteY2" fmla="*/ 594000 h 1188000"/>
                <a:gd name="connsiteX3" fmla="*/ 594000 w 1188000"/>
                <a:gd name="connsiteY3" fmla="*/ 1188000 h 1188000"/>
                <a:gd name="connsiteX4" fmla="*/ 0 w 1188000"/>
                <a:gd name="connsiteY4" fmla="*/ 594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1188000">
                  <a:moveTo>
                    <a:pt x="0" y="594000"/>
                  </a:moveTo>
                  <a:cubicBezTo>
                    <a:pt x="0" y="265943"/>
                    <a:pt x="265943" y="0"/>
                    <a:pt x="594000" y="0"/>
                  </a:cubicBezTo>
                  <a:cubicBezTo>
                    <a:pt x="922057" y="0"/>
                    <a:pt x="1188000" y="265943"/>
                    <a:pt x="1188000" y="594000"/>
                  </a:cubicBezTo>
                  <a:cubicBezTo>
                    <a:pt x="1188000" y="922057"/>
                    <a:pt x="922057" y="1188000"/>
                    <a:pt x="594000" y="1188000"/>
                  </a:cubicBezTo>
                  <a:cubicBezTo>
                    <a:pt x="265943" y="1188000"/>
                    <a:pt x="0" y="922057"/>
                    <a:pt x="0" y="594000"/>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774" tIns="184774" rIns="184774" bIns="184774" spcCol="1270" anchor="ctr"/>
            <a:lstStyle/>
            <a:p>
              <a:pPr algn="ctr" defTabSz="755650">
                <a:lnSpc>
                  <a:spcPct val="90000"/>
                </a:lnSpc>
                <a:spcAft>
                  <a:spcPct val="35000"/>
                </a:spcAft>
                <a:defRPr/>
              </a:pPr>
              <a:endParaRPr lang="en-GB" sz="2000" b="1" dirty="0"/>
            </a:p>
          </p:txBody>
        </p:sp>
        <p:sp>
          <p:nvSpPr>
            <p:cNvPr id="62" name="Freeform 36">
              <a:extLst>
                <a:ext uri="{FF2B5EF4-FFF2-40B4-BE49-F238E27FC236}">
                  <a16:creationId xmlns:a16="http://schemas.microsoft.com/office/drawing/2014/main" id="{2267A0C1-6B8D-414A-8367-EB218C6C2706}"/>
                </a:ext>
              </a:extLst>
            </p:cNvPr>
            <p:cNvSpPr/>
            <p:nvPr/>
          </p:nvSpPr>
          <p:spPr bwMode="auto">
            <a:xfrm>
              <a:off x="5322629" y="4143740"/>
              <a:ext cx="966788" cy="965200"/>
            </a:xfrm>
            <a:custGeom>
              <a:avLst/>
              <a:gdLst>
                <a:gd name="connsiteX0" fmla="*/ 0 w 965576"/>
                <a:gd name="connsiteY0" fmla="*/ 482788 h 965576"/>
                <a:gd name="connsiteX1" fmla="*/ 482788 w 965576"/>
                <a:gd name="connsiteY1" fmla="*/ 0 h 965576"/>
                <a:gd name="connsiteX2" fmla="*/ 965576 w 965576"/>
                <a:gd name="connsiteY2" fmla="*/ 482788 h 965576"/>
                <a:gd name="connsiteX3" fmla="*/ 482788 w 965576"/>
                <a:gd name="connsiteY3" fmla="*/ 965576 h 965576"/>
                <a:gd name="connsiteX4" fmla="*/ 0 w 965576"/>
                <a:gd name="connsiteY4" fmla="*/ 482788 h 9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576" h="965576">
                  <a:moveTo>
                    <a:pt x="0" y="482788"/>
                  </a:moveTo>
                  <a:cubicBezTo>
                    <a:pt x="0" y="216152"/>
                    <a:pt x="216152" y="0"/>
                    <a:pt x="482788" y="0"/>
                  </a:cubicBezTo>
                  <a:cubicBezTo>
                    <a:pt x="749424" y="0"/>
                    <a:pt x="965576" y="216152"/>
                    <a:pt x="965576" y="482788"/>
                  </a:cubicBezTo>
                  <a:cubicBezTo>
                    <a:pt x="965576" y="749424"/>
                    <a:pt x="749424" y="965576"/>
                    <a:pt x="482788" y="965576"/>
                  </a:cubicBezTo>
                  <a:cubicBezTo>
                    <a:pt x="216152" y="965576"/>
                    <a:pt x="0" y="749424"/>
                    <a:pt x="0" y="482788"/>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2200" tIns="152200" rIns="152200" bIns="152200" spcCol="1270" anchor="ctr"/>
            <a:lstStyle/>
            <a:p>
              <a:pPr algn="ctr" defTabSz="755650">
                <a:lnSpc>
                  <a:spcPct val="90000"/>
                </a:lnSpc>
                <a:spcAft>
                  <a:spcPct val="35000"/>
                </a:spcAft>
                <a:defRPr/>
              </a:pPr>
              <a:endParaRPr lang="en-GB" sz="1800" b="1" dirty="0"/>
            </a:p>
          </p:txBody>
        </p:sp>
        <p:sp>
          <p:nvSpPr>
            <p:cNvPr id="63" name="Freeform 38">
              <a:extLst>
                <a:ext uri="{FF2B5EF4-FFF2-40B4-BE49-F238E27FC236}">
                  <a16:creationId xmlns:a16="http://schemas.microsoft.com/office/drawing/2014/main" id="{F8974F49-7EDF-473F-A415-CEDFC38F916E}"/>
                </a:ext>
              </a:extLst>
            </p:cNvPr>
            <p:cNvSpPr/>
            <p:nvPr/>
          </p:nvSpPr>
          <p:spPr bwMode="auto">
            <a:xfrm>
              <a:off x="4590033" y="3079474"/>
              <a:ext cx="1187450" cy="1189037"/>
            </a:xfrm>
            <a:custGeom>
              <a:avLst/>
              <a:gdLst>
                <a:gd name="connsiteX0" fmla="*/ 0 w 1188000"/>
                <a:gd name="connsiteY0" fmla="*/ 594000 h 1188000"/>
                <a:gd name="connsiteX1" fmla="*/ 594000 w 1188000"/>
                <a:gd name="connsiteY1" fmla="*/ 0 h 1188000"/>
                <a:gd name="connsiteX2" fmla="*/ 1188000 w 1188000"/>
                <a:gd name="connsiteY2" fmla="*/ 594000 h 1188000"/>
                <a:gd name="connsiteX3" fmla="*/ 594000 w 1188000"/>
                <a:gd name="connsiteY3" fmla="*/ 1188000 h 1188000"/>
                <a:gd name="connsiteX4" fmla="*/ 0 w 1188000"/>
                <a:gd name="connsiteY4" fmla="*/ 594000 h 11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1188000">
                  <a:moveTo>
                    <a:pt x="0" y="594000"/>
                  </a:moveTo>
                  <a:cubicBezTo>
                    <a:pt x="0" y="265943"/>
                    <a:pt x="265943" y="0"/>
                    <a:pt x="594000" y="0"/>
                  </a:cubicBezTo>
                  <a:cubicBezTo>
                    <a:pt x="922057" y="0"/>
                    <a:pt x="1188000" y="265943"/>
                    <a:pt x="1188000" y="594000"/>
                  </a:cubicBezTo>
                  <a:cubicBezTo>
                    <a:pt x="1188000" y="922057"/>
                    <a:pt x="922057" y="1188000"/>
                    <a:pt x="594000" y="1188000"/>
                  </a:cubicBezTo>
                  <a:cubicBezTo>
                    <a:pt x="265943" y="1188000"/>
                    <a:pt x="0" y="922057"/>
                    <a:pt x="0" y="594000"/>
                  </a:cubicBezTo>
                  <a:close/>
                </a:path>
              </a:pathLst>
            </a:custGeom>
            <a:solidFill>
              <a:srgbClr val="03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774" tIns="184774" rIns="184774" bIns="184774" spcCol="1270" anchor="ctr"/>
            <a:lstStyle/>
            <a:p>
              <a:pPr algn="ctr" defTabSz="755650">
                <a:lnSpc>
                  <a:spcPct val="90000"/>
                </a:lnSpc>
                <a:spcAft>
                  <a:spcPct val="35000"/>
                </a:spcAft>
                <a:defRPr/>
              </a:pPr>
              <a:r>
                <a:rPr lang="en-GB" sz="2000" b="1" dirty="0"/>
                <a:t>SAWP</a:t>
              </a:r>
            </a:p>
          </p:txBody>
        </p:sp>
        <p:sp>
          <p:nvSpPr>
            <p:cNvPr id="64" name="Freeform 40">
              <a:extLst>
                <a:ext uri="{FF2B5EF4-FFF2-40B4-BE49-F238E27FC236}">
                  <a16:creationId xmlns:a16="http://schemas.microsoft.com/office/drawing/2014/main" id="{825C5B50-F11B-4A81-90EB-CBB31E2FB229}"/>
                </a:ext>
              </a:extLst>
            </p:cNvPr>
            <p:cNvSpPr/>
            <p:nvPr/>
          </p:nvSpPr>
          <p:spPr>
            <a:xfrm rot="2912430" flipV="1">
              <a:off x="3471256" y="4404768"/>
              <a:ext cx="1605129" cy="481657"/>
            </a:xfrm>
            <a:custGeom>
              <a:avLst/>
              <a:gdLst>
                <a:gd name="connsiteX0" fmla="*/ 0 w 1000304"/>
                <a:gd name="connsiteY0" fmla="*/ 19226 h 38452"/>
                <a:gd name="connsiteX1" fmla="*/ 1000304 w 1000304"/>
                <a:gd name="connsiteY1" fmla="*/ 19226 h 38452"/>
              </a:gdLst>
              <a:ahLst/>
              <a:cxnLst>
                <a:cxn ang="0">
                  <a:pos x="connsiteX0" y="connsiteY0"/>
                </a:cxn>
                <a:cxn ang="0">
                  <a:pos x="connsiteX1" y="connsiteY1"/>
                </a:cxn>
              </a:cxnLst>
              <a:rect l="l" t="t" r="r" b="b"/>
              <a:pathLst>
                <a:path w="1000304" h="38452">
                  <a:moveTo>
                    <a:pt x="1000304" y="19226"/>
                  </a:moveTo>
                  <a:lnTo>
                    <a:pt x="0" y="19226"/>
                  </a:lnTo>
                </a:path>
              </a:pathLst>
            </a:custGeom>
            <a:noFill/>
            <a:ln w="57150">
              <a:solidFill>
                <a:srgbClr val="034EA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87845" tIns="-5782" rIns="487843" bIns="-5781" spcCol="1270" anchor="ctr"/>
            <a:lstStyle/>
            <a:p>
              <a:pPr algn="ctr" defTabSz="222250">
                <a:lnSpc>
                  <a:spcPct val="90000"/>
                </a:lnSpc>
                <a:spcAft>
                  <a:spcPct val="35000"/>
                </a:spcAft>
                <a:defRPr/>
              </a:pPr>
              <a:endParaRPr lang="en-GB" sz="500"/>
            </a:p>
          </p:txBody>
        </p:sp>
        <p:sp>
          <p:nvSpPr>
            <p:cNvPr id="65" name="Freeform 41">
              <a:extLst>
                <a:ext uri="{FF2B5EF4-FFF2-40B4-BE49-F238E27FC236}">
                  <a16:creationId xmlns:a16="http://schemas.microsoft.com/office/drawing/2014/main" id="{9A3EE88C-2535-45E0-A28B-9E658D51800B}"/>
                </a:ext>
              </a:extLst>
            </p:cNvPr>
            <p:cNvSpPr/>
            <p:nvPr/>
          </p:nvSpPr>
          <p:spPr>
            <a:xfrm>
              <a:off x="3955525" y="3541063"/>
              <a:ext cx="535365" cy="168492"/>
            </a:xfrm>
            <a:custGeom>
              <a:avLst/>
              <a:gdLst>
                <a:gd name="connsiteX0" fmla="*/ 0 w 380931"/>
                <a:gd name="connsiteY0" fmla="*/ 19226 h 38452"/>
                <a:gd name="connsiteX1" fmla="*/ 380931 w 380931"/>
                <a:gd name="connsiteY1" fmla="*/ 19226 h 38452"/>
              </a:gdLst>
              <a:ahLst/>
              <a:cxnLst>
                <a:cxn ang="0">
                  <a:pos x="connsiteX0" y="connsiteY0"/>
                </a:cxn>
                <a:cxn ang="0">
                  <a:pos x="connsiteX1" y="connsiteY1"/>
                </a:cxn>
              </a:cxnLst>
              <a:rect l="l" t="t" r="r" b="b"/>
              <a:pathLst>
                <a:path w="380931" h="38452">
                  <a:moveTo>
                    <a:pt x="380931" y="19226"/>
                  </a:moveTo>
                  <a:lnTo>
                    <a:pt x="0" y="19226"/>
                  </a:lnTo>
                </a:path>
              </a:pathLst>
            </a:custGeom>
            <a:noFill/>
            <a:ln w="57150">
              <a:solidFill>
                <a:srgbClr val="034EA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3642" tIns="9703" rIns="193642" bIns="9703" spcCol="1270" anchor="ctr"/>
            <a:lstStyle/>
            <a:p>
              <a:pPr algn="ctr" defTabSz="222250">
                <a:lnSpc>
                  <a:spcPct val="90000"/>
                </a:lnSpc>
                <a:spcAft>
                  <a:spcPct val="35000"/>
                </a:spcAft>
                <a:defRPr/>
              </a:pPr>
              <a:endParaRPr lang="en-GB" sz="500"/>
            </a:p>
          </p:txBody>
        </p:sp>
        <p:sp>
          <p:nvSpPr>
            <p:cNvPr id="66" name="Rectangle 46">
              <a:extLst>
                <a:ext uri="{FF2B5EF4-FFF2-40B4-BE49-F238E27FC236}">
                  <a16:creationId xmlns:a16="http://schemas.microsoft.com/office/drawing/2014/main" id="{CDF03AB4-6F1D-4BFA-8A01-FF4B18FF4FCF}"/>
                </a:ext>
              </a:extLst>
            </p:cNvPr>
            <p:cNvSpPr>
              <a:spLocks noChangeArrowheads="1"/>
            </p:cNvSpPr>
            <p:nvPr/>
          </p:nvSpPr>
          <p:spPr bwMode="auto">
            <a:xfrm>
              <a:off x="5329900" y="4446605"/>
              <a:ext cx="955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BSWP</a:t>
              </a:r>
            </a:p>
          </p:txBody>
        </p:sp>
        <p:sp>
          <p:nvSpPr>
            <p:cNvPr id="67" name="Freeform 40">
              <a:extLst>
                <a:ext uri="{FF2B5EF4-FFF2-40B4-BE49-F238E27FC236}">
                  <a16:creationId xmlns:a16="http://schemas.microsoft.com/office/drawing/2014/main" id="{4261A903-ED9D-4DA3-AB0D-387675D2FCD8}"/>
                </a:ext>
              </a:extLst>
            </p:cNvPr>
            <p:cNvSpPr/>
            <p:nvPr/>
          </p:nvSpPr>
          <p:spPr>
            <a:xfrm rot="19702970" flipV="1">
              <a:off x="3813643" y="2753032"/>
              <a:ext cx="1163809" cy="250947"/>
            </a:xfrm>
            <a:custGeom>
              <a:avLst/>
              <a:gdLst>
                <a:gd name="connsiteX0" fmla="*/ 0 w 1000304"/>
                <a:gd name="connsiteY0" fmla="*/ 19226 h 38452"/>
                <a:gd name="connsiteX1" fmla="*/ 1000304 w 1000304"/>
                <a:gd name="connsiteY1" fmla="*/ 19226 h 38452"/>
              </a:gdLst>
              <a:ahLst/>
              <a:cxnLst>
                <a:cxn ang="0">
                  <a:pos x="connsiteX0" y="connsiteY0"/>
                </a:cxn>
                <a:cxn ang="0">
                  <a:pos x="connsiteX1" y="connsiteY1"/>
                </a:cxn>
              </a:cxnLst>
              <a:rect l="l" t="t" r="r" b="b"/>
              <a:pathLst>
                <a:path w="1000304" h="38452">
                  <a:moveTo>
                    <a:pt x="1000304" y="19226"/>
                  </a:moveTo>
                  <a:lnTo>
                    <a:pt x="0" y="19226"/>
                  </a:lnTo>
                </a:path>
              </a:pathLst>
            </a:custGeom>
            <a:noFill/>
            <a:ln w="57150">
              <a:solidFill>
                <a:srgbClr val="034EA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87845" tIns="-5782" rIns="487843" bIns="-5781" spcCol="1270" anchor="ctr"/>
            <a:lstStyle/>
            <a:p>
              <a:pPr algn="ctr" defTabSz="222250">
                <a:lnSpc>
                  <a:spcPct val="90000"/>
                </a:lnSpc>
                <a:spcAft>
                  <a:spcPct val="35000"/>
                </a:spcAft>
                <a:defRPr/>
              </a:pPr>
              <a:endParaRPr lang="en-GB" sz="500"/>
            </a:p>
          </p:txBody>
        </p:sp>
        <p:sp>
          <p:nvSpPr>
            <p:cNvPr id="68" name="Rectangle 46">
              <a:extLst>
                <a:ext uri="{FF2B5EF4-FFF2-40B4-BE49-F238E27FC236}">
                  <a16:creationId xmlns:a16="http://schemas.microsoft.com/office/drawing/2014/main" id="{1E48F7AF-AC99-494A-8171-38A3E0117513}"/>
                </a:ext>
              </a:extLst>
            </p:cNvPr>
            <p:cNvSpPr>
              <a:spLocks noChangeArrowheads="1"/>
            </p:cNvSpPr>
            <p:nvPr/>
          </p:nvSpPr>
          <p:spPr bwMode="auto">
            <a:xfrm>
              <a:off x="4823864" y="5283983"/>
              <a:ext cx="914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PRAC</a:t>
              </a:r>
            </a:p>
          </p:txBody>
        </p:sp>
        <p:sp>
          <p:nvSpPr>
            <p:cNvPr id="69" name="Rectangle 46">
              <a:extLst>
                <a:ext uri="{FF2B5EF4-FFF2-40B4-BE49-F238E27FC236}">
                  <a16:creationId xmlns:a16="http://schemas.microsoft.com/office/drawing/2014/main" id="{E0E06264-6722-45C7-A657-B4E6D850E530}"/>
                </a:ext>
              </a:extLst>
            </p:cNvPr>
            <p:cNvSpPr>
              <a:spLocks noChangeArrowheads="1"/>
            </p:cNvSpPr>
            <p:nvPr/>
          </p:nvSpPr>
          <p:spPr bwMode="auto">
            <a:xfrm>
              <a:off x="4950946" y="2172515"/>
              <a:ext cx="1091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rPr>
                <a:t>CHMP</a:t>
              </a:r>
            </a:p>
          </p:txBody>
        </p:sp>
      </p:grpSp>
      <p:grpSp>
        <p:nvGrpSpPr>
          <p:cNvPr id="70" name="Group 69">
            <a:extLst>
              <a:ext uri="{FF2B5EF4-FFF2-40B4-BE49-F238E27FC236}">
                <a16:creationId xmlns:a16="http://schemas.microsoft.com/office/drawing/2014/main" id="{725604FE-985F-4016-9D60-DC295BF05866}"/>
              </a:ext>
            </a:extLst>
          </p:cNvPr>
          <p:cNvGrpSpPr/>
          <p:nvPr/>
        </p:nvGrpSpPr>
        <p:grpSpPr>
          <a:xfrm>
            <a:off x="5805967" y="2440845"/>
            <a:ext cx="3156935" cy="3543914"/>
            <a:chOff x="5805967" y="2440845"/>
            <a:chExt cx="3156935" cy="3543914"/>
          </a:xfrm>
        </p:grpSpPr>
        <p:sp>
          <p:nvSpPr>
            <p:cNvPr id="71" name="Freeform 33">
              <a:extLst>
                <a:ext uri="{FF2B5EF4-FFF2-40B4-BE49-F238E27FC236}">
                  <a16:creationId xmlns:a16="http://schemas.microsoft.com/office/drawing/2014/main" id="{1B673A90-D886-4FA6-8B6D-9988EA454B65}"/>
                </a:ext>
              </a:extLst>
            </p:cNvPr>
            <p:cNvSpPr/>
            <p:nvPr/>
          </p:nvSpPr>
          <p:spPr bwMode="auto">
            <a:xfrm rot="21144856">
              <a:off x="5900777" y="5371448"/>
              <a:ext cx="1386391" cy="45719"/>
            </a:xfrm>
            <a:custGeom>
              <a:avLst/>
              <a:gdLst>
                <a:gd name="connsiteX0" fmla="*/ 0 w 755063"/>
                <a:gd name="connsiteY0" fmla="*/ 19226 h 38452"/>
                <a:gd name="connsiteX1" fmla="*/ 755063 w 755063"/>
                <a:gd name="connsiteY1" fmla="*/ 19226 h 38452"/>
              </a:gdLst>
              <a:ahLst/>
              <a:cxnLst>
                <a:cxn ang="0">
                  <a:pos x="connsiteX0" y="connsiteY0"/>
                </a:cxn>
                <a:cxn ang="0">
                  <a:pos x="connsiteX1" y="connsiteY1"/>
                </a:cxn>
              </a:cxnLst>
              <a:rect l="l" t="t" r="r" b="b"/>
              <a:pathLst>
                <a:path w="755063" h="38452">
                  <a:moveTo>
                    <a:pt x="755063"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1354" tIns="349" rIns="371356" bIns="350" spcCol="1270" anchor="ctr"/>
            <a:lstStyle/>
            <a:p>
              <a:pPr algn="ctr" defTabSz="222250">
                <a:lnSpc>
                  <a:spcPct val="90000"/>
                </a:lnSpc>
                <a:spcAft>
                  <a:spcPct val="35000"/>
                </a:spcAft>
                <a:defRPr/>
              </a:pPr>
              <a:endParaRPr lang="en-GB" sz="500"/>
            </a:p>
          </p:txBody>
        </p:sp>
        <p:sp>
          <p:nvSpPr>
            <p:cNvPr id="72" name="Freeform 42">
              <a:extLst>
                <a:ext uri="{FF2B5EF4-FFF2-40B4-BE49-F238E27FC236}">
                  <a16:creationId xmlns:a16="http://schemas.microsoft.com/office/drawing/2014/main" id="{9033B64B-ECE7-4C0A-8C40-5D2092B70390}"/>
                </a:ext>
              </a:extLst>
            </p:cNvPr>
            <p:cNvSpPr/>
            <p:nvPr/>
          </p:nvSpPr>
          <p:spPr>
            <a:xfrm rot="1869716">
              <a:off x="5805967" y="3651671"/>
              <a:ext cx="1723209"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grpSp>
          <p:nvGrpSpPr>
            <p:cNvPr id="73" name="Group 72">
              <a:extLst>
                <a:ext uri="{FF2B5EF4-FFF2-40B4-BE49-F238E27FC236}">
                  <a16:creationId xmlns:a16="http://schemas.microsoft.com/office/drawing/2014/main" id="{DDA13A4F-1220-4FA0-AA96-524CB083F309}"/>
                </a:ext>
              </a:extLst>
            </p:cNvPr>
            <p:cNvGrpSpPr/>
            <p:nvPr/>
          </p:nvGrpSpPr>
          <p:grpSpPr>
            <a:xfrm>
              <a:off x="7333089" y="4354946"/>
              <a:ext cx="1629813" cy="1629813"/>
              <a:chOff x="6990840" y="3953341"/>
              <a:chExt cx="1629813" cy="1629813"/>
            </a:xfrm>
            <a:solidFill>
              <a:srgbClr val="040524"/>
            </a:solidFill>
          </p:grpSpPr>
          <p:sp>
            <p:nvSpPr>
              <p:cNvPr id="76" name="Freeform 39">
                <a:extLst>
                  <a:ext uri="{FF2B5EF4-FFF2-40B4-BE49-F238E27FC236}">
                    <a16:creationId xmlns:a16="http://schemas.microsoft.com/office/drawing/2014/main" id="{53B92DBD-688C-4A3D-9963-704EAFD56061}"/>
                  </a:ext>
                </a:extLst>
              </p:cNvPr>
              <p:cNvSpPr/>
              <p:nvPr/>
            </p:nvSpPr>
            <p:spPr>
              <a:xfrm>
                <a:off x="6990840" y="3953341"/>
                <a:ext cx="1629813" cy="1629813"/>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2000" b="1" dirty="0"/>
              </a:p>
            </p:txBody>
          </p:sp>
          <p:sp>
            <p:nvSpPr>
              <p:cNvPr id="77" name="Rectangle 46">
                <a:extLst>
                  <a:ext uri="{FF2B5EF4-FFF2-40B4-BE49-F238E27FC236}">
                    <a16:creationId xmlns:a16="http://schemas.microsoft.com/office/drawing/2014/main" id="{1AF6F588-E153-4719-A990-B2A9141BB022}"/>
                  </a:ext>
                </a:extLst>
              </p:cNvPr>
              <p:cNvSpPr>
                <a:spLocks noChangeArrowheads="1"/>
              </p:cNvSpPr>
              <p:nvPr/>
            </p:nvSpPr>
            <p:spPr bwMode="auto">
              <a:xfrm>
                <a:off x="7070160" y="4439609"/>
                <a:ext cx="1431844"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755650">
                  <a:lnSpc>
                    <a:spcPct val="90000"/>
                  </a:lnSpc>
                  <a:spcAft>
                    <a:spcPct val="35000"/>
                  </a:spcAft>
                  <a:buNone/>
                  <a:defRPr/>
                </a:pPr>
                <a:r>
                  <a:rPr lang="en-GB" sz="2000" b="1" dirty="0">
                    <a:solidFill>
                      <a:schemeClr val="bg1"/>
                    </a:solidFill>
                  </a:rPr>
                  <a:t>Other EU regulators</a:t>
                </a:r>
              </a:p>
            </p:txBody>
          </p:sp>
        </p:grpSp>
        <p:sp>
          <p:nvSpPr>
            <p:cNvPr id="74" name="Freeform 42">
              <a:extLst>
                <a:ext uri="{FF2B5EF4-FFF2-40B4-BE49-F238E27FC236}">
                  <a16:creationId xmlns:a16="http://schemas.microsoft.com/office/drawing/2014/main" id="{8FD62865-B3F5-4F9B-AB3F-98114413C40C}"/>
                </a:ext>
              </a:extLst>
            </p:cNvPr>
            <p:cNvSpPr/>
            <p:nvPr/>
          </p:nvSpPr>
          <p:spPr>
            <a:xfrm rot="2972148">
              <a:off x="5739743" y="2985146"/>
              <a:ext cx="2261060"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sp>
          <p:nvSpPr>
            <p:cNvPr id="75" name="Freeform 42">
              <a:extLst>
                <a:ext uri="{FF2B5EF4-FFF2-40B4-BE49-F238E27FC236}">
                  <a16:creationId xmlns:a16="http://schemas.microsoft.com/office/drawing/2014/main" id="{1A90BC7B-417F-4477-AB76-323C96FA6C22}"/>
                </a:ext>
              </a:extLst>
            </p:cNvPr>
            <p:cNvSpPr/>
            <p:nvPr/>
          </p:nvSpPr>
          <p:spPr>
            <a:xfrm rot="876337">
              <a:off x="6365388" y="4272744"/>
              <a:ext cx="940322"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4052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grpSp>
      <p:grpSp>
        <p:nvGrpSpPr>
          <p:cNvPr id="78" name="Group 77">
            <a:extLst>
              <a:ext uri="{FF2B5EF4-FFF2-40B4-BE49-F238E27FC236}">
                <a16:creationId xmlns:a16="http://schemas.microsoft.com/office/drawing/2014/main" id="{4F00F307-F36F-4ABD-A965-27889C355F0A}"/>
              </a:ext>
            </a:extLst>
          </p:cNvPr>
          <p:cNvGrpSpPr/>
          <p:nvPr/>
        </p:nvGrpSpPr>
        <p:grpSpPr>
          <a:xfrm>
            <a:off x="6285611" y="1783488"/>
            <a:ext cx="4890807" cy="3075922"/>
            <a:chOff x="6285611" y="1783488"/>
            <a:chExt cx="4890807" cy="3075922"/>
          </a:xfrm>
        </p:grpSpPr>
        <p:sp>
          <p:nvSpPr>
            <p:cNvPr id="79" name="Freeform 39">
              <a:extLst>
                <a:ext uri="{FF2B5EF4-FFF2-40B4-BE49-F238E27FC236}">
                  <a16:creationId xmlns:a16="http://schemas.microsoft.com/office/drawing/2014/main" id="{0DF54ED3-6E27-4C92-8A00-4F0F9CB565A6}"/>
                </a:ext>
              </a:extLst>
            </p:cNvPr>
            <p:cNvSpPr/>
            <p:nvPr/>
          </p:nvSpPr>
          <p:spPr>
            <a:xfrm>
              <a:off x="9439243" y="3122235"/>
              <a:ext cx="1737175" cy="1737175"/>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5B23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r>
                <a:rPr lang="en-GB" sz="2000" b="1" dirty="0"/>
                <a:t>Other World Regulators</a:t>
              </a:r>
            </a:p>
          </p:txBody>
        </p:sp>
        <p:sp>
          <p:nvSpPr>
            <p:cNvPr id="80" name="Freeform 39">
              <a:extLst>
                <a:ext uri="{FF2B5EF4-FFF2-40B4-BE49-F238E27FC236}">
                  <a16:creationId xmlns:a16="http://schemas.microsoft.com/office/drawing/2014/main" id="{C5C4A970-A7D7-4A02-B874-A9239F16552D}"/>
                </a:ext>
              </a:extLst>
            </p:cNvPr>
            <p:cNvSpPr/>
            <p:nvPr/>
          </p:nvSpPr>
          <p:spPr>
            <a:xfrm>
              <a:off x="7412409" y="1819273"/>
              <a:ext cx="1629813" cy="1629813"/>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942AA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r>
                <a:rPr lang="en-GB" sz="3200" b="1" dirty="0"/>
                <a:t>ICH</a:t>
              </a:r>
              <a:endParaRPr lang="en-GB" sz="2000" b="1" dirty="0"/>
            </a:p>
          </p:txBody>
        </p:sp>
        <p:cxnSp>
          <p:nvCxnSpPr>
            <p:cNvPr id="81" name="Straight Connector 80">
              <a:extLst>
                <a:ext uri="{FF2B5EF4-FFF2-40B4-BE49-F238E27FC236}">
                  <a16:creationId xmlns:a16="http://schemas.microsoft.com/office/drawing/2014/main" id="{88E83198-4408-4568-AEC2-813874BDAF12}"/>
                </a:ext>
              </a:extLst>
            </p:cNvPr>
            <p:cNvCxnSpPr/>
            <p:nvPr/>
          </p:nvCxnSpPr>
          <p:spPr bwMode="auto">
            <a:xfrm>
              <a:off x="6285611" y="2330807"/>
              <a:ext cx="1047478" cy="135790"/>
            </a:xfrm>
            <a:prstGeom prst="line">
              <a:avLst/>
            </a:prstGeom>
            <a:noFill/>
            <a:ln w="57150" cap="flat" cmpd="sng" algn="ctr">
              <a:solidFill>
                <a:srgbClr val="942AA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073A72A9-62FC-49BC-BADF-78FB9D32B289}"/>
                </a:ext>
              </a:extLst>
            </p:cNvPr>
            <p:cNvCxnSpPr/>
            <p:nvPr/>
          </p:nvCxnSpPr>
          <p:spPr bwMode="auto">
            <a:xfrm>
              <a:off x="8994824" y="3064249"/>
              <a:ext cx="523739" cy="384837"/>
            </a:xfrm>
            <a:prstGeom prst="line">
              <a:avLst/>
            </a:prstGeom>
            <a:noFill/>
            <a:ln w="57150" cap="flat" cmpd="sng" algn="ctr">
              <a:solidFill>
                <a:srgbClr val="5B23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 name="Group 82">
              <a:extLst>
                <a:ext uri="{FF2B5EF4-FFF2-40B4-BE49-F238E27FC236}">
                  <a16:creationId xmlns:a16="http://schemas.microsoft.com/office/drawing/2014/main" id="{E6FA6CFC-6139-42D9-B577-34C5D46FF899}"/>
                </a:ext>
              </a:extLst>
            </p:cNvPr>
            <p:cNvGrpSpPr/>
            <p:nvPr/>
          </p:nvGrpSpPr>
          <p:grpSpPr>
            <a:xfrm>
              <a:off x="9217567" y="1783488"/>
              <a:ext cx="952500" cy="952500"/>
              <a:chOff x="10404061" y="1767615"/>
              <a:chExt cx="952500" cy="952500"/>
            </a:xfrm>
          </p:grpSpPr>
          <p:sp>
            <p:nvSpPr>
              <p:cNvPr id="84" name="Oval 83">
                <a:extLst>
                  <a:ext uri="{FF2B5EF4-FFF2-40B4-BE49-F238E27FC236}">
                    <a16:creationId xmlns:a16="http://schemas.microsoft.com/office/drawing/2014/main" id="{B8EE5577-C757-412A-94F3-9DA10E722BFA}"/>
                  </a:ext>
                </a:extLst>
              </p:cNvPr>
              <p:cNvSpPr/>
              <p:nvPr/>
            </p:nvSpPr>
            <p:spPr bwMode="auto">
              <a:xfrm>
                <a:off x="10404061" y="1767615"/>
                <a:ext cx="952500" cy="952500"/>
              </a:xfrm>
              <a:prstGeom prst="ellipse">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pic>
            <p:nvPicPr>
              <p:cNvPr id="85" name="Picture 2">
                <a:extLst>
                  <a:ext uri="{FF2B5EF4-FFF2-40B4-BE49-F238E27FC236}">
                    <a16:creationId xmlns:a16="http://schemas.microsoft.com/office/drawing/2014/main" id="{C6606B3C-AEA7-49F9-8189-0B701B9E883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7388" y="1834846"/>
                <a:ext cx="791798" cy="79179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6" name="Group 85">
            <a:extLst>
              <a:ext uri="{FF2B5EF4-FFF2-40B4-BE49-F238E27FC236}">
                <a16:creationId xmlns:a16="http://schemas.microsoft.com/office/drawing/2014/main" id="{E50DFF94-BF23-41F8-BAEE-3575BAFE30EE}"/>
              </a:ext>
            </a:extLst>
          </p:cNvPr>
          <p:cNvGrpSpPr/>
          <p:nvPr/>
        </p:nvGrpSpPr>
        <p:grpSpPr>
          <a:xfrm>
            <a:off x="903347" y="2539338"/>
            <a:ext cx="1049040" cy="1047762"/>
            <a:chOff x="3105447" y="910360"/>
            <a:chExt cx="1049040" cy="1047762"/>
          </a:xfrm>
        </p:grpSpPr>
        <p:sp>
          <p:nvSpPr>
            <p:cNvPr id="87" name="Freeform 30">
              <a:extLst>
                <a:ext uri="{FF2B5EF4-FFF2-40B4-BE49-F238E27FC236}">
                  <a16:creationId xmlns:a16="http://schemas.microsoft.com/office/drawing/2014/main" id="{3EB41AAC-2988-4CDA-83D4-30ECE63F3210}"/>
                </a:ext>
              </a:extLst>
            </p:cNvPr>
            <p:cNvSpPr/>
            <p:nvPr/>
          </p:nvSpPr>
          <p:spPr bwMode="auto">
            <a:xfrm>
              <a:off x="3105447" y="910360"/>
              <a:ext cx="1049040" cy="1047762"/>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17B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1700"/>
            </a:p>
          </p:txBody>
        </p:sp>
        <p:sp>
          <p:nvSpPr>
            <p:cNvPr id="88" name="Rectangle 44">
              <a:extLst>
                <a:ext uri="{FF2B5EF4-FFF2-40B4-BE49-F238E27FC236}">
                  <a16:creationId xmlns:a16="http://schemas.microsoft.com/office/drawing/2014/main" id="{5409AD9A-0517-4002-8199-7094E8E8CAD8}"/>
                </a:ext>
              </a:extLst>
            </p:cNvPr>
            <p:cNvSpPr>
              <a:spLocks noChangeArrowheads="1"/>
            </p:cNvSpPr>
            <p:nvPr/>
          </p:nvSpPr>
          <p:spPr bwMode="auto">
            <a:xfrm>
              <a:off x="3231165" y="1234186"/>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CHM</a:t>
              </a:r>
            </a:p>
          </p:txBody>
        </p:sp>
      </p:grpSp>
      <p:grpSp>
        <p:nvGrpSpPr>
          <p:cNvPr id="89" name="Group 88">
            <a:extLst>
              <a:ext uri="{FF2B5EF4-FFF2-40B4-BE49-F238E27FC236}">
                <a16:creationId xmlns:a16="http://schemas.microsoft.com/office/drawing/2014/main" id="{D72A205C-0DFF-4429-9CEB-03FFEBE636A9}"/>
              </a:ext>
            </a:extLst>
          </p:cNvPr>
          <p:cNvGrpSpPr/>
          <p:nvPr/>
        </p:nvGrpSpPr>
        <p:grpSpPr>
          <a:xfrm>
            <a:off x="531724" y="3884685"/>
            <a:ext cx="1049040" cy="1047762"/>
            <a:chOff x="3270429" y="2151094"/>
            <a:chExt cx="1049040" cy="1047762"/>
          </a:xfrm>
        </p:grpSpPr>
        <p:sp>
          <p:nvSpPr>
            <p:cNvPr id="90" name="Freeform 32">
              <a:extLst>
                <a:ext uri="{FF2B5EF4-FFF2-40B4-BE49-F238E27FC236}">
                  <a16:creationId xmlns:a16="http://schemas.microsoft.com/office/drawing/2014/main" id="{A32C3E03-DF25-46ED-9B33-FA68C7E49DA6}"/>
                </a:ext>
              </a:extLst>
            </p:cNvPr>
            <p:cNvSpPr/>
            <p:nvPr/>
          </p:nvSpPr>
          <p:spPr bwMode="auto">
            <a:xfrm>
              <a:off x="3270429" y="2151094"/>
              <a:ext cx="1049040" cy="1047762"/>
            </a:xfrm>
            <a:custGeom>
              <a:avLst/>
              <a:gdLst>
                <a:gd name="connsiteX0" fmla="*/ 0 w 1302246"/>
                <a:gd name="connsiteY0" fmla="*/ 651123 h 1302246"/>
                <a:gd name="connsiteX1" fmla="*/ 651123 w 1302246"/>
                <a:gd name="connsiteY1" fmla="*/ 0 h 1302246"/>
                <a:gd name="connsiteX2" fmla="*/ 1302246 w 1302246"/>
                <a:gd name="connsiteY2" fmla="*/ 651123 h 1302246"/>
                <a:gd name="connsiteX3" fmla="*/ 651123 w 1302246"/>
                <a:gd name="connsiteY3" fmla="*/ 1302246 h 1302246"/>
                <a:gd name="connsiteX4" fmla="*/ 0 w 1302246"/>
                <a:gd name="connsiteY4" fmla="*/ 651123 h 130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246" h="1302246">
                  <a:moveTo>
                    <a:pt x="0" y="651123"/>
                  </a:moveTo>
                  <a:cubicBezTo>
                    <a:pt x="0" y="291518"/>
                    <a:pt x="291518" y="0"/>
                    <a:pt x="651123" y="0"/>
                  </a:cubicBezTo>
                  <a:cubicBezTo>
                    <a:pt x="1010728" y="0"/>
                    <a:pt x="1302246" y="291518"/>
                    <a:pt x="1302246" y="651123"/>
                  </a:cubicBezTo>
                  <a:cubicBezTo>
                    <a:pt x="1302246" y="1010728"/>
                    <a:pt x="1010728" y="1302246"/>
                    <a:pt x="651123" y="1302246"/>
                  </a:cubicBezTo>
                  <a:cubicBezTo>
                    <a:pt x="291518" y="1302246"/>
                    <a:pt x="0" y="1010728"/>
                    <a:pt x="0" y="651123"/>
                  </a:cubicBezTo>
                  <a:close/>
                </a:path>
              </a:pathLst>
            </a:custGeom>
            <a:solidFill>
              <a:srgbClr val="17B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505" tIns="201505" rIns="201505" bIns="201505" spcCol="1270" anchor="ctr"/>
            <a:lstStyle/>
            <a:p>
              <a:pPr algn="ctr" defTabSz="755650">
                <a:lnSpc>
                  <a:spcPct val="90000"/>
                </a:lnSpc>
                <a:spcAft>
                  <a:spcPct val="35000"/>
                </a:spcAft>
                <a:defRPr/>
              </a:pPr>
              <a:endParaRPr lang="en-GB" sz="1700" dirty="0"/>
            </a:p>
          </p:txBody>
        </p:sp>
        <p:sp>
          <p:nvSpPr>
            <p:cNvPr id="91" name="Rectangle 46">
              <a:extLst>
                <a:ext uri="{FF2B5EF4-FFF2-40B4-BE49-F238E27FC236}">
                  <a16:creationId xmlns:a16="http://schemas.microsoft.com/office/drawing/2014/main" id="{E24F47CC-6A3F-4B35-B598-02E958E56B8C}"/>
                </a:ext>
              </a:extLst>
            </p:cNvPr>
            <p:cNvSpPr>
              <a:spLocks noChangeArrowheads="1"/>
            </p:cNvSpPr>
            <p:nvPr/>
          </p:nvSpPr>
          <p:spPr bwMode="auto">
            <a:xfrm>
              <a:off x="3342031" y="2479227"/>
              <a:ext cx="883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chemeClr val="bg1"/>
                  </a:solidFill>
                </a:rPr>
                <a:t>EAGs</a:t>
              </a:r>
            </a:p>
          </p:txBody>
        </p:sp>
      </p:grpSp>
      <p:cxnSp>
        <p:nvCxnSpPr>
          <p:cNvPr id="92" name="Straight Connector 91">
            <a:extLst>
              <a:ext uri="{FF2B5EF4-FFF2-40B4-BE49-F238E27FC236}">
                <a16:creationId xmlns:a16="http://schemas.microsoft.com/office/drawing/2014/main" id="{FAE17A40-FADF-44D5-AA02-A76DEA16BAB1}"/>
              </a:ext>
            </a:extLst>
          </p:cNvPr>
          <p:cNvCxnSpPr/>
          <p:nvPr/>
        </p:nvCxnSpPr>
        <p:spPr bwMode="auto">
          <a:xfrm>
            <a:off x="2045723" y="3122235"/>
            <a:ext cx="328415" cy="105215"/>
          </a:xfrm>
          <a:prstGeom prst="line">
            <a:avLst/>
          </a:prstGeom>
          <a:noFill/>
          <a:ln w="57150" cap="flat" cmpd="sng" algn="ctr">
            <a:solidFill>
              <a:srgbClr val="17B1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a:extLst>
              <a:ext uri="{FF2B5EF4-FFF2-40B4-BE49-F238E27FC236}">
                <a16:creationId xmlns:a16="http://schemas.microsoft.com/office/drawing/2014/main" id="{6DC342EA-D59F-4366-B679-8A237AE9FD87}"/>
              </a:ext>
            </a:extLst>
          </p:cNvPr>
          <p:cNvCxnSpPr/>
          <p:nvPr/>
        </p:nvCxnSpPr>
        <p:spPr bwMode="auto">
          <a:xfrm flipV="1">
            <a:off x="1251356" y="3605118"/>
            <a:ext cx="98464" cy="297585"/>
          </a:xfrm>
          <a:prstGeom prst="line">
            <a:avLst/>
          </a:prstGeom>
          <a:noFill/>
          <a:ln w="57150" cap="flat" cmpd="sng" algn="ctr">
            <a:solidFill>
              <a:srgbClr val="17B1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a:extLst>
              <a:ext uri="{FF2B5EF4-FFF2-40B4-BE49-F238E27FC236}">
                <a16:creationId xmlns:a16="http://schemas.microsoft.com/office/drawing/2014/main" id="{09F70412-1EA0-461E-BA85-C948E0C0AAE8}"/>
              </a:ext>
            </a:extLst>
          </p:cNvPr>
          <p:cNvCxnSpPr/>
          <p:nvPr/>
        </p:nvCxnSpPr>
        <p:spPr bwMode="auto">
          <a:xfrm flipH="1">
            <a:off x="5243991" y="2971347"/>
            <a:ext cx="44028" cy="98571"/>
          </a:xfrm>
          <a:prstGeom prst="line">
            <a:avLst/>
          </a:prstGeom>
          <a:noFill/>
          <a:ln w="57150" cap="flat" cmpd="sng" algn="ctr">
            <a:solidFill>
              <a:srgbClr val="034E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Freeform 42">
            <a:extLst>
              <a:ext uri="{FF2B5EF4-FFF2-40B4-BE49-F238E27FC236}">
                <a16:creationId xmlns:a16="http://schemas.microsoft.com/office/drawing/2014/main" id="{A5C07A3F-54BB-4D62-9194-7717FD06439D}"/>
              </a:ext>
            </a:extLst>
          </p:cNvPr>
          <p:cNvSpPr/>
          <p:nvPr/>
        </p:nvSpPr>
        <p:spPr>
          <a:xfrm rot="4828851">
            <a:off x="5075413" y="2991030"/>
            <a:ext cx="1105491" cy="1172458"/>
          </a:xfrm>
          <a:custGeom>
            <a:avLst/>
            <a:gdLst>
              <a:gd name="connsiteX0" fmla="*/ 0 w 519487"/>
              <a:gd name="connsiteY0" fmla="*/ 19226 h 38452"/>
              <a:gd name="connsiteX1" fmla="*/ 519487 w 519487"/>
              <a:gd name="connsiteY1" fmla="*/ 19226 h 38452"/>
            </a:gdLst>
            <a:ahLst/>
            <a:cxnLst>
              <a:cxn ang="0">
                <a:pos x="connsiteX0" y="connsiteY0"/>
              </a:cxn>
              <a:cxn ang="0">
                <a:pos x="connsiteX1" y="connsiteY1"/>
              </a:cxn>
            </a:cxnLst>
            <a:rect l="l" t="t" r="r" b="b"/>
            <a:pathLst>
              <a:path w="519487" h="38452">
                <a:moveTo>
                  <a:pt x="519487" y="19226"/>
                </a:moveTo>
                <a:lnTo>
                  <a:pt x="0" y="19226"/>
                </a:lnTo>
              </a:path>
            </a:pathLst>
          </a:custGeom>
          <a:noFill/>
          <a:ln w="57150">
            <a:solidFill>
              <a:srgbClr val="034EA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59456" tIns="6239" rIns="259456" bIns="6239" spcCol="1270" anchor="ctr"/>
          <a:lstStyle/>
          <a:p>
            <a:pPr algn="ctr" defTabSz="222250">
              <a:lnSpc>
                <a:spcPct val="90000"/>
              </a:lnSpc>
              <a:spcAft>
                <a:spcPct val="35000"/>
              </a:spcAft>
              <a:defRPr/>
            </a:pPr>
            <a:endParaRPr lang="en-GB" sz="500"/>
          </a:p>
        </p:txBody>
      </p:sp>
    </p:spTree>
    <p:extLst>
      <p:ext uri="{BB962C8B-B14F-4D97-AF65-F5344CB8AC3E}">
        <p14:creationId xmlns:p14="http://schemas.microsoft.com/office/powerpoint/2010/main" val="158891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E4508A6-7B7B-430D-AAC5-839608882684}"/>
              </a:ext>
            </a:extLst>
          </p:cNvPr>
          <p:cNvSpPr/>
          <p:nvPr/>
        </p:nvSpPr>
        <p:spPr>
          <a:xfrm>
            <a:off x="4670024" y="1100084"/>
            <a:ext cx="2520000" cy="2520000"/>
          </a:xfrm>
          <a:prstGeom prst="ellipse">
            <a:avLst/>
          </a:prstGeom>
          <a:solidFill>
            <a:schemeClr val="accent6">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6930A-97F5-4C24-A72B-ECF10E1529E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medicines regulatory system in a nutshell </a:t>
            </a:r>
            <a:endParaRPr lang="en-GB" dirty="0"/>
          </a:p>
        </p:txBody>
      </p:sp>
      <p:sp>
        <p:nvSpPr>
          <p:cNvPr id="3" name="Oval 2">
            <a:extLst>
              <a:ext uri="{FF2B5EF4-FFF2-40B4-BE49-F238E27FC236}">
                <a16:creationId xmlns:a16="http://schemas.microsoft.com/office/drawing/2014/main" id="{3F8AE55A-4679-41CC-943E-5448A75AD35B}"/>
              </a:ext>
            </a:extLst>
          </p:cNvPr>
          <p:cNvSpPr/>
          <p:nvPr/>
        </p:nvSpPr>
        <p:spPr>
          <a:xfrm>
            <a:off x="8498294" y="1118551"/>
            <a:ext cx="2520000" cy="2520000"/>
          </a:xfrm>
          <a:prstGeom prst="ellipse">
            <a:avLst/>
          </a:prstGeom>
          <a:solidFill>
            <a:schemeClr val="accent6">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16E1A02-44AC-4FFA-8AF6-7C266C650786}"/>
              </a:ext>
            </a:extLst>
          </p:cNvPr>
          <p:cNvSpPr/>
          <p:nvPr/>
        </p:nvSpPr>
        <p:spPr>
          <a:xfrm>
            <a:off x="510063" y="1105572"/>
            <a:ext cx="2520000" cy="2520000"/>
          </a:xfrm>
          <a:prstGeom prst="ellipse">
            <a:avLst/>
          </a:prstGeom>
          <a:solidFill>
            <a:schemeClr val="accent6">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E669FC-CE96-4F45-ABA0-99E0F9FAD5F3}"/>
              </a:ext>
            </a:extLst>
          </p:cNvPr>
          <p:cNvSpPr txBox="1"/>
          <p:nvPr/>
        </p:nvSpPr>
        <p:spPr>
          <a:xfrm>
            <a:off x="1130427" y="2883162"/>
            <a:ext cx="130035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a:t>
            </a:r>
          </a:p>
        </p:txBody>
      </p:sp>
      <p:sp>
        <p:nvSpPr>
          <p:cNvPr id="8" name="TextBox 7">
            <a:extLst>
              <a:ext uri="{FF2B5EF4-FFF2-40B4-BE49-F238E27FC236}">
                <a16:creationId xmlns:a16="http://schemas.microsoft.com/office/drawing/2014/main" id="{41A56788-E500-4113-B1F0-6DD2D4568475}"/>
              </a:ext>
            </a:extLst>
          </p:cNvPr>
          <p:cNvSpPr txBox="1"/>
          <p:nvPr/>
        </p:nvSpPr>
        <p:spPr>
          <a:xfrm>
            <a:off x="4872473" y="2560654"/>
            <a:ext cx="20485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Regulatory Agencies</a:t>
            </a:r>
          </a:p>
        </p:txBody>
      </p:sp>
      <p:sp>
        <p:nvSpPr>
          <p:cNvPr id="9" name="TextBox 8">
            <a:extLst>
              <a:ext uri="{FF2B5EF4-FFF2-40B4-BE49-F238E27FC236}">
                <a16:creationId xmlns:a16="http://schemas.microsoft.com/office/drawing/2014/main" id="{A8A0F5CA-EF17-41BD-8865-C10ADB36C177}"/>
              </a:ext>
            </a:extLst>
          </p:cNvPr>
          <p:cNvSpPr txBox="1"/>
          <p:nvPr/>
        </p:nvSpPr>
        <p:spPr>
          <a:xfrm>
            <a:off x="8537375" y="2646293"/>
            <a:ext cx="25200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Prescribers &amp; Public</a:t>
            </a:r>
          </a:p>
        </p:txBody>
      </p:sp>
      <p:grpSp>
        <p:nvGrpSpPr>
          <p:cNvPr id="23" name="Group 22">
            <a:extLst>
              <a:ext uri="{FF2B5EF4-FFF2-40B4-BE49-F238E27FC236}">
                <a16:creationId xmlns:a16="http://schemas.microsoft.com/office/drawing/2014/main" id="{7CF61DEB-8766-4F46-99CC-1575C17F1BA4}"/>
              </a:ext>
            </a:extLst>
          </p:cNvPr>
          <p:cNvGrpSpPr/>
          <p:nvPr/>
        </p:nvGrpSpPr>
        <p:grpSpPr>
          <a:xfrm>
            <a:off x="645080" y="3674916"/>
            <a:ext cx="2358408" cy="1632461"/>
            <a:chOff x="376242" y="3744689"/>
            <a:chExt cx="2358408" cy="1632461"/>
          </a:xfrm>
        </p:grpSpPr>
        <p:cxnSp>
          <p:nvCxnSpPr>
            <p:cNvPr id="24" name="Straight Arrow Connector 23">
              <a:extLst>
                <a:ext uri="{FF2B5EF4-FFF2-40B4-BE49-F238E27FC236}">
                  <a16:creationId xmlns:a16="http://schemas.microsoft.com/office/drawing/2014/main" id="{E6E47416-994D-41DD-AC7B-21D0EDEE37EE}"/>
                </a:ext>
              </a:extLst>
            </p:cNvPr>
            <p:cNvCxnSpPr>
              <a:cxnSpLocks/>
            </p:cNvCxnSpPr>
            <p:nvPr/>
          </p:nvCxnSpPr>
          <p:spPr>
            <a:xfrm>
              <a:off x="1462410" y="3744689"/>
              <a:ext cx="0" cy="1266329"/>
            </a:xfrm>
            <a:prstGeom prst="straightConnector1">
              <a:avLst/>
            </a:prstGeom>
            <a:ln w="57150">
              <a:solidFill>
                <a:srgbClr val="4B92DB"/>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405A2ED-087A-4AA9-AB5B-2AE61CCCB7ED}"/>
                </a:ext>
              </a:extLst>
            </p:cNvPr>
            <p:cNvSpPr txBox="1"/>
            <p:nvPr/>
          </p:nvSpPr>
          <p:spPr>
            <a:xfrm>
              <a:off x="376242" y="3926155"/>
              <a:ext cx="2358408"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 &amp; Development</a:t>
              </a:r>
            </a:p>
          </p:txBody>
        </p:sp>
        <p:sp>
          <p:nvSpPr>
            <p:cNvPr id="26" name="TextBox 25">
              <a:extLst>
                <a:ext uri="{FF2B5EF4-FFF2-40B4-BE49-F238E27FC236}">
                  <a16:creationId xmlns:a16="http://schemas.microsoft.com/office/drawing/2014/main" id="{4D18CCE2-1137-42F6-987F-F40D71CED0AB}"/>
                </a:ext>
              </a:extLst>
            </p:cNvPr>
            <p:cNvSpPr txBox="1"/>
            <p:nvPr/>
          </p:nvSpPr>
          <p:spPr>
            <a:xfrm>
              <a:off x="738555" y="5007818"/>
              <a:ext cx="1633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medicine</a:t>
              </a:r>
            </a:p>
          </p:txBody>
        </p:sp>
      </p:grpSp>
      <p:grpSp>
        <p:nvGrpSpPr>
          <p:cNvPr id="56" name="Group 55">
            <a:extLst>
              <a:ext uri="{FF2B5EF4-FFF2-40B4-BE49-F238E27FC236}">
                <a16:creationId xmlns:a16="http://schemas.microsoft.com/office/drawing/2014/main" id="{A02E9883-14F9-4C98-A3D2-EFA1AEF6F636}"/>
              </a:ext>
            </a:extLst>
          </p:cNvPr>
          <p:cNvGrpSpPr/>
          <p:nvPr/>
        </p:nvGrpSpPr>
        <p:grpSpPr>
          <a:xfrm>
            <a:off x="4861556" y="1504193"/>
            <a:ext cx="2155816" cy="962364"/>
            <a:chOff x="4861556" y="1504193"/>
            <a:chExt cx="2155816" cy="962364"/>
          </a:xfrm>
        </p:grpSpPr>
        <p:pic>
          <p:nvPicPr>
            <p:cNvPr id="57" name="Graphic 56" descr="User">
              <a:extLst>
                <a:ext uri="{FF2B5EF4-FFF2-40B4-BE49-F238E27FC236}">
                  <a16:creationId xmlns:a16="http://schemas.microsoft.com/office/drawing/2014/main" id="{94AC32F4-DD28-4518-A42C-BA25F7C8E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7771" y="1504193"/>
              <a:ext cx="534196" cy="534194"/>
            </a:xfrm>
            <a:prstGeom prst="rect">
              <a:avLst/>
            </a:prstGeom>
          </p:spPr>
        </p:pic>
        <p:pic>
          <p:nvPicPr>
            <p:cNvPr id="58" name="Graphic 57" descr="User">
              <a:extLst>
                <a:ext uri="{FF2B5EF4-FFF2-40B4-BE49-F238E27FC236}">
                  <a16:creationId xmlns:a16="http://schemas.microsoft.com/office/drawing/2014/main" id="{D865C1A2-86D3-45A1-8797-8A6A80461A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366" y="1504193"/>
              <a:ext cx="534196" cy="534194"/>
            </a:xfrm>
            <a:prstGeom prst="rect">
              <a:avLst/>
            </a:prstGeom>
          </p:spPr>
        </p:pic>
        <p:pic>
          <p:nvPicPr>
            <p:cNvPr id="59" name="Graphic 58" descr="User">
              <a:extLst>
                <a:ext uri="{FF2B5EF4-FFF2-40B4-BE49-F238E27FC236}">
                  <a16:creationId xmlns:a16="http://schemas.microsoft.com/office/drawing/2014/main" id="{0CF074BF-182F-4C83-9819-E90AB1EAD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961" y="1504193"/>
              <a:ext cx="534196" cy="534194"/>
            </a:xfrm>
            <a:prstGeom prst="rect">
              <a:avLst/>
            </a:prstGeom>
          </p:spPr>
        </p:pic>
        <p:pic>
          <p:nvPicPr>
            <p:cNvPr id="60" name="Graphic 59" descr="User">
              <a:extLst>
                <a:ext uri="{FF2B5EF4-FFF2-40B4-BE49-F238E27FC236}">
                  <a16:creationId xmlns:a16="http://schemas.microsoft.com/office/drawing/2014/main" id="{0D23230F-9524-4F50-ACD2-E50B6B3B0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556" y="1504193"/>
              <a:ext cx="534196" cy="534194"/>
            </a:xfrm>
            <a:prstGeom prst="rect">
              <a:avLst/>
            </a:prstGeom>
          </p:spPr>
        </p:pic>
        <p:pic>
          <p:nvPicPr>
            <p:cNvPr id="61" name="Graphic 60" descr="User">
              <a:extLst>
                <a:ext uri="{FF2B5EF4-FFF2-40B4-BE49-F238E27FC236}">
                  <a16:creationId xmlns:a16="http://schemas.microsoft.com/office/drawing/2014/main" id="{716BC959-DEE9-4D84-88D4-4F511D328A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3176" y="1504193"/>
              <a:ext cx="534196" cy="534194"/>
            </a:xfrm>
            <a:prstGeom prst="rect">
              <a:avLst/>
            </a:prstGeom>
          </p:spPr>
        </p:pic>
        <p:sp>
          <p:nvSpPr>
            <p:cNvPr id="62" name="Trapezoid 61">
              <a:extLst>
                <a:ext uri="{FF2B5EF4-FFF2-40B4-BE49-F238E27FC236}">
                  <a16:creationId xmlns:a16="http://schemas.microsoft.com/office/drawing/2014/main" id="{D5E5D6CE-9971-4E66-BCC9-FC5DAE94BB2E}"/>
                </a:ext>
              </a:extLst>
            </p:cNvPr>
            <p:cNvSpPr/>
            <p:nvPr/>
          </p:nvSpPr>
          <p:spPr bwMode="auto">
            <a:xfrm>
              <a:off x="5008253" y="1899874"/>
              <a:ext cx="273724" cy="69728"/>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3" name="Trapezoid 62">
              <a:extLst>
                <a:ext uri="{FF2B5EF4-FFF2-40B4-BE49-F238E27FC236}">
                  <a16:creationId xmlns:a16="http://schemas.microsoft.com/office/drawing/2014/main" id="{410193B8-24CE-46E2-B067-86B80EC31944}"/>
                </a:ext>
              </a:extLst>
            </p:cNvPr>
            <p:cNvSpPr/>
            <p:nvPr/>
          </p:nvSpPr>
          <p:spPr bwMode="auto">
            <a:xfrm>
              <a:off x="5399818" y="1899875"/>
              <a:ext cx="273724" cy="69728"/>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4" name="Trapezoid 63">
              <a:extLst>
                <a:ext uri="{FF2B5EF4-FFF2-40B4-BE49-F238E27FC236}">
                  <a16:creationId xmlns:a16="http://schemas.microsoft.com/office/drawing/2014/main" id="{FAB2B1AA-AC0B-4127-863F-41CE2EDC2798}"/>
                </a:ext>
              </a:extLst>
            </p:cNvPr>
            <p:cNvSpPr/>
            <p:nvPr/>
          </p:nvSpPr>
          <p:spPr bwMode="auto">
            <a:xfrm>
              <a:off x="5809851" y="1900769"/>
              <a:ext cx="273724" cy="69728"/>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5" name="Trapezoid 64">
              <a:extLst>
                <a:ext uri="{FF2B5EF4-FFF2-40B4-BE49-F238E27FC236}">
                  <a16:creationId xmlns:a16="http://schemas.microsoft.com/office/drawing/2014/main" id="{DB91D5B6-73A4-441E-A7A0-7F6648DEF37B}"/>
                </a:ext>
              </a:extLst>
            </p:cNvPr>
            <p:cNvSpPr/>
            <p:nvPr/>
          </p:nvSpPr>
          <p:spPr bwMode="auto">
            <a:xfrm>
              <a:off x="6214210" y="1899876"/>
              <a:ext cx="273724" cy="69728"/>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6" name="Trapezoid 65">
              <a:extLst>
                <a:ext uri="{FF2B5EF4-FFF2-40B4-BE49-F238E27FC236}">
                  <a16:creationId xmlns:a16="http://schemas.microsoft.com/office/drawing/2014/main" id="{913835F5-9C45-42C0-9EFA-D85F7795408F}"/>
                </a:ext>
              </a:extLst>
            </p:cNvPr>
            <p:cNvSpPr/>
            <p:nvPr/>
          </p:nvSpPr>
          <p:spPr bwMode="auto">
            <a:xfrm>
              <a:off x="6611035" y="1899876"/>
              <a:ext cx="273724" cy="69728"/>
            </a:xfrm>
            <a:prstGeom prst="trapezoid">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7" name="Trapezoid 66">
              <a:extLst>
                <a:ext uri="{FF2B5EF4-FFF2-40B4-BE49-F238E27FC236}">
                  <a16:creationId xmlns:a16="http://schemas.microsoft.com/office/drawing/2014/main" id="{BA415904-9E28-4255-9587-0EF5355A442F}"/>
                </a:ext>
              </a:extLst>
            </p:cNvPr>
            <p:cNvSpPr/>
            <p:nvPr/>
          </p:nvSpPr>
          <p:spPr bwMode="auto">
            <a:xfrm>
              <a:off x="4872473" y="1975403"/>
              <a:ext cx="2122193" cy="491154"/>
            </a:xfrm>
            <a:prstGeom prst="trapezoid">
              <a:avLst>
                <a:gd name="adj" fmla="val 5324"/>
              </a:avLst>
            </a:prstGeom>
            <a:solidFill>
              <a:srgbClr val="00113D"/>
            </a:solidFill>
            <a:ln w="9525" cap="flat" cmpd="sng" algn="ctr">
              <a:solidFill>
                <a:srgbClr val="DEE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GB" sz="5200" b="1" i="0" u="none" strike="noStrike" kern="0" cap="none" spc="0" normalizeH="0" baseline="0" noProof="0">
                <a:ln>
                  <a:noFill/>
                </a:ln>
                <a:solidFill>
                  <a:srgbClr val="FFFFFF"/>
                </a:solidFill>
                <a:effectLst/>
                <a:uLnTx/>
                <a:uFillTx/>
                <a:latin typeface="Arial" charset="0"/>
                <a:ea typeface="+mn-ea"/>
                <a:cs typeface="Lucida Sans Unicode" charset="0"/>
              </a:endParaRPr>
            </a:p>
          </p:txBody>
        </p:sp>
        <p:sp>
          <p:nvSpPr>
            <p:cNvPr id="68" name="TextBox 67">
              <a:extLst>
                <a:ext uri="{FF2B5EF4-FFF2-40B4-BE49-F238E27FC236}">
                  <a16:creationId xmlns:a16="http://schemas.microsoft.com/office/drawing/2014/main" id="{7451C792-A7DE-4A0C-A060-9D6C644DCB48}"/>
                </a:ext>
              </a:extLst>
            </p:cNvPr>
            <p:cNvSpPr txBox="1"/>
            <p:nvPr/>
          </p:nvSpPr>
          <p:spPr>
            <a:xfrm>
              <a:off x="5229757" y="2052265"/>
              <a:ext cx="1430563" cy="385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EEBF8"/>
                  </a:solidFill>
                  <a:effectLst/>
                  <a:uLnTx/>
                  <a:uFillTx/>
                  <a:latin typeface="Abadi" panose="020B0604020104020204" pitchFamily="34" charset="0"/>
                  <a:ea typeface="+mn-ea"/>
                  <a:cs typeface="+mn-cs"/>
                </a:rPr>
                <a:t>REGULATOR</a:t>
              </a:r>
            </a:p>
          </p:txBody>
        </p:sp>
      </p:grpSp>
      <p:pic>
        <p:nvPicPr>
          <p:cNvPr id="69" name="Picture 2" descr="Related image">
            <a:extLst>
              <a:ext uri="{FF2B5EF4-FFF2-40B4-BE49-F238E27FC236}">
                <a16:creationId xmlns:a16="http://schemas.microsoft.com/office/drawing/2014/main" id="{E8CBEF23-5428-4E50-86D6-B1B63300F095}"/>
              </a:ext>
            </a:extLst>
          </p:cNvPr>
          <p:cNvPicPr>
            <a:picLocks noChangeAspect="1" noChangeArrowheads="1"/>
          </p:cNvPicPr>
          <p:nvPr/>
        </p:nvPicPr>
        <p:blipFill rotWithShape="1">
          <a:blip r:embed="rId5" cstate="print">
            <a:duotone>
              <a:srgbClr val="00204E">
                <a:shade val="45000"/>
                <a:satMod val="135000"/>
              </a:srgbClr>
              <a:prstClr val="white"/>
            </a:duotone>
            <a:extLst>
              <a:ext uri="{28A0092B-C50C-407E-A947-70E740481C1C}">
                <a14:useLocalDpi xmlns:a14="http://schemas.microsoft.com/office/drawing/2010/main" val="0"/>
              </a:ext>
            </a:extLst>
          </a:blip>
          <a:srcRect l="28455" t="25428" r="26275" b="25411"/>
          <a:stretch/>
        </p:blipFill>
        <p:spPr bwMode="auto">
          <a:xfrm>
            <a:off x="1130427" y="1298210"/>
            <a:ext cx="1441334" cy="1565255"/>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a:extLst>
              <a:ext uri="{FF2B5EF4-FFF2-40B4-BE49-F238E27FC236}">
                <a16:creationId xmlns:a16="http://schemas.microsoft.com/office/drawing/2014/main" id="{9BDD4318-76C1-4E23-813F-915968A8C8E3}"/>
              </a:ext>
            </a:extLst>
          </p:cNvPr>
          <p:cNvGrpSpPr/>
          <p:nvPr/>
        </p:nvGrpSpPr>
        <p:grpSpPr>
          <a:xfrm>
            <a:off x="8788462" y="1120921"/>
            <a:ext cx="1976136" cy="1584208"/>
            <a:chOff x="8788462" y="1120921"/>
            <a:chExt cx="1976136" cy="1584208"/>
          </a:xfrm>
        </p:grpSpPr>
        <p:pic>
          <p:nvPicPr>
            <p:cNvPr id="71" name="Picture 6" descr="Image result for hospital icon">
              <a:extLst>
                <a:ext uri="{FF2B5EF4-FFF2-40B4-BE49-F238E27FC236}">
                  <a16:creationId xmlns:a16="http://schemas.microsoft.com/office/drawing/2014/main" id="{623827D0-B7C4-4B5E-BC4D-47037D2B644A}"/>
                </a:ext>
              </a:extLst>
            </p:cNvPr>
            <p:cNvPicPr>
              <a:picLocks noChangeAspect="1" noChangeArrowheads="1"/>
            </p:cNvPicPr>
            <p:nvPr/>
          </p:nvPicPr>
          <p:blipFill rotWithShape="1">
            <a:blip r:embed="rId6" cstate="print">
              <a:clrChange>
                <a:clrFrom>
                  <a:srgbClr val="FFFFFF"/>
                </a:clrFrom>
                <a:clrTo>
                  <a:srgbClr val="FFFFFF">
                    <a:alpha val="0"/>
                  </a:srgbClr>
                </a:clrTo>
              </a:clrChange>
              <a:duotone>
                <a:srgbClr val="00204E">
                  <a:shade val="45000"/>
                  <a:satMod val="135000"/>
                </a:srgbClr>
                <a:prstClr val="white"/>
              </a:duotone>
              <a:extLst>
                <a:ext uri="{28A0092B-C50C-407E-A947-70E740481C1C}">
                  <a14:useLocalDpi xmlns:a14="http://schemas.microsoft.com/office/drawing/2010/main" val="0"/>
                </a:ext>
              </a:extLst>
            </a:blip>
            <a:srcRect l="23139" t="14704" r="21421" b="20785"/>
            <a:stretch/>
          </p:blipFill>
          <p:spPr bwMode="auto">
            <a:xfrm>
              <a:off x="9229614" y="1326122"/>
              <a:ext cx="1097285" cy="1379007"/>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39A3B2E5-946E-4BA5-9274-0DFAE8E8DAB0}"/>
                </a:ext>
              </a:extLst>
            </p:cNvPr>
            <p:cNvSpPr txBox="1"/>
            <p:nvPr/>
          </p:nvSpPr>
          <p:spPr>
            <a:xfrm>
              <a:off x="9346446" y="1120921"/>
              <a:ext cx="8483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27272"/>
                  </a:solidFill>
                  <a:effectLst/>
                  <a:uLnTx/>
                  <a:uFillTx/>
                  <a:latin typeface="Abadi" panose="020B0604020104020204" pitchFamily="34" charset="0"/>
                  <a:ea typeface="+mn-ea"/>
                  <a:cs typeface="+mn-cs"/>
                </a:rPr>
                <a:t>HOSPITAL</a:t>
              </a:r>
            </a:p>
          </p:txBody>
        </p:sp>
        <p:sp>
          <p:nvSpPr>
            <p:cNvPr id="73" name="Rectangle 72">
              <a:extLst>
                <a:ext uri="{FF2B5EF4-FFF2-40B4-BE49-F238E27FC236}">
                  <a16:creationId xmlns:a16="http://schemas.microsoft.com/office/drawing/2014/main" id="{EEE4B94A-9F9C-41AA-B850-FBC7B207A7C0}"/>
                </a:ext>
              </a:extLst>
            </p:cNvPr>
            <p:cNvSpPr/>
            <p:nvPr/>
          </p:nvSpPr>
          <p:spPr>
            <a:xfrm>
              <a:off x="8788462" y="1943020"/>
              <a:ext cx="622915" cy="619005"/>
            </a:xfrm>
            <a:prstGeom prst="rect">
              <a:avLst/>
            </a:prstGeom>
            <a:solidFill>
              <a:srgbClr val="00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735091FB-ACBA-4072-9447-57B644B4683D}"/>
                </a:ext>
              </a:extLst>
            </p:cNvPr>
            <p:cNvSpPr/>
            <p:nvPr/>
          </p:nvSpPr>
          <p:spPr>
            <a:xfrm>
              <a:off x="8887704" y="2074853"/>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7D6EA54-E87A-4F7B-BE7F-72EC76007A0D}"/>
                </a:ext>
              </a:extLst>
            </p:cNvPr>
            <p:cNvSpPr/>
            <p:nvPr/>
          </p:nvSpPr>
          <p:spPr>
            <a:xfrm>
              <a:off x="9104646" y="2074012"/>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5A86BA5A-C60B-4226-B6F2-9A307BD95EBD}"/>
                </a:ext>
              </a:extLst>
            </p:cNvPr>
            <p:cNvSpPr/>
            <p:nvPr/>
          </p:nvSpPr>
          <p:spPr>
            <a:xfrm>
              <a:off x="8887704" y="2270047"/>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929C848-462B-4F2C-9C49-A820C495535E}"/>
                </a:ext>
              </a:extLst>
            </p:cNvPr>
            <p:cNvSpPr/>
            <p:nvPr/>
          </p:nvSpPr>
          <p:spPr>
            <a:xfrm>
              <a:off x="9104646" y="2269206"/>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AEB5A58E-7034-4F7A-8CC1-C3BD6776300E}"/>
                </a:ext>
              </a:extLst>
            </p:cNvPr>
            <p:cNvSpPr/>
            <p:nvPr/>
          </p:nvSpPr>
          <p:spPr>
            <a:xfrm>
              <a:off x="10141683" y="1949846"/>
              <a:ext cx="622915" cy="619005"/>
            </a:xfrm>
            <a:prstGeom prst="rect">
              <a:avLst/>
            </a:prstGeom>
            <a:solidFill>
              <a:srgbClr val="00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CCC2D93E-BBCA-46E2-A0A5-DEFFE96B00F6}"/>
                </a:ext>
              </a:extLst>
            </p:cNvPr>
            <p:cNvSpPr/>
            <p:nvPr/>
          </p:nvSpPr>
          <p:spPr>
            <a:xfrm>
              <a:off x="10240925" y="2081679"/>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9DFDBD0D-E335-4CC9-AAE4-8F82328BF047}"/>
                </a:ext>
              </a:extLst>
            </p:cNvPr>
            <p:cNvSpPr/>
            <p:nvPr/>
          </p:nvSpPr>
          <p:spPr>
            <a:xfrm>
              <a:off x="10457867" y="2080838"/>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FC7186FB-5B74-4753-BAE2-3A26430D3734}"/>
                </a:ext>
              </a:extLst>
            </p:cNvPr>
            <p:cNvSpPr/>
            <p:nvPr/>
          </p:nvSpPr>
          <p:spPr>
            <a:xfrm>
              <a:off x="10240925" y="2276873"/>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4C0F9B20-46FF-4A0D-A00B-4B7F503479C7}"/>
                </a:ext>
              </a:extLst>
            </p:cNvPr>
            <p:cNvSpPr/>
            <p:nvPr/>
          </p:nvSpPr>
          <p:spPr>
            <a:xfrm>
              <a:off x="10457867" y="2276032"/>
              <a:ext cx="148817" cy="148817"/>
            </a:xfrm>
            <a:prstGeom prst="rect">
              <a:avLst/>
            </a:prstGeom>
            <a:solidFill>
              <a:srgbClr val="DE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3" name="Straight Connector 82">
              <a:extLst>
                <a:ext uri="{FF2B5EF4-FFF2-40B4-BE49-F238E27FC236}">
                  <a16:creationId xmlns:a16="http://schemas.microsoft.com/office/drawing/2014/main" id="{317D9372-5BC5-4FAC-9F44-6330084A7BC5}"/>
                </a:ext>
              </a:extLst>
            </p:cNvPr>
            <p:cNvCxnSpPr/>
            <p:nvPr/>
          </p:nvCxnSpPr>
          <p:spPr bwMode="auto">
            <a:xfrm>
              <a:off x="9323586" y="1877014"/>
              <a:ext cx="0" cy="746419"/>
            </a:xfrm>
            <a:prstGeom prst="line">
              <a:avLst/>
            </a:prstGeom>
            <a:noFill/>
            <a:ln w="3175" cap="flat" cmpd="sng" algn="ctr">
              <a:solidFill>
                <a:srgbClr val="DEEBF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466EE9D4-D90C-4D36-9EC0-C735D8C7C2D1}"/>
                </a:ext>
              </a:extLst>
            </p:cNvPr>
            <p:cNvCxnSpPr/>
            <p:nvPr/>
          </p:nvCxnSpPr>
          <p:spPr bwMode="auto">
            <a:xfrm>
              <a:off x="10180299" y="1861049"/>
              <a:ext cx="0" cy="746419"/>
            </a:xfrm>
            <a:prstGeom prst="line">
              <a:avLst/>
            </a:prstGeom>
            <a:noFill/>
            <a:ln w="3175" cap="flat" cmpd="sng" algn="ctr">
              <a:solidFill>
                <a:srgbClr val="DEEBF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E572145A-95DF-4941-9E91-B28D07061D83}"/>
              </a:ext>
            </a:extLst>
          </p:cNvPr>
          <p:cNvGrpSpPr/>
          <p:nvPr/>
        </p:nvGrpSpPr>
        <p:grpSpPr>
          <a:xfrm>
            <a:off x="-303279" y="2655919"/>
            <a:ext cx="5090215" cy="2132231"/>
            <a:chOff x="-303279" y="2655919"/>
            <a:chExt cx="5090215" cy="2132231"/>
          </a:xfrm>
        </p:grpSpPr>
        <p:sp>
          <p:nvSpPr>
            <p:cNvPr id="14" name="Rectangle 13">
              <a:extLst>
                <a:ext uri="{FF2B5EF4-FFF2-40B4-BE49-F238E27FC236}">
                  <a16:creationId xmlns:a16="http://schemas.microsoft.com/office/drawing/2014/main" id="{AE324231-6F7B-4000-B0C6-00B2E5B3A728}"/>
                </a:ext>
              </a:extLst>
            </p:cNvPr>
            <p:cNvSpPr/>
            <p:nvPr/>
          </p:nvSpPr>
          <p:spPr bwMode="auto">
            <a:xfrm>
              <a:off x="3304617" y="2662132"/>
              <a:ext cx="1322762" cy="808594"/>
            </a:xfrm>
            <a:prstGeom prst="rect">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DD1B5343-4A93-49E5-A790-D8BDEF6A26AA}"/>
                </a:ext>
              </a:extLst>
            </p:cNvPr>
            <p:cNvSpPr txBox="1"/>
            <p:nvPr/>
          </p:nvSpPr>
          <p:spPr>
            <a:xfrm>
              <a:off x="3153159" y="2756501"/>
              <a:ext cx="16337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Scientific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advice</a:t>
              </a:r>
            </a:p>
          </p:txBody>
        </p:sp>
        <p:sp>
          <p:nvSpPr>
            <p:cNvPr id="85" name="Arc 84">
              <a:extLst>
                <a:ext uri="{FF2B5EF4-FFF2-40B4-BE49-F238E27FC236}">
                  <a16:creationId xmlns:a16="http://schemas.microsoft.com/office/drawing/2014/main" id="{8A86DA69-75A1-43A9-9B09-9223D131DF76}"/>
                </a:ext>
              </a:extLst>
            </p:cNvPr>
            <p:cNvSpPr/>
            <p:nvPr/>
          </p:nvSpPr>
          <p:spPr>
            <a:xfrm rot="19689964" flipV="1">
              <a:off x="-303279" y="2655919"/>
              <a:ext cx="4729206" cy="2132231"/>
            </a:xfrm>
            <a:prstGeom prst="arc">
              <a:avLst>
                <a:gd name="adj1" fmla="val 14306354"/>
                <a:gd name="adj2" fmla="val 20077725"/>
              </a:avLst>
            </a:prstGeom>
            <a:ln w="57150">
              <a:solidFill>
                <a:srgbClr val="4B92D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D2EFCC38-7385-4D01-8671-949A1CE20034}"/>
              </a:ext>
            </a:extLst>
          </p:cNvPr>
          <p:cNvGrpSpPr/>
          <p:nvPr/>
        </p:nvGrpSpPr>
        <p:grpSpPr>
          <a:xfrm>
            <a:off x="5569653" y="3204890"/>
            <a:ext cx="4951449" cy="2748185"/>
            <a:chOff x="5569653" y="3204890"/>
            <a:chExt cx="4951449" cy="2748185"/>
          </a:xfrm>
        </p:grpSpPr>
        <p:grpSp>
          <p:nvGrpSpPr>
            <p:cNvPr id="34" name="Group 33">
              <a:extLst>
                <a:ext uri="{FF2B5EF4-FFF2-40B4-BE49-F238E27FC236}">
                  <a16:creationId xmlns:a16="http://schemas.microsoft.com/office/drawing/2014/main" id="{816B35AE-1130-4CFF-ACD0-7DFA127F514A}"/>
                </a:ext>
              </a:extLst>
            </p:cNvPr>
            <p:cNvGrpSpPr/>
            <p:nvPr/>
          </p:nvGrpSpPr>
          <p:grpSpPr>
            <a:xfrm>
              <a:off x="5569653" y="4284882"/>
              <a:ext cx="4951449" cy="1668193"/>
              <a:chOff x="5284518" y="4592797"/>
              <a:chExt cx="4951449" cy="1668193"/>
            </a:xfrm>
          </p:grpSpPr>
          <p:sp>
            <p:nvSpPr>
              <p:cNvPr id="35" name="Right Bracket 34">
                <a:extLst>
                  <a:ext uri="{FF2B5EF4-FFF2-40B4-BE49-F238E27FC236}">
                    <a16:creationId xmlns:a16="http://schemas.microsoft.com/office/drawing/2014/main" id="{7178E082-C6F1-4706-AB93-664C78FE99ED}"/>
                  </a:ext>
                </a:extLst>
              </p:cNvPr>
              <p:cNvSpPr/>
              <p:nvPr/>
            </p:nvSpPr>
            <p:spPr>
              <a:xfrm rot="5400000">
                <a:off x="7005781" y="2871534"/>
                <a:ext cx="1508923" cy="4951449"/>
              </a:xfrm>
              <a:prstGeom prst="rightBracket">
                <a:avLst>
                  <a:gd name="adj" fmla="val 90292"/>
                </a:avLst>
              </a:prstGeom>
              <a:ln w="57150">
                <a:solidFill>
                  <a:srgbClr val="4B92DB"/>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18E6FA3B-78E3-4704-A509-70B8570D8F17}"/>
                  </a:ext>
                </a:extLst>
              </p:cNvPr>
              <p:cNvSpPr txBox="1"/>
              <p:nvPr/>
            </p:nvSpPr>
            <p:spPr>
              <a:xfrm>
                <a:off x="6309675" y="5891658"/>
                <a:ext cx="2318059" cy="369332"/>
              </a:xfrm>
              <a:prstGeom prst="rect">
                <a:avLst/>
              </a:prstGeom>
              <a:solidFill>
                <a:srgbClr val="4B92D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Pharmacovigilance</a:t>
                </a:r>
              </a:p>
            </p:txBody>
          </p:sp>
        </p:grpSp>
        <p:cxnSp>
          <p:nvCxnSpPr>
            <p:cNvPr id="10" name="Straight Connector 9">
              <a:extLst>
                <a:ext uri="{FF2B5EF4-FFF2-40B4-BE49-F238E27FC236}">
                  <a16:creationId xmlns:a16="http://schemas.microsoft.com/office/drawing/2014/main" id="{161B582E-5D3B-4D29-8669-099C9BFFA669}"/>
                </a:ext>
              </a:extLst>
            </p:cNvPr>
            <p:cNvCxnSpPr/>
            <p:nvPr/>
          </p:nvCxnSpPr>
          <p:spPr bwMode="auto">
            <a:xfrm>
              <a:off x="7031773" y="3204890"/>
              <a:ext cx="946873" cy="2378853"/>
            </a:xfrm>
            <a:prstGeom prst="line">
              <a:avLst/>
            </a:prstGeom>
            <a:noFill/>
            <a:ln w="57150" cap="flat" cmpd="sng" algn="ctr">
              <a:solidFill>
                <a:srgbClr val="4B92DB"/>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36">
            <a:extLst>
              <a:ext uri="{FF2B5EF4-FFF2-40B4-BE49-F238E27FC236}">
                <a16:creationId xmlns:a16="http://schemas.microsoft.com/office/drawing/2014/main" id="{81EC0835-683A-409E-A3DC-5A417DAFBEF7}"/>
              </a:ext>
            </a:extLst>
          </p:cNvPr>
          <p:cNvGrpSpPr/>
          <p:nvPr/>
        </p:nvGrpSpPr>
        <p:grpSpPr>
          <a:xfrm>
            <a:off x="6385489" y="3204890"/>
            <a:ext cx="4741915" cy="1871021"/>
            <a:chOff x="6100354" y="3512805"/>
            <a:chExt cx="4741915" cy="1871021"/>
          </a:xfrm>
        </p:grpSpPr>
        <p:sp>
          <p:nvSpPr>
            <p:cNvPr id="38" name="TextBox 37">
              <a:extLst>
                <a:ext uri="{FF2B5EF4-FFF2-40B4-BE49-F238E27FC236}">
                  <a16:creationId xmlns:a16="http://schemas.microsoft.com/office/drawing/2014/main" id="{C012CDC5-93F7-4E13-8319-121E67313BCA}"/>
                </a:ext>
              </a:extLst>
            </p:cNvPr>
            <p:cNvSpPr txBox="1"/>
            <p:nvPr/>
          </p:nvSpPr>
          <p:spPr>
            <a:xfrm>
              <a:off x="8287115" y="3946466"/>
              <a:ext cx="25551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 is used in clinical practice</a:t>
              </a:r>
            </a:p>
          </p:txBody>
        </p:sp>
        <p:cxnSp>
          <p:nvCxnSpPr>
            <p:cNvPr id="39" name="Straight Arrow Connector 38">
              <a:extLst>
                <a:ext uri="{FF2B5EF4-FFF2-40B4-BE49-F238E27FC236}">
                  <a16:creationId xmlns:a16="http://schemas.microsoft.com/office/drawing/2014/main" id="{E14F5B51-2CAD-455E-9967-5FC575B15EA9}"/>
                </a:ext>
              </a:extLst>
            </p:cNvPr>
            <p:cNvCxnSpPr>
              <a:cxnSpLocks/>
            </p:cNvCxnSpPr>
            <p:nvPr/>
          </p:nvCxnSpPr>
          <p:spPr>
            <a:xfrm>
              <a:off x="6352734" y="4261409"/>
              <a:ext cx="0" cy="495416"/>
            </a:xfrm>
            <a:prstGeom prst="straightConnector1">
              <a:avLst/>
            </a:prstGeom>
            <a:ln w="57150">
              <a:solidFill>
                <a:srgbClr val="4B92D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D8AEBE7E-B88E-4FD3-A6A8-941869B75A86}"/>
                </a:ext>
              </a:extLst>
            </p:cNvPr>
            <p:cNvSpPr/>
            <p:nvPr/>
          </p:nvSpPr>
          <p:spPr>
            <a:xfrm flipV="1">
              <a:off x="6972596" y="3512805"/>
              <a:ext cx="2318054" cy="1624054"/>
            </a:xfrm>
            <a:prstGeom prst="arc">
              <a:avLst>
                <a:gd name="adj1" fmla="val 14306354"/>
                <a:gd name="adj2" fmla="val 20622664"/>
              </a:avLst>
            </a:prstGeom>
            <a:ln w="57150">
              <a:solidFill>
                <a:srgbClr val="4B92D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ED2BF93-D0F8-44AF-9271-A863D0692027}"/>
                </a:ext>
              </a:extLst>
            </p:cNvPr>
            <p:cNvSpPr/>
            <p:nvPr/>
          </p:nvSpPr>
          <p:spPr>
            <a:xfrm>
              <a:off x="6100354" y="4737495"/>
              <a:ext cx="1448849" cy="64633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 is authorised </a:t>
              </a: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76EC2274-41C8-452E-9256-5DDA26798924}"/>
              </a:ext>
            </a:extLst>
          </p:cNvPr>
          <p:cNvGrpSpPr/>
          <p:nvPr/>
        </p:nvGrpSpPr>
        <p:grpSpPr>
          <a:xfrm>
            <a:off x="1692419" y="3569578"/>
            <a:ext cx="5603719" cy="2076441"/>
            <a:chOff x="1692419" y="3569578"/>
            <a:chExt cx="5603719" cy="2076441"/>
          </a:xfrm>
        </p:grpSpPr>
        <p:sp>
          <p:nvSpPr>
            <p:cNvPr id="29" name="TextBox 28">
              <a:extLst>
                <a:ext uri="{FF2B5EF4-FFF2-40B4-BE49-F238E27FC236}">
                  <a16:creationId xmlns:a16="http://schemas.microsoft.com/office/drawing/2014/main" id="{0130033C-C65C-4820-9DE6-E62205683B0E}"/>
                </a:ext>
              </a:extLst>
            </p:cNvPr>
            <p:cNvSpPr txBox="1"/>
            <p:nvPr/>
          </p:nvSpPr>
          <p:spPr>
            <a:xfrm>
              <a:off x="2891533" y="4640298"/>
              <a:ext cx="17410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113D"/>
                  </a:solidFill>
                  <a:effectLst/>
                  <a:uLnTx/>
                  <a:uFillTx/>
                  <a:latin typeface="Arial" panose="020B0604020202020204" pitchFamily="34" charset="0"/>
                  <a:ea typeface="+mn-ea"/>
                  <a:cs typeface="Arial" panose="020B0604020202020204" pitchFamily="34" charset="0"/>
                </a:rPr>
                <a:t>Marketing Authorisation Application</a:t>
              </a:r>
            </a:p>
          </p:txBody>
        </p:sp>
        <p:grpSp>
          <p:nvGrpSpPr>
            <p:cNvPr id="16" name="Group 15">
              <a:extLst>
                <a:ext uri="{FF2B5EF4-FFF2-40B4-BE49-F238E27FC236}">
                  <a16:creationId xmlns:a16="http://schemas.microsoft.com/office/drawing/2014/main" id="{91E09FAC-0EB3-4205-88B4-10F11D395BC5}"/>
                </a:ext>
              </a:extLst>
            </p:cNvPr>
            <p:cNvGrpSpPr/>
            <p:nvPr/>
          </p:nvGrpSpPr>
          <p:grpSpPr>
            <a:xfrm>
              <a:off x="4306175" y="3569578"/>
              <a:ext cx="2989963" cy="434534"/>
              <a:chOff x="4306175" y="3569578"/>
              <a:chExt cx="2989963" cy="434534"/>
            </a:xfrm>
          </p:grpSpPr>
          <p:sp>
            <p:nvSpPr>
              <p:cNvPr id="12" name="Rectangle 11">
                <a:extLst>
                  <a:ext uri="{FF2B5EF4-FFF2-40B4-BE49-F238E27FC236}">
                    <a16:creationId xmlns:a16="http://schemas.microsoft.com/office/drawing/2014/main" id="{3FC4169D-F3B1-4E9C-86F0-AB174C99A42E}"/>
                  </a:ext>
                </a:extLst>
              </p:cNvPr>
              <p:cNvSpPr/>
              <p:nvPr/>
            </p:nvSpPr>
            <p:spPr bwMode="auto">
              <a:xfrm>
                <a:off x="4624336" y="3569578"/>
                <a:ext cx="2369990" cy="434534"/>
              </a:xfrm>
              <a:prstGeom prst="rect">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90FA38CE-508F-45F4-8EFC-C86755749ABC}"/>
                  </a:ext>
                </a:extLst>
              </p:cNvPr>
              <p:cNvSpPr txBox="1"/>
              <p:nvPr/>
            </p:nvSpPr>
            <p:spPr>
              <a:xfrm>
                <a:off x="4306175" y="3600707"/>
                <a:ext cx="29899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Assessment of MAA</a:t>
                </a:r>
              </a:p>
            </p:txBody>
          </p:sp>
        </p:grpSp>
        <p:sp>
          <p:nvSpPr>
            <p:cNvPr id="33" name="Arc 32">
              <a:extLst>
                <a:ext uri="{FF2B5EF4-FFF2-40B4-BE49-F238E27FC236}">
                  <a16:creationId xmlns:a16="http://schemas.microsoft.com/office/drawing/2014/main" id="{D4839C53-37FB-4301-B29B-63A9F2C2532E}"/>
                </a:ext>
              </a:extLst>
            </p:cNvPr>
            <p:cNvSpPr/>
            <p:nvPr/>
          </p:nvSpPr>
          <p:spPr>
            <a:xfrm rot="20642215" flipV="1">
              <a:off x="3497787" y="3902497"/>
              <a:ext cx="1236615" cy="760930"/>
            </a:xfrm>
            <a:prstGeom prst="arc">
              <a:avLst>
                <a:gd name="adj1" fmla="val 17218966"/>
                <a:gd name="adj2" fmla="val 0"/>
              </a:avLst>
            </a:prstGeom>
            <a:ln w="57150">
              <a:solidFill>
                <a:srgbClr val="4B92D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Arc 85">
              <a:extLst>
                <a:ext uri="{FF2B5EF4-FFF2-40B4-BE49-F238E27FC236}">
                  <a16:creationId xmlns:a16="http://schemas.microsoft.com/office/drawing/2014/main" id="{8BF0BA48-4EB4-484A-AC84-4CCA177326EA}"/>
                </a:ext>
              </a:extLst>
            </p:cNvPr>
            <p:cNvSpPr/>
            <p:nvPr/>
          </p:nvSpPr>
          <p:spPr>
            <a:xfrm rot="20680102" flipV="1">
              <a:off x="1692419" y="4599405"/>
              <a:ext cx="1354378" cy="1046614"/>
            </a:xfrm>
            <a:prstGeom prst="arc">
              <a:avLst>
                <a:gd name="adj1" fmla="val 10720081"/>
                <a:gd name="adj2" fmla="val 19296271"/>
              </a:avLst>
            </a:prstGeom>
            <a:ln w="57150">
              <a:solidFill>
                <a:srgbClr val="4B92D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508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C73F-2744-4CF5-A215-DD301236A86E}"/>
              </a:ext>
            </a:extLst>
          </p:cNvPr>
          <p:cNvSpPr>
            <a:spLocks noGrp="1"/>
          </p:cNvSpPr>
          <p:nvPr>
            <p:ph type="title"/>
          </p:nvPr>
        </p:nvSpPr>
        <p:spPr/>
        <p:txBody>
          <a:bodyPr/>
          <a:lstStyle/>
          <a:p>
            <a:r>
              <a:rPr lang="en-GB" dirty="0"/>
              <a:t>Statisticians at the MHRA</a:t>
            </a:r>
          </a:p>
        </p:txBody>
      </p:sp>
      <p:sp>
        <p:nvSpPr>
          <p:cNvPr id="3" name="Content Placeholder 2">
            <a:extLst>
              <a:ext uri="{FF2B5EF4-FFF2-40B4-BE49-F238E27FC236}">
                <a16:creationId xmlns:a16="http://schemas.microsoft.com/office/drawing/2014/main" id="{13E6028C-0D26-4CA7-99E6-F9B58176A9D2}"/>
              </a:ext>
            </a:extLst>
          </p:cNvPr>
          <p:cNvSpPr>
            <a:spLocks noGrp="1"/>
          </p:cNvSpPr>
          <p:nvPr>
            <p:ph idx="1"/>
          </p:nvPr>
        </p:nvSpPr>
        <p:spPr>
          <a:xfrm>
            <a:off x="3040235" y="1755009"/>
            <a:ext cx="4417949" cy="4318000"/>
          </a:xfrm>
        </p:spPr>
        <p:txBody>
          <a:bodyPr/>
          <a:lstStyle/>
          <a:p>
            <a:r>
              <a:rPr lang="en-GB" b="1" dirty="0"/>
              <a:t>Licensing of medicines</a:t>
            </a:r>
          </a:p>
          <a:p>
            <a:pPr marL="342900" indent="-342900">
              <a:buFont typeface="Arial" panose="020B0604020202020204" pitchFamily="34" charset="0"/>
              <a:buChar char="•"/>
            </a:pPr>
            <a:r>
              <a:rPr lang="en-GB" dirty="0"/>
              <a:t>Biostatisticians</a:t>
            </a:r>
          </a:p>
          <a:p>
            <a:r>
              <a:rPr lang="en-GB" b="1" dirty="0"/>
              <a:t>Vigilance and Risk Management</a:t>
            </a:r>
          </a:p>
          <a:p>
            <a:pPr marL="342900" indent="-342900">
              <a:buFont typeface="Arial" panose="020B0604020202020204" pitchFamily="34" charset="0"/>
              <a:buChar char="•"/>
            </a:pPr>
            <a:r>
              <a:rPr lang="en-US" altLang="en-US" dirty="0"/>
              <a:t>Epidemiologists</a:t>
            </a:r>
          </a:p>
          <a:p>
            <a:pPr marL="342900" indent="-342900">
              <a:buFont typeface="Arial" panose="020B0604020202020204" pitchFamily="34" charset="0"/>
              <a:buChar char="•"/>
            </a:pPr>
            <a:r>
              <a:rPr lang="en-US" altLang="en-US" dirty="0"/>
              <a:t>Data analysts</a:t>
            </a:r>
            <a:endParaRPr lang="en-GB" dirty="0"/>
          </a:p>
          <a:p>
            <a:r>
              <a:rPr lang="en-GB" b="1" dirty="0"/>
              <a:t>Devices</a:t>
            </a:r>
          </a:p>
          <a:p>
            <a:pPr marL="342900" indent="-342900">
              <a:buFont typeface="Arial" panose="020B0604020202020204" pitchFamily="34" charset="0"/>
              <a:buChar char="•"/>
            </a:pPr>
            <a:r>
              <a:rPr lang="en-GB" dirty="0"/>
              <a:t>Biostatisticians</a:t>
            </a:r>
          </a:p>
          <a:p>
            <a:r>
              <a:rPr lang="en-GB" b="1" dirty="0"/>
              <a:t>Inspectorate</a:t>
            </a:r>
          </a:p>
          <a:p>
            <a:pPr marL="342900" indent="-342900">
              <a:buFont typeface="Arial" panose="020B0604020202020204" pitchFamily="34" charset="0"/>
              <a:buChar char="•"/>
            </a:pPr>
            <a:r>
              <a:rPr lang="en-GB" dirty="0"/>
              <a:t>Inspectors with statistical expertise</a:t>
            </a:r>
          </a:p>
        </p:txBody>
      </p:sp>
      <p:pic>
        <p:nvPicPr>
          <p:cNvPr id="20" name="Picture 19">
            <a:extLst>
              <a:ext uri="{FF2B5EF4-FFF2-40B4-BE49-F238E27FC236}">
                <a16:creationId xmlns:a16="http://schemas.microsoft.com/office/drawing/2014/main" id="{986D1A5E-3656-4E0C-920B-C078A051B4CE}"/>
              </a:ext>
            </a:extLst>
          </p:cNvPr>
          <p:cNvPicPr>
            <a:picLocks noChangeAspect="1"/>
          </p:cNvPicPr>
          <p:nvPr/>
        </p:nvPicPr>
        <p:blipFill>
          <a:blip r:embed="rId3"/>
          <a:stretch>
            <a:fillRect/>
          </a:stretch>
        </p:blipFill>
        <p:spPr>
          <a:xfrm>
            <a:off x="8180121" y="2738713"/>
            <a:ext cx="2173126" cy="749882"/>
          </a:xfrm>
          <a:prstGeom prst="rect">
            <a:avLst/>
          </a:prstGeom>
        </p:spPr>
      </p:pic>
      <p:pic>
        <p:nvPicPr>
          <p:cNvPr id="21" name="Picture 20">
            <a:extLst>
              <a:ext uri="{FF2B5EF4-FFF2-40B4-BE49-F238E27FC236}">
                <a16:creationId xmlns:a16="http://schemas.microsoft.com/office/drawing/2014/main" id="{E64568B4-E298-4A9A-8A20-7DE1E850D302}"/>
              </a:ext>
            </a:extLst>
          </p:cNvPr>
          <p:cNvPicPr>
            <a:picLocks noChangeAspect="1"/>
          </p:cNvPicPr>
          <p:nvPr/>
        </p:nvPicPr>
        <p:blipFill>
          <a:blip r:embed="rId4"/>
          <a:stretch>
            <a:fillRect/>
          </a:stretch>
        </p:blipFill>
        <p:spPr>
          <a:xfrm>
            <a:off x="8105930" y="1014800"/>
            <a:ext cx="2294424" cy="682681"/>
          </a:xfrm>
          <a:prstGeom prst="rect">
            <a:avLst/>
          </a:prstGeom>
        </p:spPr>
      </p:pic>
      <p:pic>
        <p:nvPicPr>
          <p:cNvPr id="22" name="Picture 21">
            <a:extLst>
              <a:ext uri="{FF2B5EF4-FFF2-40B4-BE49-F238E27FC236}">
                <a16:creationId xmlns:a16="http://schemas.microsoft.com/office/drawing/2014/main" id="{20413F90-B266-4EDE-959B-28E725017523}"/>
              </a:ext>
            </a:extLst>
          </p:cNvPr>
          <p:cNvPicPr>
            <a:picLocks noChangeAspect="1"/>
          </p:cNvPicPr>
          <p:nvPr/>
        </p:nvPicPr>
        <p:blipFill>
          <a:blip r:embed="rId5"/>
          <a:stretch>
            <a:fillRect/>
          </a:stretch>
        </p:blipFill>
        <p:spPr>
          <a:xfrm>
            <a:off x="274268" y="2950332"/>
            <a:ext cx="2127111" cy="660138"/>
          </a:xfrm>
          <a:prstGeom prst="rect">
            <a:avLst/>
          </a:prstGeom>
        </p:spPr>
      </p:pic>
      <p:sp>
        <p:nvSpPr>
          <p:cNvPr id="23" name="Left Brace 22">
            <a:extLst>
              <a:ext uri="{FF2B5EF4-FFF2-40B4-BE49-F238E27FC236}">
                <a16:creationId xmlns:a16="http://schemas.microsoft.com/office/drawing/2014/main" id="{88175A93-E9DB-4F37-9ED7-3B3414CC4D37}"/>
              </a:ext>
            </a:extLst>
          </p:cNvPr>
          <p:cNvSpPr/>
          <p:nvPr/>
        </p:nvSpPr>
        <p:spPr bwMode="auto">
          <a:xfrm>
            <a:off x="2559466" y="1522470"/>
            <a:ext cx="347411" cy="4176000"/>
          </a:xfrm>
          <a:prstGeom prst="leftBrace">
            <a:avLst>
              <a:gd name="adj1" fmla="val 80333"/>
              <a:gd name="adj2" fmla="val 42441"/>
            </a:avLst>
          </a:prstGeom>
          <a:noFill/>
          <a:ln w="76200" cap="flat" cmpd="sng" algn="ctr">
            <a:solidFill>
              <a:srgbClr val="19348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24" name="Content Placeholder 2">
            <a:extLst>
              <a:ext uri="{FF2B5EF4-FFF2-40B4-BE49-F238E27FC236}">
                <a16:creationId xmlns:a16="http://schemas.microsoft.com/office/drawing/2014/main" id="{C666236F-299E-4FB2-81CD-EA903C80D4CD}"/>
              </a:ext>
            </a:extLst>
          </p:cNvPr>
          <p:cNvSpPr txBox="1">
            <a:spLocks/>
          </p:cNvSpPr>
          <p:nvPr/>
        </p:nvSpPr>
        <p:spPr bwMode="auto">
          <a:xfrm>
            <a:off x="8255453" y="1853171"/>
            <a:ext cx="2388446" cy="6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marL="342900" indent="-342900">
              <a:buFont typeface="Arial" panose="020B0604020202020204" pitchFamily="34" charset="0"/>
              <a:buChar char="•"/>
            </a:pPr>
            <a:r>
              <a:rPr lang="en-GB" kern="0" dirty="0"/>
              <a:t>Biostatisticians</a:t>
            </a:r>
          </a:p>
        </p:txBody>
      </p:sp>
      <p:sp>
        <p:nvSpPr>
          <p:cNvPr id="25" name="Content Placeholder 2">
            <a:extLst>
              <a:ext uri="{FF2B5EF4-FFF2-40B4-BE49-F238E27FC236}">
                <a16:creationId xmlns:a16="http://schemas.microsoft.com/office/drawing/2014/main" id="{CF905D88-76F9-48D0-93CE-710213298F81}"/>
              </a:ext>
            </a:extLst>
          </p:cNvPr>
          <p:cNvSpPr txBox="1">
            <a:spLocks/>
          </p:cNvSpPr>
          <p:nvPr/>
        </p:nvSpPr>
        <p:spPr bwMode="auto">
          <a:xfrm>
            <a:off x="8299978" y="3644285"/>
            <a:ext cx="3124400" cy="232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marL="342900" indent="-342900">
              <a:buFont typeface="Arial" panose="020B0604020202020204" pitchFamily="34" charset="0"/>
              <a:buChar char="•"/>
            </a:pPr>
            <a:r>
              <a:rPr lang="en-GB" kern="0" dirty="0"/>
              <a:t>Data managers</a:t>
            </a:r>
          </a:p>
          <a:p>
            <a:pPr marL="342900" indent="-342900">
              <a:buFont typeface="Arial" panose="020B0604020202020204" pitchFamily="34" charset="0"/>
              <a:buChar char="•"/>
            </a:pPr>
            <a:r>
              <a:rPr lang="en-GB" kern="0" dirty="0"/>
              <a:t>Research analysts</a:t>
            </a:r>
          </a:p>
          <a:p>
            <a:pPr marL="342900" indent="-342900">
              <a:buFont typeface="Arial" panose="020B0604020202020204" pitchFamily="34" charset="0"/>
              <a:buChar char="•"/>
            </a:pPr>
            <a:r>
              <a:rPr lang="en-GB" kern="0" dirty="0"/>
              <a:t>Real-world and clinical study planners</a:t>
            </a:r>
          </a:p>
          <a:p>
            <a:pPr marL="342900" indent="-342900">
              <a:buFont typeface="Arial" panose="020B0604020202020204" pitchFamily="34" charset="0"/>
              <a:buChar char="•"/>
            </a:pPr>
            <a:r>
              <a:rPr lang="en-GB" kern="0" dirty="0"/>
              <a:t>Epidemiologists</a:t>
            </a:r>
          </a:p>
        </p:txBody>
      </p:sp>
      <p:sp>
        <p:nvSpPr>
          <p:cNvPr id="42" name="Arrow: Down 41">
            <a:extLst>
              <a:ext uri="{FF2B5EF4-FFF2-40B4-BE49-F238E27FC236}">
                <a16:creationId xmlns:a16="http://schemas.microsoft.com/office/drawing/2014/main" id="{8B131EF2-F74E-4A8D-9981-D6B6DDFC908D}"/>
              </a:ext>
            </a:extLst>
          </p:cNvPr>
          <p:cNvSpPr/>
          <p:nvPr/>
        </p:nvSpPr>
        <p:spPr bwMode="auto">
          <a:xfrm rot="1756073">
            <a:off x="6051501" y="1171031"/>
            <a:ext cx="521110" cy="517992"/>
          </a:xfrm>
          <a:prstGeom prst="downArrow">
            <a:avLst/>
          </a:prstGeom>
          <a:solidFill>
            <a:srgbClr val="4B92DB"/>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5AF9A26E-7AF8-43A7-B783-2E63E00CCFAB}"/>
              </a:ext>
            </a:extLst>
          </p:cNvPr>
          <p:cNvSpPr/>
          <p:nvPr/>
        </p:nvSpPr>
        <p:spPr bwMode="auto">
          <a:xfrm>
            <a:off x="2906877" y="1679469"/>
            <a:ext cx="3373528" cy="845574"/>
          </a:xfrm>
          <a:prstGeom prst="rect">
            <a:avLst/>
          </a:prstGeom>
          <a:noFill/>
          <a:ln w="38100" cap="flat" cmpd="sng" algn="ctr">
            <a:solidFill>
              <a:srgbClr val="4B92DB"/>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606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6DCD-5C8E-4B44-98BA-E17272FE218C}"/>
              </a:ext>
            </a:extLst>
          </p:cNvPr>
          <p:cNvSpPr>
            <a:spLocks noGrp="1"/>
          </p:cNvSpPr>
          <p:nvPr>
            <p:ph type="title"/>
          </p:nvPr>
        </p:nvSpPr>
        <p:spPr/>
        <p:txBody>
          <a:bodyPr/>
          <a:lstStyle/>
          <a:p>
            <a:r>
              <a:rPr lang="en-GB" dirty="0"/>
              <a:t>Statisticians in Research and Development</a:t>
            </a:r>
          </a:p>
        </p:txBody>
      </p:sp>
      <p:sp>
        <p:nvSpPr>
          <p:cNvPr id="7" name="Freeform: Shape 6">
            <a:extLst>
              <a:ext uri="{FF2B5EF4-FFF2-40B4-BE49-F238E27FC236}">
                <a16:creationId xmlns:a16="http://schemas.microsoft.com/office/drawing/2014/main" id="{77CB617B-25A4-4E90-9B05-E94A21CF56EF}"/>
              </a:ext>
            </a:extLst>
          </p:cNvPr>
          <p:cNvSpPr/>
          <p:nvPr/>
        </p:nvSpPr>
        <p:spPr>
          <a:xfrm>
            <a:off x="838200" y="1860495"/>
            <a:ext cx="2358270" cy="2505028"/>
          </a:xfrm>
          <a:custGeom>
            <a:avLst/>
            <a:gdLst>
              <a:gd name="connsiteX0" fmla="*/ 0 w 2101336"/>
              <a:gd name="connsiteY0" fmla="*/ 0 h 1351529"/>
              <a:gd name="connsiteX1" fmla="*/ 1425572 w 2101336"/>
              <a:gd name="connsiteY1" fmla="*/ 0 h 1351529"/>
              <a:gd name="connsiteX2" fmla="*/ 2101336 w 2101336"/>
              <a:gd name="connsiteY2" fmla="*/ 675765 h 1351529"/>
              <a:gd name="connsiteX3" fmla="*/ 1425572 w 2101336"/>
              <a:gd name="connsiteY3" fmla="*/ 1351529 h 1351529"/>
              <a:gd name="connsiteX4" fmla="*/ 0 w 2101336"/>
              <a:gd name="connsiteY4" fmla="*/ 1351529 h 1351529"/>
              <a:gd name="connsiteX5" fmla="*/ 0 w 2101336"/>
              <a:gd name="connsiteY5" fmla="*/ 0 h 13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1336" h="1351529">
                <a:moveTo>
                  <a:pt x="0" y="0"/>
                </a:moveTo>
                <a:lnTo>
                  <a:pt x="1425572" y="0"/>
                </a:lnTo>
                <a:lnTo>
                  <a:pt x="2101336" y="675765"/>
                </a:lnTo>
                <a:lnTo>
                  <a:pt x="1425572" y="1351529"/>
                </a:lnTo>
                <a:lnTo>
                  <a:pt x="0" y="1351529"/>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5344" tIns="42672" rIns="359218"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sp>
        <p:nvSpPr>
          <p:cNvPr id="8" name="Freeform: Shape 7">
            <a:extLst>
              <a:ext uri="{FF2B5EF4-FFF2-40B4-BE49-F238E27FC236}">
                <a16:creationId xmlns:a16="http://schemas.microsoft.com/office/drawing/2014/main" id="{45264755-D36A-446F-8831-3463849D574A}"/>
              </a:ext>
            </a:extLst>
          </p:cNvPr>
          <p:cNvSpPr/>
          <p:nvPr/>
        </p:nvSpPr>
        <p:spPr>
          <a:xfrm>
            <a:off x="2519270" y="1860495"/>
            <a:ext cx="2358270" cy="2505028"/>
          </a:xfrm>
          <a:custGeom>
            <a:avLst/>
            <a:gdLst>
              <a:gd name="connsiteX0" fmla="*/ 0 w 2101336"/>
              <a:gd name="connsiteY0" fmla="*/ 0 h 1351529"/>
              <a:gd name="connsiteX1" fmla="*/ 1425572 w 2101336"/>
              <a:gd name="connsiteY1" fmla="*/ 0 h 1351529"/>
              <a:gd name="connsiteX2" fmla="*/ 2101336 w 2101336"/>
              <a:gd name="connsiteY2" fmla="*/ 675765 h 1351529"/>
              <a:gd name="connsiteX3" fmla="*/ 1425572 w 2101336"/>
              <a:gd name="connsiteY3" fmla="*/ 1351529 h 1351529"/>
              <a:gd name="connsiteX4" fmla="*/ 0 w 2101336"/>
              <a:gd name="connsiteY4" fmla="*/ 1351529 h 1351529"/>
              <a:gd name="connsiteX5" fmla="*/ 675765 w 2101336"/>
              <a:gd name="connsiteY5" fmla="*/ 675765 h 1351529"/>
              <a:gd name="connsiteX6" fmla="*/ 0 w 2101336"/>
              <a:gd name="connsiteY6" fmla="*/ 0 h 13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336" h="1351529">
                <a:moveTo>
                  <a:pt x="0" y="0"/>
                </a:moveTo>
                <a:lnTo>
                  <a:pt x="1425572" y="0"/>
                </a:lnTo>
                <a:lnTo>
                  <a:pt x="2101336" y="675765"/>
                </a:lnTo>
                <a:lnTo>
                  <a:pt x="1425572" y="1351529"/>
                </a:lnTo>
                <a:lnTo>
                  <a:pt x="0" y="1351529"/>
                </a:lnTo>
                <a:lnTo>
                  <a:pt x="675765" y="675765"/>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39773" tIns="42672" rIns="697100"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sp>
        <p:nvSpPr>
          <p:cNvPr id="9" name="Freeform: Shape 8">
            <a:extLst>
              <a:ext uri="{FF2B5EF4-FFF2-40B4-BE49-F238E27FC236}">
                <a16:creationId xmlns:a16="http://schemas.microsoft.com/office/drawing/2014/main" id="{E654E79E-57ED-48DD-9BCF-ED4C1FC9371A}"/>
              </a:ext>
            </a:extLst>
          </p:cNvPr>
          <p:cNvSpPr/>
          <p:nvPr/>
        </p:nvSpPr>
        <p:spPr>
          <a:xfrm>
            <a:off x="4200339" y="1860495"/>
            <a:ext cx="2358270" cy="2505028"/>
          </a:xfrm>
          <a:custGeom>
            <a:avLst/>
            <a:gdLst>
              <a:gd name="connsiteX0" fmla="*/ 0 w 2101336"/>
              <a:gd name="connsiteY0" fmla="*/ 0 h 1351529"/>
              <a:gd name="connsiteX1" fmla="*/ 1425572 w 2101336"/>
              <a:gd name="connsiteY1" fmla="*/ 0 h 1351529"/>
              <a:gd name="connsiteX2" fmla="*/ 2101336 w 2101336"/>
              <a:gd name="connsiteY2" fmla="*/ 675765 h 1351529"/>
              <a:gd name="connsiteX3" fmla="*/ 1425572 w 2101336"/>
              <a:gd name="connsiteY3" fmla="*/ 1351529 h 1351529"/>
              <a:gd name="connsiteX4" fmla="*/ 0 w 2101336"/>
              <a:gd name="connsiteY4" fmla="*/ 1351529 h 1351529"/>
              <a:gd name="connsiteX5" fmla="*/ 675765 w 2101336"/>
              <a:gd name="connsiteY5" fmla="*/ 675765 h 1351529"/>
              <a:gd name="connsiteX6" fmla="*/ 0 w 2101336"/>
              <a:gd name="connsiteY6" fmla="*/ 0 h 13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336" h="1351529">
                <a:moveTo>
                  <a:pt x="0" y="0"/>
                </a:moveTo>
                <a:lnTo>
                  <a:pt x="1425572" y="0"/>
                </a:lnTo>
                <a:lnTo>
                  <a:pt x="2101336" y="675765"/>
                </a:lnTo>
                <a:lnTo>
                  <a:pt x="1425572" y="1351529"/>
                </a:lnTo>
                <a:lnTo>
                  <a:pt x="0" y="1351529"/>
                </a:lnTo>
                <a:lnTo>
                  <a:pt x="675765" y="675765"/>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39773" tIns="42672" rIns="697100"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sp>
        <p:nvSpPr>
          <p:cNvPr id="10" name="Freeform: Shape 9">
            <a:extLst>
              <a:ext uri="{FF2B5EF4-FFF2-40B4-BE49-F238E27FC236}">
                <a16:creationId xmlns:a16="http://schemas.microsoft.com/office/drawing/2014/main" id="{0701699A-C2F8-4AFA-AB7F-693DCF5BEC29}"/>
              </a:ext>
            </a:extLst>
          </p:cNvPr>
          <p:cNvSpPr/>
          <p:nvPr/>
        </p:nvSpPr>
        <p:spPr>
          <a:xfrm>
            <a:off x="5881409" y="1860495"/>
            <a:ext cx="2358270" cy="2505028"/>
          </a:xfrm>
          <a:custGeom>
            <a:avLst/>
            <a:gdLst>
              <a:gd name="connsiteX0" fmla="*/ 0 w 2101336"/>
              <a:gd name="connsiteY0" fmla="*/ 0 h 1351529"/>
              <a:gd name="connsiteX1" fmla="*/ 1425572 w 2101336"/>
              <a:gd name="connsiteY1" fmla="*/ 0 h 1351529"/>
              <a:gd name="connsiteX2" fmla="*/ 2101336 w 2101336"/>
              <a:gd name="connsiteY2" fmla="*/ 675765 h 1351529"/>
              <a:gd name="connsiteX3" fmla="*/ 1425572 w 2101336"/>
              <a:gd name="connsiteY3" fmla="*/ 1351529 h 1351529"/>
              <a:gd name="connsiteX4" fmla="*/ 0 w 2101336"/>
              <a:gd name="connsiteY4" fmla="*/ 1351529 h 1351529"/>
              <a:gd name="connsiteX5" fmla="*/ 675765 w 2101336"/>
              <a:gd name="connsiteY5" fmla="*/ 675765 h 1351529"/>
              <a:gd name="connsiteX6" fmla="*/ 0 w 2101336"/>
              <a:gd name="connsiteY6" fmla="*/ 0 h 13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336" h="1351529">
                <a:moveTo>
                  <a:pt x="0" y="0"/>
                </a:moveTo>
                <a:lnTo>
                  <a:pt x="1425572" y="0"/>
                </a:lnTo>
                <a:lnTo>
                  <a:pt x="2101336" y="675765"/>
                </a:lnTo>
                <a:lnTo>
                  <a:pt x="1425572" y="1351529"/>
                </a:lnTo>
                <a:lnTo>
                  <a:pt x="0" y="1351529"/>
                </a:lnTo>
                <a:lnTo>
                  <a:pt x="675765" y="675765"/>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39773" tIns="42672" rIns="697100"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sp>
        <p:nvSpPr>
          <p:cNvPr id="11" name="Freeform: Shape 10">
            <a:extLst>
              <a:ext uri="{FF2B5EF4-FFF2-40B4-BE49-F238E27FC236}">
                <a16:creationId xmlns:a16="http://schemas.microsoft.com/office/drawing/2014/main" id="{8CD73724-5420-4EEA-85AA-139B9A4393C8}"/>
              </a:ext>
            </a:extLst>
          </p:cNvPr>
          <p:cNvSpPr/>
          <p:nvPr/>
        </p:nvSpPr>
        <p:spPr>
          <a:xfrm>
            <a:off x="7562478" y="1860495"/>
            <a:ext cx="2358270" cy="2505028"/>
          </a:xfrm>
          <a:custGeom>
            <a:avLst/>
            <a:gdLst>
              <a:gd name="connsiteX0" fmla="*/ 0 w 2101336"/>
              <a:gd name="connsiteY0" fmla="*/ 0 h 1351529"/>
              <a:gd name="connsiteX1" fmla="*/ 1425572 w 2101336"/>
              <a:gd name="connsiteY1" fmla="*/ 0 h 1351529"/>
              <a:gd name="connsiteX2" fmla="*/ 2101336 w 2101336"/>
              <a:gd name="connsiteY2" fmla="*/ 675765 h 1351529"/>
              <a:gd name="connsiteX3" fmla="*/ 1425572 w 2101336"/>
              <a:gd name="connsiteY3" fmla="*/ 1351529 h 1351529"/>
              <a:gd name="connsiteX4" fmla="*/ 0 w 2101336"/>
              <a:gd name="connsiteY4" fmla="*/ 1351529 h 1351529"/>
              <a:gd name="connsiteX5" fmla="*/ 675765 w 2101336"/>
              <a:gd name="connsiteY5" fmla="*/ 675765 h 1351529"/>
              <a:gd name="connsiteX6" fmla="*/ 0 w 2101336"/>
              <a:gd name="connsiteY6" fmla="*/ 0 h 13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336" h="1351529">
                <a:moveTo>
                  <a:pt x="0" y="0"/>
                </a:moveTo>
                <a:lnTo>
                  <a:pt x="1425572" y="0"/>
                </a:lnTo>
                <a:lnTo>
                  <a:pt x="2101336" y="675765"/>
                </a:lnTo>
                <a:lnTo>
                  <a:pt x="1425572" y="1351529"/>
                </a:lnTo>
                <a:lnTo>
                  <a:pt x="0" y="1351529"/>
                </a:lnTo>
                <a:lnTo>
                  <a:pt x="675765" y="675765"/>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39773" tIns="42672" rIns="697100"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sp>
        <p:nvSpPr>
          <p:cNvPr id="12" name="Freeform: Shape 11">
            <a:extLst>
              <a:ext uri="{FF2B5EF4-FFF2-40B4-BE49-F238E27FC236}">
                <a16:creationId xmlns:a16="http://schemas.microsoft.com/office/drawing/2014/main" id="{48A53E76-9C03-48B4-AE16-DD83F7303A7D}"/>
              </a:ext>
            </a:extLst>
          </p:cNvPr>
          <p:cNvSpPr/>
          <p:nvPr/>
        </p:nvSpPr>
        <p:spPr>
          <a:xfrm>
            <a:off x="9243548" y="1860495"/>
            <a:ext cx="2358270" cy="2505028"/>
          </a:xfrm>
          <a:custGeom>
            <a:avLst/>
            <a:gdLst>
              <a:gd name="connsiteX0" fmla="*/ 0 w 2101336"/>
              <a:gd name="connsiteY0" fmla="*/ 0 h 1351529"/>
              <a:gd name="connsiteX1" fmla="*/ 1425572 w 2101336"/>
              <a:gd name="connsiteY1" fmla="*/ 0 h 1351529"/>
              <a:gd name="connsiteX2" fmla="*/ 2101336 w 2101336"/>
              <a:gd name="connsiteY2" fmla="*/ 675765 h 1351529"/>
              <a:gd name="connsiteX3" fmla="*/ 1425572 w 2101336"/>
              <a:gd name="connsiteY3" fmla="*/ 1351529 h 1351529"/>
              <a:gd name="connsiteX4" fmla="*/ 0 w 2101336"/>
              <a:gd name="connsiteY4" fmla="*/ 1351529 h 1351529"/>
              <a:gd name="connsiteX5" fmla="*/ 675765 w 2101336"/>
              <a:gd name="connsiteY5" fmla="*/ 675765 h 1351529"/>
              <a:gd name="connsiteX6" fmla="*/ 0 w 2101336"/>
              <a:gd name="connsiteY6" fmla="*/ 0 h 13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336" h="1351529">
                <a:moveTo>
                  <a:pt x="0" y="0"/>
                </a:moveTo>
                <a:lnTo>
                  <a:pt x="1425572" y="0"/>
                </a:lnTo>
                <a:lnTo>
                  <a:pt x="2101336" y="675765"/>
                </a:lnTo>
                <a:lnTo>
                  <a:pt x="1425572" y="1351529"/>
                </a:lnTo>
                <a:lnTo>
                  <a:pt x="0" y="1351529"/>
                </a:lnTo>
                <a:lnTo>
                  <a:pt x="675765" y="675765"/>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39773" tIns="42672" rIns="697100"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p:txBody>
      </p:sp>
      <p:sp>
        <p:nvSpPr>
          <p:cNvPr id="13" name="TextBox 12">
            <a:extLst>
              <a:ext uri="{FF2B5EF4-FFF2-40B4-BE49-F238E27FC236}">
                <a16:creationId xmlns:a16="http://schemas.microsoft.com/office/drawing/2014/main" id="{467D8D99-2CE5-4FC2-9027-5F5D6E8B0046}"/>
              </a:ext>
            </a:extLst>
          </p:cNvPr>
          <p:cNvSpPr txBox="1"/>
          <p:nvPr/>
        </p:nvSpPr>
        <p:spPr>
          <a:xfrm>
            <a:off x="921464" y="2139452"/>
            <a:ext cx="1645224" cy="707886"/>
          </a:xfrm>
          <a:prstGeom prst="rect">
            <a:avLst/>
          </a:prstGeom>
          <a:noFill/>
        </p:spPr>
        <p:txBody>
          <a:bodyPr wrap="square" rtlCol="0">
            <a:spAutoFit/>
          </a:bodyPr>
          <a:lstStyle/>
          <a:p>
            <a:pPr algn="ctr"/>
            <a:r>
              <a:rPr lang="en-GB" sz="2000" b="1" dirty="0">
                <a:solidFill>
                  <a:schemeClr val="bg1"/>
                </a:solidFill>
              </a:rPr>
              <a:t>Molecule discovery</a:t>
            </a:r>
          </a:p>
        </p:txBody>
      </p:sp>
      <p:sp>
        <p:nvSpPr>
          <p:cNvPr id="14" name="TextBox 13">
            <a:extLst>
              <a:ext uri="{FF2B5EF4-FFF2-40B4-BE49-F238E27FC236}">
                <a16:creationId xmlns:a16="http://schemas.microsoft.com/office/drawing/2014/main" id="{1F203D7C-6B9F-47EF-94E7-9B24D480ED7B}"/>
              </a:ext>
            </a:extLst>
          </p:cNvPr>
          <p:cNvSpPr txBox="1"/>
          <p:nvPr/>
        </p:nvSpPr>
        <p:spPr>
          <a:xfrm>
            <a:off x="2798123" y="2140387"/>
            <a:ext cx="1645224" cy="707886"/>
          </a:xfrm>
          <a:prstGeom prst="rect">
            <a:avLst/>
          </a:prstGeom>
          <a:noFill/>
        </p:spPr>
        <p:txBody>
          <a:bodyPr wrap="square" rtlCol="0">
            <a:spAutoFit/>
          </a:bodyPr>
          <a:lstStyle/>
          <a:p>
            <a:pPr algn="ctr"/>
            <a:r>
              <a:rPr lang="en-GB" sz="2000" b="1" dirty="0">
                <a:solidFill>
                  <a:schemeClr val="bg1"/>
                </a:solidFill>
              </a:rPr>
              <a:t>Pre-clinical studies</a:t>
            </a:r>
          </a:p>
        </p:txBody>
      </p:sp>
      <p:sp>
        <p:nvSpPr>
          <p:cNvPr id="15" name="TextBox 14">
            <a:extLst>
              <a:ext uri="{FF2B5EF4-FFF2-40B4-BE49-F238E27FC236}">
                <a16:creationId xmlns:a16="http://schemas.microsoft.com/office/drawing/2014/main" id="{808DE2F2-5477-427F-874C-499E553AC164}"/>
              </a:ext>
            </a:extLst>
          </p:cNvPr>
          <p:cNvSpPr txBox="1"/>
          <p:nvPr/>
        </p:nvSpPr>
        <p:spPr>
          <a:xfrm>
            <a:off x="4576526" y="2293340"/>
            <a:ext cx="1645224" cy="400110"/>
          </a:xfrm>
          <a:prstGeom prst="rect">
            <a:avLst/>
          </a:prstGeom>
          <a:noFill/>
        </p:spPr>
        <p:txBody>
          <a:bodyPr wrap="square" rtlCol="0">
            <a:spAutoFit/>
          </a:bodyPr>
          <a:lstStyle/>
          <a:p>
            <a:pPr algn="ctr"/>
            <a:r>
              <a:rPr lang="en-GB" sz="2000" b="1" dirty="0">
                <a:solidFill>
                  <a:schemeClr val="bg1"/>
                </a:solidFill>
              </a:rPr>
              <a:t>Phase 1</a:t>
            </a:r>
          </a:p>
        </p:txBody>
      </p:sp>
      <p:sp>
        <p:nvSpPr>
          <p:cNvPr id="16" name="TextBox 15">
            <a:extLst>
              <a:ext uri="{FF2B5EF4-FFF2-40B4-BE49-F238E27FC236}">
                <a16:creationId xmlns:a16="http://schemas.microsoft.com/office/drawing/2014/main" id="{E95E8DA6-D90C-47ED-926F-8C4C6E4E9B93}"/>
              </a:ext>
            </a:extLst>
          </p:cNvPr>
          <p:cNvSpPr txBox="1"/>
          <p:nvPr/>
        </p:nvSpPr>
        <p:spPr>
          <a:xfrm>
            <a:off x="6273778" y="2293340"/>
            <a:ext cx="1645224" cy="400110"/>
          </a:xfrm>
          <a:prstGeom prst="rect">
            <a:avLst/>
          </a:prstGeom>
          <a:noFill/>
        </p:spPr>
        <p:txBody>
          <a:bodyPr wrap="square" rtlCol="0">
            <a:spAutoFit/>
          </a:bodyPr>
          <a:lstStyle/>
          <a:p>
            <a:pPr algn="ctr"/>
            <a:r>
              <a:rPr lang="en-GB" sz="2000" b="1" dirty="0">
                <a:solidFill>
                  <a:schemeClr val="bg1"/>
                </a:solidFill>
              </a:rPr>
              <a:t>Phase 2</a:t>
            </a:r>
          </a:p>
        </p:txBody>
      </p:sp>
      <p:sp>
        <p:nvSpPr>
          <p:cNvPr id="17" name="TextBox 16">
            <a:extLst>
              <a:ext uri="{FF2B5EF4-FFF2-40B4-BE49-F238E27FC236}">
                <a16:creationId xmlns:a16="http://schemas.microsoft.com/office/drawing/2014/main" id="{F2997719-56CF-4BEA-A7D5-89CDEC8ADE4B}"/>
              </a:ext>
            </a:extLst>
          </p:cNvPr>
          <p:cNvSpPr txBox="1"/>
          <p:nvPr/>
        </p:nvSpPr>
        <p:spPr>
          <a:xfrm>
            <a:off x="7883156" y="2293340"/>
            <a:ext cx="1645224" cy="400110"/>
          </a:xfrm>
          <a:prstGeom prst="rect">
            <a:avLst/>
          </a:prstGeom>
          <a:noFill/>
        </p:spPr>
        <p:txBody>
          <a:bodyPr wrap="square" rtlCol="0">
            <a:spAutoFit/>
          </a:bodyPr>
          <a:lstStyle/>
          <a:p>
            <a:pPr algn="ctr"/>
            <a:r>
              <a:rPr lang="en-GB" sz="2000" b="1" dirty="0">
                <a:solidFill>
                  <a:schemeClr val="bg1"/>
                </a:solidFill>
              </a:rPr>
              <a:t>Phase 3</a:t>
            </a:r>
          </a:p>
        </p:txBody>
      </p:sp>
      <p:sp>
        <p:nvSpPr>
          <p:cNvPr id="18" name="TextBox 17">
            <a:extLst>
              <a:ext uri="{FF2B5EF4-FFF2-40B4-BE49-F238E27FC236}">
                <a16:creationId xmlns:a16="http://schemas.microsoft.com/office/drawing/2014/main" id="{03F31D0E-2905-4C90-8324-559097AD472F}"/>
              </a:ext>
            </a:extLst>
          </p:cNvPr>
          <p:cNvSpPr txBox="1"/>
          <p:nvPr/>
        </p:nvSpPr>
        <p:spPr>
          <a:xfrm>
            <a:off x="9600071" y="2293340"/>
            <a:ext cx="1645224" cy="400110"/>
          </a:xfrm>
          <a:prstGeom prst="rect">
            <a:avLst/>
          </a:prstGeom>
          <a:noFill/>
        </p:spPr>
        <p:txBody>
          <a:bodyPr wrap="square" rtlCol="0">
            <a:spAutoFit/>
          </a:bodyPr>
          <a:lstStyle/>
          <a:p>
            <a:pPr algn="ctr"/>
            <a:r>
              <a:rPr lang="en-GB" sz="2000" b="1" dirty="0">
                <a:solidFill>
                  <a:schemeClr val="bg1"/>
                </a:solidFill>
              </a:rPr>
              <a:t>MAA</a:t>
            </a:r>
          </a:p>
        </p:txBody>
      </p:sp>
      <p:pic>
        <p:nvPicPr>
          <p:cNvPr id="20" name="Graphic 19" descr="Rat">
            <a:extLst>
              <a:ext uri="{FF2B5EF4-FFF2-40B4-BE49-F238E27FC236}">
                <a16:creationId xmlns:a16="http://schemas.microsoft.com/office/drawing/2014/main" id="{7369CB04-BD57-4331-BEAF-7A6E0D26CB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382" y="3047276"/>
            <a:ext cx="914400" cy="914400"/>
          </a:xfrm>
          <a:prstGeom prst="rect">
            <a:avLst/>
          </a:prstGeom>
        </p:spPr>
      </p:pic>
      <p:pic>
        <p:nvPicPr>
          <p:cNvPr id="22" name="Graphic 21" descr="Flask">
            <a:extLst>
              <a:ext uri="{FF2B5EF4-FFF2-40B4-BE49-F238E27FC236}">
                <a16:creationId xmlns:a16="http://schemas.microsoft.com/office/drawing/2014/main" id="{8CE8E0C1-4FC4-4BAA-B784-94E8192737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7575" y="2997941"/>
            <a:ext cx="914400" cy="914400"/>
          </a:xfrm>
          <a:prstGeom prst="rect">
            <a:avLst/>
          </a:prstGeom>
        </p:spPr>
      </p:pic>
      <p:pic>
        <p:nvPicPr>
          <p:cNvPr id="24" name="Graphic 23" descr="Medicine">
            <a:extLst>
              <a:ext uri="{FF2B5EF4-FFF2-40B4-BE49-F238E27FC236}">
                <a16:creationId xmlns:a16="http://schemas.microsoft.com/office/drawing/2014/main" id="{3B39E379-87F0-4ACA-B829-7B42735D42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1952" y="3113009"/>
            <a:ext cx="914400" cy="914400"/>
          </a:xfrm>
          <a:prstGeom prst="rect">
            <a:avLst/>
          </a:prstGeom>
        </p:spPr>
      </p:pic>
      <p:pic>
        <p:nvPicPr>
          <p:cNvPr id="26" name="Graphic 25" descr="Group of people">
            <a:extLst>
              <a:ext uri="{FF2B5EF4-FFF2-40B4-BE49-F238E27FC236}">
                <a16:creationId xmlns:a16="http://schemas.microsoft.com/office/drawing/2014/main" id="{21284A83-7772-4BE8-9F85-8BFFE4165B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29148" y="3067993"/>
            <a:ext cx="914400" cy="914400"/>
          </a:xfrm>
          <a:prstGeom prst="rect">
            <a:avLst/>
          </a:prstGeom>
        </p:spPr>
      </p:pic>
      <p:pic>
        <p:nvPicPr>
          <p:cNvPr id="28" name="Graphic 27" descr="Group of men">
            <a:extLst>
              <a:ext uri="{FF2B5EF4-FFF2-40B4-BE49-F238E27FC236}">
                <a16:creationId xmlns:a16="http://schemas.microsoft.com/office/drawing/2014/main" id="{CE4112B5-CC7F-4E55-91B5-87A4C13C0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96118" y="3157662"/>
            <a:ext cx="914400" cy="914400"/>
          </a:xfrm>
          <a:prstGeom prst="rect">
            <a:avLst/>
          </a:prstGeom>
        </p:spPr>
      </p:pic>
      <p:pic>
        <p:nvPicPr>
          <p:cNvPr id="30" name="Graphic 29" descr="Test tubes">
            <a:extLst>
              <a:ext uri="{FF2B5EF4-FFF2-40B4-BE49-F238E27FC236}">
                <a16:creationId xmlns:a16="http://schemas.microsoft.com/office/drawing/2014/main" id="{9E7BEE27-DFFB-49AF-ACF3-CCFB05F8BA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7019" y="3190274"/>
            <a:ext cx="795459" cy="795459"/>
          </a:xfrm>
          <a:prstGeom prst="rect">
            <a:avLst/>
          </a:prstGeom>
        </p:spPr>
      </p:pic>
      <p:sp>
        <p:nvSpPr>
          <p:cNvPr id="33" name="TextBox 32">
            <a:extLst>
              <a:ext uri="{FF2B5EF4-FFF2-40B4-BE49-F238E27FC236}">
                <a16:creationId xmlns:a16="http://schemas.microsoft.com/office/drawing/2014/main" id="{F73EEFA8-E3C9-45A7-BB4F-8A0BDA1A1423}"/>
              </a:ext>
            </a:extLst>
          </p:cNvPr>
          <p:cNvSpPr txBox="1"/>
          <p:nvPr/>
        </p:nvSpPr>
        <p:spPr>
          <a:xfrm>
            <a:off x="9507043" y="5020059"/>
            <a:ext cx="768159" cy="435825"/>
          </a:xfrm>
          <a:prstGeom prst="rect">
            <a:avLst/>
          </a:prstGeom>
          <a:noFill/>
        </p:spPr>
        <p:txBody>
          <a:bodyPr wrap="none" rtlCol="0">
            <a:spAutoFit/>
          </a:bodyPr>
          <a:lstStyle/>
          <a:p>
            <a:pPr defTabSz="449127" fontAlgn="base" hangingPunct="0">
              <a:lnSpc>
                <a:spcPct val="93000"/>
              </a:lnSpc>
              <a:spcBef>
                <a:spcPct val="0"/>
              </a:spcBef>
              <a:spcAft>
                <a:spcPct val="0"/>
              </a:spcAft>
              <a:buClr>
                <a:srgbClr val="000000"/>
              </a:buClr>
              <a:buSzPct val="100000"/>
              <a:buFont typeface="Times New Roman" pitchFamily="18" charset="0"/>
              <a:buNone/>
            </a:pPr>
            <a:r>
              <a:rPr lang="el-GR" sz="2400" b="1" dirty="0">
                <a:solidFill>
                  <a:srgbClr val="DEEBF8"/>
                </a:solidFill>
                <a:latin typeface="Arial"/>
                <a:cs typeface="Arial"/>
              </a:rPr>
              <a:t>δ</a:t>
            </a:r>
            <a:r>
              <a:rPr lang="el-GR" sz="2400" b="1" dirty="0">
                <a:solidFill>
                  <a:srgbClr val="DEEBF8"/>
                </a:solidFill>
                <a:latin typeface="Arial"/>
                <a:cs typeface="Arial"/>
                <a:sym typeface="Symbol"/>
              </a:rPr>
              <a:t></a:t>
            </a:r>
            <a:r>
              <a:rPr lang="el-GR" sz="2400" b="1" dirty="0">
                <a:solidFill>
                  <a:srgbClr val="DEEBF8"/>
                </a:solidFill>
                <a:latin typeface="Verdana"/>
                <a:ea typeface="Verdana"/>
                <a:cs typeface="Verdana"/>
                <a:sym typeface="Symbol"/>
              </a:rPr>
              <a:t>α</a:t>
            </a:r>
            <a:endParaRPr lang="en-GB" sz="2400" b="1" dirty="0">
              <a:solidFill>
                <a:srgbClr val="DEEBF8"/>
              </a:solidFill>
              <a:cs typeface="Lucida Sans Unicode" charset="0"/>
            </a:endParaRPr>
          </a:p>
        </p:txBody>
      </p:sp>
      <p:sp>
        <p:nvSpPr>
          <p:cNvPr id="34" name="Rectangle: Rounded Corners 33">
            <a:extLst>
              <a:ext uri="{FF2B5EF4-FFF2-40B4-BE49-F238E27FC236}">
                <a16:creationId xmlns:a16="http://schemas.microsoft.com/office/drawing/2014/main" id="{5D6ADC51-A9B7-4872-9C1C-52FD6F5A3E34}"/>
              </a:ext>
            </a:extLst>
          </p:cNvPr>
          <p:cNvSpPr/>
          <p:nvPr/>
        </p:nvSpPr>
        <p:spPr>
          <a:xfrm>
            <a:off x="2573494" y="1543993"/>
            <a:ext cx="7347253" cy="3048000"/>
          </a:xfrm>
          <a:prstGeom prst="roundRect">
            <a:avLst>
              <a:gd name="adj" fmla="val 17159"/>
            </a:avLst>
          </a:prstGeom>
          <a:noFill/>
          <a:ln w="76200">
            <a:solidFill>
              <a:srgbClr val="76767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User">
            <a:extLst>
              <a:ext uri="{FF2B5EF4-FFF2-40B4-BE49-F238E27FC236}">
                <a16:creationId xmlns:a16="http://schemas.microsoft.com/office/drawing/2014/main" id="{41243BB2-7738-4E55-8460-DFC4B6DB53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40675" y="3961676"/>
            <a:ext cx="1773755" cy="1773748"/>
          </a:xfrm>
          <a:prstGeom prst="rect">
            <a:avLst/>
          </a:prstGeom>
        </p:spPr>
      </p:pic>
      <p:sp>
        <p:nvSpPr>
          <p:cNvPr id="35" name="TextBox 34">
            <a:extLst>
              <a:ext uri="{FF2B5EF4-FFF2-40B4-BE49-F238E27FC236}">
                <a16:creationId xmlns:a16="http://schemas.microsoft.com/office/drawing/2014/main" id="{977475D2-98B8-4BFE-A3A9-6961C0E55D0F}"/>
              </a:ext>
            </a:extLst>
          </p:cNvPr>
          <p:cNvSpPr txBox="1"/>
          <p:nvPr/>
        </p:nvSpPr>
        <p:spPr>
          <a:xfrm>
            <a:off x="9498329" y="5020059"/>
            <a:ext cx="768159" cy="435825"/>
          </a:xfrm>
          <a:prstGeom prst="rect">
            <a:avLst/>
          </a:prstGeom>
          <a:noFill/>
        </p:spPr>
        <p:txBody>
          <a:bodyPr wrap="none" rtlCol="0">
            <a:spAutoFit/>
          </a:bodyPr>
          <a:lstStyle/>
          <a:p>
            <a:pPr defTabSz="449127" fontAlgn="base" hangingPunct="0">
              <a:lnSpc>
                <a:spcPct val="93000"/>
              </a:lnSpc>
              <a:spcBef>
                <a:spcPct val="0"/>
              </a:spcBef>
              <a:spcAft>
                <a:spcPct val="0"/>
              </a:spcAft>
              <a:buClr>
                <a:srgbClr val="000000"/>
              </a:buClr>
              <a:buSzPct val="100000"/>
              <a:buFont typeface="Times New Roman" pitchFamily="18" charset="0"/>
              <a:buNone/>
            </a:pPr>
            <a:r>
              <a:rPr lang="el-GR" sz="2400" b="1" dirty="0">
                <a:solidFill>
                  <a:schemeClr val="bg1"/>
                </a:solidFill>
                <a:latin typeface="Arial"/>
                <a:cs typeface="Arial"/>
              </a:rPr>
              <a:t>δ</a:t>
            </a:r>
            <a:r>
              <a:rPr lang="el-GR" sz="2400" b="1" dirty="0">
                <a:solidFill>
                  <a:schemeClr val="bg1"/>
                </a:solidFill>
                <a:latin typeface="Arial"/>
                <a:cs typeface="Arial"/>
                <a:sym typeface="Symbol"/>
              </a:rPr>
              <a:t></a:t>
            </a:r>
            <a:r>
              <a:rPr lang="el-GR" sz="2400" b="1" dirty="0">
                <a:solidFill>
                  <a:schemeClr val="bg1"/>
                </a:solidFill>
                <a:latin typeface="Verdana"/>
                <a:ea typeface="Verdana"/>
                <a:cs typeface="Verdana"/>
                <a:sym typeface="Symbol"/>
              </a:rPr>
              <a:t>α</a:t>
            </a:r>
            <a:endParaRPr lang="en-GB" sz="2400" b="1" dirty="0">
              <a:solidFill>
                <a:schemeClr val="bg1"/>
              </a:solidFill>
              <a:cs typeface="Lucida Sans Unicode" charset="0"/>
            </a:endParaRPr>
          </a:p>
        </p:txBody>
      </p:sp>
      <p:sp>
        <p:nvSpPr>
          <p:cNvPr id="36" name="TextBox 35">
            <a:extLst>
              <a:ext uri="{FF2B5EF4-FFF2-40B4-BE49-F238E27FC236}">
                <a16:creationId xmlns:a16="http://schemas.microsoft.com/office/drawing/2014/main" id="{8EB50BB5-B3C5-425C-8023-03EA076014F8}"/>
              </a:ext>
            </a:extLst>
          </p:cNvPr>
          <p:cNvSpPr txBox="1"/>
          <p:nvPr/>
        </p:nvSpPr>
        <p:spPr bwMode="auto">
          <a:xfrm>
            <a:off x="7156524" y="5055445"/>
            <a:ext cx="1994755" cy="438411"/>
          </a:xfrm>
          <a:prstGeom prst="rect">
            <a:avLst/>
          </a:prstGeom>
          <a:noFill/>
          <a:ln w="9525">
            <a:noFill/>
            <a:round/>
            <a:headEnd/>
            <a:tailEnd/>
          </a:ln>
        </p:spPr>
        <p:txBody>
          <a:bodyPr wrap="none" lIns="90000" tIns="92880" rIns="90000" bIns="45000" rtlCol="0">
            <a:spAutoFit/>
          </a:bodyPr>
          <a:lstStyle/>
          <a:p>
            <a:pPr defTabSz="449127" fontAlgn="base" hangingPunct="0">
              <a:lnSpc>
                <a:spcPct val="81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GB" sz="2400" b="1" dirty="0">
                <a:solidFill>
                  <a:srgbClr val="7F7F7F"/>
                </a:solidFill>
                <a:latin typeface="Arial"/>
                <a:cs typeface="Lucida Sans Unicode" charset="0"/>
              </a:rPr>
              <a:t>Statisticians</a:t>
            </a:r>
          </a:p>
        </p:txBody>
      </p:sp>
    </p:spTree>
    <p:extLst>
      <p:ext uri="{BB962C8B-B14F-4D97-AF65-F5344CB8AC3E}">
        <p14:creationId xmlns:p14="http://schemas.microsoft.com/office/powerpoint/2010/main" val="36489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theme/theme1.xml><?xml version="1.0" encoding="utf-8"?>
<a:theme xmlns:a="http://schemas.openxmlformats.org/drawingml/2006/main" name="MHRA-OfficialSensitive">
  <a:themeElements>
    <a:clrScheme name="Corporate">
      <a:dk1>
        <a:srgbClr val="00204E"/>
      </a:dk1>
      <a:lt1>
        <a:srgbClr val="FFFFFF"/>
      </a:lt1>
      <a:dk2>
        <a:srgbClr val="00204E"/>
      </a:dk2>
      <a:lt2>
        <a:srgbClr val="FFFFFF"/>
      </a:lt2>
      <a:accent1>
        <a:srgbClr val="0F1290"/>
      </a:accent1>
      <a:accent2>
        <a:srgbClr val="4B92DB"/>
      </a:accent2>
      <a:accent3>
        <a:srgbClr val="009AA6"/>
      </a:accent3>
      <a:accent4>
        <a:srgbClr val="0F1290"/>
      </a:accent4>
      <a:accent5>
        <a:srgbClr val="009AA6"/>
      </a:accent5>
      <a:accent6>
        <a:srgbClr val="4B92DB"/>
      </a:accent6>
      <a:hlink>
        <a:srgbClr val="002060"/>
      </a:hlink>
      <a:folHlink>
        <a:srgbClr val="4B92D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HRA with logo">
  <a:themeElements>
    <a:clrScheme name="Corporate">
      <a:dk1>
        <a:srgbClr val="00204E"/>
      </a:dk1>
      <a:lt1>
        <a:srgbClr val="FFFFFF"/>
      </a:lt1>
      <a:dk2>
        <a:srgbClr val="00204E"/>
      </a:dk2>
      <a:lt2>
        <a:srgbClr val="FFFFFF"/>
      </a:lt2>
      <a:accent1>
        <a:srgbClr val="0F1290"/>
      </a:accent1>
      <a:accent2>
        <a:srgbClr val="4B92DB"/>
      </a:accent2>
      <a:accent3>
        <a:srgbClr val="009AA6"/>
      </a:accent3>
      <a:accent4>
        <a:srgbClr val="0F1290"/>
      </a:accent4>
      <a:accent5>
        <a:srgbClr val="009AA6"/>
      </a:accent5>
      <a:accent6>
        <a:srgbClr val="4B92DB"/>
      </a:accent6>
      <a:hlink>
        <a:srgbClr val="002060"/>
      </a:hlink>
      <a:folHlink>
        <a:srgbClr val="4B92D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1537561737c6c199f21688d8b9d05c8a">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27efaf916ae934cecb8e93847d2609bc"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C58A6E-E36D-4111-A887-5DBE676E4172}"/>
</file>

<file path=customXml/itemProps2.xml><?xml version="1.0" encoding="utf-8"?>
<ds:datastoreItem xmlns:ds="http://schemas.openxmlformats.org/officeDocument/2006/customXml" ds:itemID="{52271209-AA89-4652-AA4E-5EE3E91757CD}"/>
</file>

<file path=customXml/itemProps3.xml><?xml version="1.0" encoding="utf-8"?>
<ds:datastoreItem xmlns:ds="http://schemas.openxmlformats.org/officeDocument/2006/customXml" ds:itemID="{904242E0-821D-44ED-960B-C4411A937169}"/>
</file>

<file path=docProps/app.xml><?xml version="1.0" encoding="utf-8"?>
<Properties xmlns="http://schemas.openxmlformats.org/officeDocument/2006/extended-properties" xmlns:vt="http://schemas.openxmlformats.org/officeDocument/2006/docPropsVTypes">
  <Template>MHRA-OfficialSensitive</Template>
  <TotalTime>3074</TotalTime>
  <Words>1448</Words>
  <Application>Microsoft Office PowerPoint</Application>
  <PresentationFormat>Widescreen</PresentationFormat>
  <Paragraphs>235</Paragraphs>
  <Slides>23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Abadi</vt:lpstr>
      <vt:lpstr>Arial</vt:lpstr>
      <vt:lpstr>Calibri</vt:lpstr>
      <vt:lpstr>Times New Roman</vt:lpstr>
      <vt:lpstr>Verdana</vt:lpstr>
      <vt:lpstr>MHRA-OfficialSensitive</vt:lpstr>
      <vt:lpstr>1_MHRA with logo</vt:lpstr>
      <vt:lpstr>The Young Statistician's Guide to regulatory statistics</vt:lpstr>
      <vt:lpstr>Disclaimer</vt:lpstr>
      <vt:lpstr>About the MHRA</vt:lpstr>
      <vt:lpstr>About the MHRA</vt:lpstr>
      <vt:lpstr>The regulatory network…        … up until 31 Jan 2020</vt:lpstr>
      <vt:lpstr>The regulatory network…           … Now</vt:lpstr>
      <vt:lpstr>The medicines regulatory system in a nutshell </vt:lpstr>
      <vt:lpstr>Statisticians at the MHRA</vt:lpstr>
      <vt:lpstr>Statisticians in Research and Development</vt:lpstr>
      <vt:lpstr>Communication is essential!</vt:lpstr>
      <vt:lpstr>What do we do?</vt:lpstr>
      <vt:lpstr>Scientific advice</vt:lpstr>
      <vt:lpstr>Scientific advice</vt:lpstr>
      <vt:lpstr>Assess MAAs – Clinical Study Reports</vt:lpstr>
      <vt:lpstr>Guidelines</vt:lpstr>
      <vt:lpstr>Guidelines - examples</vt:lpstr>
      <vt:lpstr>Keeping up with new developments in statistics</vt:lpstr>
      <vt:lpstr>Pharmacovigilance</vt:lpstr>
      <vt:lpstr>COVID-19 and regulatory statistics</vt:lpstr>
      <vt:lpstr>COVID-19 and regulatory statistics</vt:lpstr>
      <vt:lpstr>COVID-19 and regulatory statistics</vt:lpstr>
      <vt:lpstr>Abbreviations</vt:lpstr>
      <vt:lpstr>Thank you!  Any questions?</vt:lpstr>
    </vt:vector>
  </TitlesOfParts>
  <Manager>[department's name]</Manager>
  <Company>MHRA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PowerPoint presentation</dc:subject>
  <dc:creator>Ahmed, Mazkur</dc:creator>
  <cp:lastModifiedBy>Reis, Ines</cp:lastModifiedBy>
  <cp:revision>76</cp:revision>
  <dcterms:created xsi:type="dcterms:W3CDTF">2018-07-23T10:01:59Z</dcterms:created>
  <dcterms:modified xsi:type="dcterms:W3CDTF">2020-06-08T11:06:32Z</dcterms:modified>
  <cp:category>[department's name], PowerPoint, [key words]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