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9"/>
  </p:notesMasterIdLst>
  <p:sldIdLst>
    <p:sldId id="256" r:id="rId3"/>
    <p:sldId id="267" r:id="rId4"/>
    <p:sldId id="268" r:id="rId5"/>
    <p:sldId id="265" r:id="rId6"/>
    <p:sldId id="269" r:id="rId7"/>
    <p:sldId id="270" r:id="rId8"/>
    <p:sldId id="331" r:id="rId9"/>
    <p:sldId id="336" r:id="rId10"/>
    <p:sldId id="310" r:id="rId11"/>
    <p:sldId id="309" r:id="rId12"/>
    <p:sldId id="311" r:id="rId13"/>
    <p:sldId id="312" r:id="rId14"/>
    <p:sldId id="313" r:id="rId15"/>
    <p:sldId id="320" r:id="rId16"/>
    <p:sldId id="314" r:id="rId17"/>
    <p:sldId id="315" r:id="rId18"/>
    <p:sldId id="325" r:id="rId19"/>
    <p:sldId id="326" r:id="rId20"/>
    <p:sldId id="324" r:id="rId21"/>
    <p:sldId id="335" r:id="rId22"/>
    <p:sldId id="332" r:id="rId23"/>
    <p:sldId id="333" r:id="rId24"/>
    <p:sldId id="334" r:id="rId25"/>
    <p:sldId id="341" r:id="rId26"/>
    <p:sldId id="342" r:id="rId27"/>
    <p:sldId id="321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" initials="J" lastIdx="1" clrIdx="0"/>
  <p:cmAuthor id="1" name="Ruth Owen" initials="RO" lastIdx="12" clrIdx="1">
    <p:extLst>
      <p:ext uri="{19B8F6BF-5375-455C-9EA6-DF929625EA0E}">
        <p15:presenceInfo xmlns:p15="http://schemas.microsoft.com/office/powerpoint/2012/main" userId="S-1-5-21-1149302403-3944600604-1635044949-16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930"/>
    <a:srgbClr val="FF3F3F"/>
    <a:srgbClr val="0808FF"/>
    <a:srgbClr val="859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4660" autoAdjust="0"/>
  </p:normalViewPr>
  <p:slideViewPr>
    <p:cSldViewPr snapToGrid="0">
      <p:cViewPr varScale="1">
        <p:scale>
          <a:sx n="46" d="100"/>
          <a:sy n="46" d="100"/>
        </p:scale>
        <p:origin x="60" y="10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DBD34-9A03-46A6-8E32-4287071AD856}" type="datetimeFigureOut">
              <a:rPr lang="en-GB" smtClean="0"/>
              <a:pPr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92E31-1F00-44E3-A9CF-E7F1506991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E3D7-CBD2-4F2F-9137-7C9B3B19DA50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3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D58F-FE5F-4FB6-B972-89CE2DD32B9B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95D8-080A-44A8-88E4-8A95C529C3DE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2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367-E259-4147-9579-89FA2A3745DB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644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8B8B-63E9-48DD-807F-5406D30BD2A9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41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CC40-2DA9-474D-B671-56B1CAC9B4A7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87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B538-00BD-4643-8873-3481DC2280B3}" type="datetime1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8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F2A4-37CE-4EAB-887D-F889C5C3409F}" type="datetime1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5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2E47-21E1-4220-A6A5-D02BD9F07F3E}" type="datetime1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78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045A-1955-45F7-835C-868EACE030FE}" type="datetime1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91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0743-3FED-4BD9-9E0A-05E4CAF63064}" type="datetime1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5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DFBC-0E61-4978-A1A0-58E1A25B5248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406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7E20-CFDF-4747-BFA7-82A51E7204CB}" type="datetime1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6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5DE4-0DF6-4728-9164-1058E6AF9524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982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125F-FF4A-4178-A26B-7F5E0FC11FBD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5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883A-578A-4EAA-8242-A9805B8A6BBE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AD98-6B01-47AC-BF41-023F1C4DA757}" type="datetime1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1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C967-DB3A-4A84-ACAE-3812DE1970C3}" type="datetime1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9C9E-0DB4-4473-A3AC-7FD5B2C77725}" type="datetime1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0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466C-FC53-4019-9825-95BBC13A3E4D}" type="datetime1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C2FB-2D9F-4B57-8D06-25FE856BA51A}" type="datetime1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5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9CAE-AC50-43D7-9D97-FFA134BBE45F}" type="datetime1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6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6779-84D2-47D7-A900-28F0B755306C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2D5B-303B-4C0E-B05C-CB148593F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7C0D-A376-4FB9-B508-C9E634EF6082}" type="datetime1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PSI webinar series 9th June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6768-0A10-46D0-94D7-25C35EE8E8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2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0FF2C-2412-4775-BDAF-2BB83DD1B9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Methods to Evaluate the Benefit-Risk Trade-Off in Individual Patients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B955-3B93-49E5-8D85-373A7753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7606" y="6297837"/>
            <a:ext cx="7196797" cy="365125"/>
          </a:xfrm>
        </p:spPr>
        <p:txBody>
          <a:bodyPr/>
          <a:lstStyle/>
          <a:p>
            <a:r>
              <a:rPr lang="en-GB"/>
              <a:t>PSI webinar series 9th June 2020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D5A1-D8CD-4143-97C0-6E3F8FE8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0ED1-5999-4B76-983C-0C29D39B53B1}" type="slidenum">
              <a:rPr lang="en-GB" smtClean="0"/>
              <a:t>1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A69D7D9-ACD0-4DC3-898A-839F288DF131}"/>
              </a:ext>
            </a:extLst>
          </p:cNvPr>
          <p:cNvSpPr txBox="1">
            <a:spLocks/>
          </p:cNvSpPr>
          <p:nvPr/>
        </p:nvSpPr>
        <p:spPr>
          <a:xfrm>
            <a:off x="1648045" y="3624249"/>
            <a:ext cx="9144000" cy="25805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/>
              <a:t>Ruth Owen</a:t>
            </a:r>
            <a:r>
              <a:rPr lang="en-GB" sz="2200" baseline="30000"/>
              <a:t>1</a:t>
            </a:r>
            <a:r>
              <a:rPr lang="en-GB" sz="2800"/>
              <a:t>, John Gregson</a:t>
            </a:r>
            <a:r>
              <a:rPr lang="en-GB" sz="2200" baseline="30000"/>
              <a:t>1</a:t>
            </a:r>
            <a:r>
              <a:rPr lang="en-GB" sz="2800"/>
              <a:t>, Shahrul Mt-Isa</a:t>
            </a:r>
            <a:r>
              <a:rPr lang="en-GB" sz="2200" baseline="30000"/>
              <a:t>2</a:t>
            </a:r>
            <a:r>
              <a:rPr lang="en-GB" sz="2800"/>
              <a:t>, Richard Baumgartner</a:t>
            </a:r>
            <a:r>
              <a:rPr lang="en-GB" sz="2200" baseline="30000"/>
              <a:t>3</a:t>
            </a:r>
            <a:r>
              <a:rPr lang="en-GB" sz="2800"/>
              <a:t>, Philip Urban</a:t>
            </a:r>
            <a:r>
              <a:rPr lang="en-GB" sz="2200" baseline="30000"/>
              <a:t>4</a:t>
            </a:r>
            <a:r>
              <a:rPr lang="en-GB" sz="2800"/>
              <a:t>, Stuart Pocock</a:t>
            </a:r>
            <a:r>
              <a:rPr lang="en-GB" sz="2200" baseline="30000"/>
              <a:t>1</a:t>
            </a:r>
            <a:endParaRPr lang="en-GB" sz="2200"/>
          </a:p>
          <a:p>
            <a:endParaRPr lang="en-GB" sz="1400"/>
          </a:p>
          <a:p>
            <a:r>
              <a:rPr lang="en-GB" sz="2800"/>
              <a:t>PSI Webinar Series June 2020</a:t>
            </a:r>
          </a:p>
          <a:p>
            <a:endParaRPr lang="en-GB" sz="2800"/>
          </a:p>
          <a:p>
            <a:r>
              <a:rPr lang="en-GB" sz="1700" baseline="30000"/>
              <a:t>1 </a:t>
            </a:r>
            <a:r>
              <a:rPr lang="en-GB" sz="1700"/>
              <a:t>London School of Hygiene and Tropical Medicine, United Kingdom, </a:t>
            </a:r>
            <a:r>
              <a:rPr lang="en-GB" sz="1700" baseline="30000"/>
              <a:t>2 </a:t>
            </a:r>
            <a:r>
              <a:rPr lang="en-GB" sz="1700"/>
              <a:t>MSD, United Kingdom,</a:t>
            </a:r>
            <a:br>
              <a:rPr lang="en-GB" sz="1700"/>
            </a:br>
            <a:r>
              <a:rPr lang="en-GB" sz="1700"/>
              <a:t> </a:t>
            </a:r>
            <a:r>
              <a:rPr lang="en-GB" sz="1700" baseline="30000"/>
              <a:t>3</a:t>
            </a:r>
            <a:r>
              <a:rPr lang="en-GB" sz="1700"/>
              <a:t> Merck &amp; Co., Inc., Kenilworth, NJ, United States, </a:t>
            </a:r>
            <a:r>
              <a:rPr lang="en-GB" sz="1700" baseline="30000"/>
              <a:t>4 </a:t>
            </a:r>
            <a:r>
              <a:rPr lang="en-GB" sz="1700"/>
              <a:t>Hôpital de la Tour, Geneva, Switzerland </a:t>
            </a:r>
            <a:endParaRPr lang="en-GB" sz="1700" baseline="30000" dirty="0"/>
          </a:p>
        </p:txBody>
      </p:sp>
    </p:spTree>
    <p:extLst>
      <p:ext uri="{BB962C8B-B14F-4D97-AF65-F5344CB8AC3E}">
        <p14:creationId xmlns:p14="http://schemas.microsoft.com/office/powerpoint/2010/main" val="206328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6" y="1"/>
            <a:ext cx="10515600" cy="439040"/>
          </a:xfrm>
        </p:spPr>
        <p:txBody>
          <a:bodyPr/>
          <a:lstStyle/>
          <a:p>
            <a:r>
              <a:rPr lang="en-GB" dirty="0"/>
              <a:t>Multivariable predictive model for ischaemic events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CA009A-B2F1-4663-898B-4385D0259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43670"/>
              </p:ext>
            </p:extLst>
          </p:nvPr>
        </p:nvGraphicFramePr>
        <p:xfrm>
          <a:off x="2382539" y="439041"/>
          <a:ext cx="6991494" cy="628243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735676">
                  <a:extLst>
                    <a:ext uri="{9D8B030D-6E8A-4147-A177-3AD203B41FA5}">
                      <a16:colId xmlns:a16="http://schemas.microsoft.com/office/drawing/2014/main" val="751856951"/>
                    </a:ext>
                  </a:extLst>
                </a:gridCol>
                <a:gridCol w="845127">
                  <a:extLst>
                    <a:ext uri="{9D8B030D-6E8A-4147-A177-3AD203B41FA5}">
                      <a16:colId xmlns:a16="http://schemas.microsoft.com/office/drawing/2014/main" val="3718989338"/>
                    </a:ext>
                  </a:extLst>
                </a:gridCol>
                <a:gridCol w="1510146">
                  <a:extLst>
                    <a:ext uri="{9D8B030D-6E8A-4147-A177-3AD203B41FA5}">
                      <a16:colId xmlns:a16="http://schemas.microsoft.com/office/drawing/2014/main" val="200590029"/>
                    </a:ext>
                  </a:extLst>
                </a:gridCol>
                <a:gridCol w="900545">
                  <a:extLst>
                    <a:ext uri="{9D8B030D-6E8A-4147-A177-3AD203B41FA5}">
                      <a16:colId xmlns:a16="http://schemas.microsoft.com/office/drawing/2014/main" val="3112065039"/>
                    </a:ext>
                  </a:extLst>
                </a:gridCol>
              </a:tblGrid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HR (95% CI)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P-value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3725318743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Treated with vorapaxar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8880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0.80 (0.72, 0.89)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&lt;0.0001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46379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History of heart failure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1554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1.93 (1.68, 2.22)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&lt;0.0001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2700822950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History of PAD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1599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1.43 (1.23, 1.64)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&lt;0.0001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03658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History of hypertension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11094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1.44 (1.26, 1.64)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&lt;0.0001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789956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History of unstable angina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4529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1.39 (1.23, 1.56)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&lt;0.0001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1475454371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Prior cerebrovascular event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872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1.61 (1.35, 1.92)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&lt;0.0001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3435061965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Age, years</a:t>
                      </a:r>
                      <a:r>
                        <a:rPr lang="en-GB" sz="1900" dirty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(Ref &lt;64): 65-74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3928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1.29 (1.13, 1.47)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&lt;0.0001 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42343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        75-84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1313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1.67 (1.38, 2.03)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34831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         ≥85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101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1.73 (1.01, 2.95)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47962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Non-HDL cholesterol, mmol/L (Ref &lt;2): 2-3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8287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1.35 (1.12, 1.63)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&lt;0.0001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1241617691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                                         3-4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4732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1.48 (1.21, 1.80)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2862496826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                                          ≥4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2202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2.17 (1.75, 2.68)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3653869966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Non-insulin-treated diabetes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623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1.16 (0.89, 1.51)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&lt;0.0001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3821733848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Insulin-treated diabetes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3300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1.44 (1.26, 1.63)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899997913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Haemoglobin, g/L (Ref ≥130): 120-129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1782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1.31 (1.11, 1.55)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&lt;0.0001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74655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                        110-119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676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1.42 (1.12, 1.78)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842730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                         &lt;110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271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1.67 (1.24, 2.25)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126619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Smoking status: Ex-smoker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9100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1.07 (0.94, 1.22)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&lt;0.0001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16710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                          Current smoker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3480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1.47 (1.25, 1.72)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683379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Drug-eluting stent implanted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6056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1.20 (1.07, 1.34)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0.002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991360680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History of CABG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2408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1.21 (1.05, 1.39)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0.007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2616846478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Baseline creatinine clearance&lt;60ml/min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1721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1.33 (1.12, 1.58)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0.001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4241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Female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3595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0.81 (0.71, 0.94)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0.004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2728903645"/>
                  </a:ext>
                </a:extLst>
              </a:tr>
              <a:tr h="24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BMI, per 10kg/m</a:t>
                      </a:r>
                      <a:r>
                        <a:rPr lang="en-GB" sz="1600" baseline="30000" dirty="0">
                          <a:effectLst/>
                        </a:rPr>
                        <a:t>2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1.15 (1.03, 1.28)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0.02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1" marR="50211" marT="0" marB="0"/>
                </a:tc>
                <a:extLst>
                  <a:ext uri="{0D108BD9-81ED-4DB2-BD59-A6C34878D82A}">
                    <a16:rowId xmlns:a16="http://schemas.microsoft.com/office/drawing/2014/main" val="3371466556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68CD-418C-40A0-8EDF-2692CEA9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71" y="0"/>
            <a:ext cx="10515600" cy="1325563"/>
          </a:xfrm>
        </p:spPr>
        <p:txBody>
          <a:bodyPr/>
          <a:lstStyle/>
          <a:p>
            <a:r>
              <a:rPr lang="en-GB" dirty="0"/>
              <a:t>Multivariable predictive model for bleeding events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95DACE-6B76-4E11-9316-610650A46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13156"/>
              </p:ext>
            </p:extLst>
          </p:nvPr>
        </p:nvGraphicFramePr>
        <p:xfrm>
          <a:off x="838200" y="980303"/>
          <a:ext cx="9539151" cy="555860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604376">
                  <a:extLst>
                    <a:ext uri="{9D8B030D-6E8A-4147-A177-3AD203B41FA5}">
                      <a16:colId xmlns:a16="http://schemas.microsoft.com/office/drawing/2014/main" val="3383873992"/>
                    </a:ext>
                  </a:extLst>
                </a:gridCol>
                <a:gridCol w="1271527">
                  <a:extLst>
                    <a:ext uri="{9D8B030D-6E8A-4147-A177-3AD203B41FA5}">
                      <a16:colId xmlns:a16="http://schemas.microsoft.com/office/drawing/2014/main" val="906233823"/>
                    </a:ext>
                  </a:extLst>
                </a:gridCol>
                <a:gridCol w="2237551">
                  <a:extLst>
                    <a:ext uri="{9D8B030D-6E8A-4147-A177-3AD203B41FA5}">
                      <a16:colId xmlns:a16="http://schemas.microsoft.com/office/drawing/2014/main" val="1188273999"/>
                    </a:ext>
                  </a:extLst>
                </a:gridCol>
                <a:gridCol w="1425697">
                  <a:extLst>
                    <a:ext uri="{9D8B030D-6E8A-4147-A177-3AD203B41FA5}">
                      <a16:colId xmlns:a16="http://schemas.microsoft.com/office/drawing/2014/main" val="2158184487"/>
                    </a:ext>
                  </a:extLst>
                </a:gridCol>
              </a:tblGrid>
              <a:tr h="300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HR (95% CI)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P-value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6066730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Treated with vorapaxar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8880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1.58 (1.28, 1.93)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&lt;0.0001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781831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Haemoglobin (g/L): ≥130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15000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Reference group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&lt;0.0001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9818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120-129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1782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1.64 (1.23, 2.19)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02521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110-119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676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2.58 (1.82, 3.65)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31608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&lt;110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271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5.05 (3.38, 7.53)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0989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Age (years):               &lt;65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12387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Reference group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&lt;0.0001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79244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 64-74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3928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1.87 (1.48, 2.36)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37192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 75-84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1313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1.81 (1.28, 2.57)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176156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 ≥85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2.63 (1.18, 5.86)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52980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History of PAD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1599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1.50 (1.14, 1.97)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131768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History of hypertension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11094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1.45 (1.15, 1.83)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5130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Smoking status:        Never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5149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Reference group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38621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 Ex-smoker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9100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1.45 (1.14, 1.84)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11395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                                   Current smoker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3480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1.44 (1.04, 1.98)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02964"/>
                  </a:ext>
                </a:extLst>
              </a:tr>
              <a:tr h="572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Baseline creatinine clearance &lt;60ml/min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1721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1.47 (1.10, 1.95)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63972"/>
                  </a:ext>
                </a:extLst>
              </a:tr>
              <a:tr h="30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Thienopyridine use at baseline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13855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1.51 (1.16, 1.96)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71230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E1CEF-4D70-4FA1-8E3B-292ECA2A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1588"/>
            <a:ext cx="4114800" cy="365125"/>
          </a:xfrm>
        </p:spPr>
        <p:txBody>
          <a:bodyPr/>
          <a:lstStyle/>
          <a:p>
            <a:r>
              <a:rPr lang="en-GB" dirty="0"/>
              <a:t>PSI webinar series 9th June 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0"/>
            <a:ext cx="10515600" cy="1325563"/>
          </a:xfrm>
        </p:spPr>
        <p:txBody>
          <a:bodyPr/>
          <a:lstStyle/>
          <a:p>
            <a:r>
              <a:rPr lang="en-GB" dirty="0"/>
              <a:t>Comparison of bleeding and ischaemic risks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" y="1125853"/>
            <a:ext cx="6623405" cy="5595622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34200" y="1651453"/>
            <a:ext cx="4982029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Overlap in predictors means patients at high risk of ischaemia tend to be high risk of bleeding</a:t>
            </a:r>
          </a:p>
          <a:p>
            <a:endParaRPr lang="en-GB" dirty="0"/>
          </a:p>
          <a:p>
            <a:r>
              <a:rPr lang="en-GB" dirty="0"/>
              <a:t>But still substantial variation</a:t>
            </a:r>
          </a:p>
          <a:p>
            <a:endParaRPr lang="en-GB" dirty="0"/>
          </a:p>
          <a:p>
            <a:r>
              <a:rPr lang="en-GB" dirty="0"/>
              <a:t>Need to understand how vorapaxar alters risk of each 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EEDB4-0ADC-4760-9F95-B0ACCBD2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956C29-83FD-4E19-ACAE-85B7FEC49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1227843"/>
            <a:ext cx="7384909" cy="5377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Predicted impact of Vorapaxar on bleeding / ischaemia</a:t>
            </a:r>
          </a:p>
        </p:txBody>
      </p:sp>
      <p:sp>
        <p:nvSpPr>
          <p:cNvPr id="6" name="Rectangle 5"/>
          <p:cNvSpPr/>
          <p:nvPr/>
        </p:nvSpPr>
        <p:spPr>
          <a:xfrm>
            <a:off x="3399979" y="1996559"/>
            <a:ext cx="248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15460 (87% of patients)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3840" y="4313412"/>
            <a:ext cx="2363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2269 (13% of patients)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60670" y="2518593"/>
            <a:ext cx="142875" cy="4381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743712" y="2067742"/>
            <a:ext cx="190500" cy="352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10717" y="1617605"/>
            <a:ext cx="4402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Predicted decrease in ischaemic risk more than predicted increase in bleeding risk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28451" y="2750459"/>
            <a:ext cx="4402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Predicted decrease in ischaemic risk less than predicted increase in bleeding risk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86FB58-DBAE-4C02-A951-67A86206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Applying results to the individual patient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01158"/>
              </p:ext>
            </p:extLst>
          </p:nvPr>
        </p:nvGraphicFramePr>
        <p:xfrm>
          <a:off x="838200" y="1690691"/>
          <a:ext cx="10250714" cy="493136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65393">
                  <a:extLst>
                    <a:ext uri="{9D8B030D-6E8A-4147-A177-3AD203B41FA5}">
                      <a16:colId xmlns:a16="http://schemas.microsoft.com/office/drawing/2014/main" val="4156943450"/>
                    </a:ext>
                  </a:extLst>
                </a:gridCol>
                <a:gridCol w="3068416">
                  <a:extLst>
                    <a:ext uri="{9D8B030D-6E8A-4147-A177-3AD203B41FA5}">
                      <a16:colId xmlns:a16="http://schemas.microsoft.com/office/drawing/2014/main" val="3528219389"/>
                    </a:ext>
                  </a:extLst>
                </a:gridCol>
                <a:gridCol w="3416905">
                  <a:extLst>
                    <a:ext uri="{9D8B030D-6E8A-4147-A177-3AD203B41FA5}">
                      <a16:colId xmlns:a16="http://schemas.microsoft.com/office/drawing/2014/main" val="2525630393"/>
                    </a:ext>
                  </a:extLst>
                </a:gridCol>
              </a:tblGrid>
              <a:tr h="47999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</a:t>
                      </a:r>
                      <a:r>
                        <a:rPr lang="en-GB" baseline="0" dirty="0">
                          <a:latin typeface="Arial Black" panose="020B0A04020102020204" pitchFamily="34" charset="0"/>
                        </a:rPr>
                        <a:t> characteristic</a:t>
                      </a:r>
                      <a:endParaRPr lang="en-GB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</a:t>
                      </a:r>
                      <a:r>
                        <a:rPr lang="en-GB" baseline="0" dirty="0">
                          <a:latin typeface="Arial Black" panose="020B0A04020102020204" pitchFamily="34" charset="0"/>
                        </a:rPr>
                        <a:t>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40983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Haemoglobin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g/L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g/L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Non-HDL cholesterol, </a:t>
                      </a:r>
                      <a:r>
                        <a:rPr lang="en-GB" sz="1800" dirty="0" err="1">
                          <a:effectLst/>
                        </a:rPr>
                        <a:t>mmol</a:t>
                      </a:r>
                      <a:r>
                        <a:rPr lang="en-GB" sz="1800" dirty="0">
                          <a:effectLst/>
                        </a:rPr>
                        <a:t>/L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sz="1800" dirty="0" err="1">
                          <a:effectLst/>
                        </a:rPr>
                        <a:t>Thienopyridine</a:t>
                      </a:r>
                      <a:r>
                        <a:rPr lang="en-GB" sz="1800" dirty="0">
                          <a:effectLst/>
                        </a:rPr>
                        <a:t> use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85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important characteristics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75621"/>
                  </a:ext>
                </a:extLst>
              </a:tr>
              <a:tr h="620189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Predicted</a:t>
                      </a:r>
                      <a:r>
                        <a:rPr lang="en-GB" sz="1800" baseline="0" dirty="0">
                          <a:effectLst/>
                        </a:rPr>
                        <a:t> bleeding risk / predicted increase with </a:t>
                      </a:r>
                      <a:r>
                        <a:rPr lang="en-GB" sz="1800" baseline="0" dirty="0" err="1">
                          <a:effectLst/>
                        </a:rPr>
                        <a:t>Vorapaxar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86206"/>
                  </a:ext>
                </a:extLst>
              </a:tr>
              <a:tr h="684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Predicted</a:t>
                      </a:r>
                      <a:r>
                        <a:rPr lang="en-GB" sz="1800" baseline="0" dirty="0">
                          <a:effectLst/>
                        </a:rPr>
                        <a:t> ischaemic risk / predicted decrease with Vorapaxar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08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Is patient likely to benefit from </a:t>
                      </a:r>
                      <a:r>
                        <a:rPr lang="en-GB" dirty="0" err="1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Vorapaxar</a:t>
                      </a:r>
                      <a:r>
                        <a:rPr lang="en-GB" baseline="0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9646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DE0E5-00E9-48DF-AC54-050D4EE5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individual benefit and 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Have a method for assessing increased risk/benefit trade-off</a:t>
            </a:r>
          </a:p>
          <a:p>
            <a:endParaRPr lang="en-GB" dirty="0"/>
          </a:p>
          <a:p>
            <a:r>
              <a:rPr lang="en-GB" dirty="0"/>
              <a:t>But:</a:t>
            </a:r>
          </a:p>
          <a:p>
            <a:r>
              <a:rPr lang="en-GB" dirty="0"/>
              <a:t>Are bleeding/ischemic events of equal importance?</a:t>
            </a:r>
          </a:p>
          <a:p>
            <a:endParaRPr lang="en-GB" dirty="0"/>
          </a:p>
          <a:p>
            <a:r>
              <a:rPr lang="en-GB" dirty="0"/>
              <a:t>How certain are we in our predictions of benefit/harm?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0088C-AFC5-44BE-918A-8546CF54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severity of bleeding/ischaemic events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2300" y="2198687"/>
            <a:ext cx="4793343" cy="4351338"/>
          </a:xfrm>
        </p:spPr>
        <p:txBody>
          <a:bodyPr/>
          <a:lstStyle/>
          <a:p>
            <a:r>
              <a:rPr lang="en-GB" dirty="0"/>
              <a:t>Risk of death following ischaemic events higher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021286" y="3715429"/>
            <a:ext cx="4909457" cy="291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Ischaemic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events should be considered more severe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256E2-6F8A-4A30-A5B0-151D4FCA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BE979C-AA4C-42B3-A39C-8F7BFA1F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78" y="1248661"/>
            <a:ext cx="6515100" cy="47434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99829-F687-446E-BCB5-DD8AA8FD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7591F7-BCFC-4CB8-80AD-68EBDC6DB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81226"/>
              </p:ext>
            </p:extLst>
          </p:nvPr>
        </p:nvGraphicFramePr>
        <p:xfrm>
          <a:off x="1034625" y="1691942"/>
          <a:ext cx="10122750" cy="3418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0478">
                  <a:extLst>
                    <a:ext uri="{9D8B030D-6E8A-4147-A177-3AD203B41FA5}">
                      <a16:colId xmlns:a16="http://schemas.microsoft.com/office/drawing/2014/main" val="708247932"/>
                    </a:ext>
                  </a:extLst>
                </a:gridCol>
                <a:gridCol w="1812371">
                  <a:extLst>
                    <a:ext uri="{9D8B030D-6E8A-4147-A177-3AD203B41FA5}">
                      <a16:colId xmlns:a16="http://schemas.microsoft.com/office/drawing/2014/main" val="226784420"/>
                    </a:ext>
                  </a:extLst>
                </a:gridCol>
                <a:gridCol w="1629901">
                  <a:extLst>
                    <a:ext uri="{9D8B030D-6E8A-4147-A177-3AD203B41FA5}">
                      <a16:colId xmlns:a16="http://schemas.microsoft.com/office/drawing/2014/main" val="3215297657"/>
                    </a:ext>
                  </a:extLst>
                </a:gridCol>
              </a:tblGrid>
              <a:tr h="768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Bleeding event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N=389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Ischemic event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N=1339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19852"/>
                  </a:ext>
                </a:extLst>
              </a:tr>
              <a:tr h="375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No. deaths within 1-year post event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326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17306"/>
                  </a:ext>
                </a:extLst>
              </a:tr>
              <a:tr h="375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Risk of death 1-year post event</a:t>
                      </a:r>
                      <a:r>
                        <a:rPr lang="en-GB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0.159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0.250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079554"/>
                  </a:ext>
                </a:extLst>
              </a:tr>
              <a:tr h="680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Expected 1-year risk of death in absence of event</a:t>
                      </a:r>
                      <a:r>
                        <a:rPr lang="en-GB" sz="1800" b="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0.023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0.009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729617"/>
                  </a:ext>
                </a:extLst>
              </a:tr>
              <a:tr h="383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of death after event – Risk of death in absence of event=</a:t>
                      </a: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490620"/>
                  </a:ext>
                </a:extLst>
              </a:tr>
              <a:tr h="412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Excess risk of death attributed to event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0.136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0.241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647411"/>
                  </a:ext>
                </a:extLst>
              </a:tr>
              <a:tr h="423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Relative importance of ischemic event compared to bleeding event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1.77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08" marR="676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0841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6E88E2-6887-4E7E-A618-E96BA49C64D3}"/>
              </a:ext>
            </a:extLst>
          </p:cNvPr>
          <p:cNvSpPr txBox="1"/>
          <p:nvPr/>
        </p:nvSpPr>
        <p:spPr>
          <a:xfrm>
            <a:off x="148856" y="5618630"/>
            <a:ext cx="732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30000" dirty="0"/>
              <a:t>1</a:t>
            </a:r>
            <a:r>
              <a:rPr lang="en-GB" sz="1200" dirty="0"/>
              <a:t> Kaplan-Meier estimate</a:t>
            </a:r>
          </a:p>
          <a:p>
            <a:endParaRPr lang="en-GB" sz="1200" dirty="0"/>
          </a:p>
          <a:p>
            <a:r>
              <a:rPr lang="en-GB" sz="1200" baseline="30000" dirty="0"/>
              <a:t>2 </a:t>
            </a:r>
            <a:r>
              <a:rPr lang="en-GB" sz="1200" dirty="0"/>
              <a:t>Based on adjusted rate in absence of event</a:t>
            </a:r>
          </a:p>
          <a:p>
            <a:endParaRPr lang="en-GB" sz="1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21FA85C-0E76-4F56-97CB-1E2840AB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37049"/>
          </a:xfrm>
        </p:spPr>
        <p:txBody>
          <a:bodyPr/>
          <a:lstStyle/>
          <a:p>
            <a:r>
              <a:rPr lang="en-GB" dirty="0"/>
              <a:t>Assessing severity of bleeding/ischemic events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B3838F-9BCA-44B8-BFE3-CF523E8DA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  <p:extLst>
      <p:ext uri="{BB962C8B-B14F-4D97-AF65-F5344CB8AC3E}">
        <p14:creationId xmlns:p14="http://schemas.microsoft.com/office/powerpoint/2010/main" val="3773785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4692-C599-4B69-933E-67474F2B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/>
          <a:lstStyle/>
          <a:p>
            <a:r>
              <a:rPr lang="en-GB" dirty="0"/>
              <a:t>Assessing severity of bleeding/ischaemic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2B340-AE33-48A4-8599-2D48F456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B5B9F-73EB-437A-BB6E-27A5B786922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4"/>
          <a:stretch/>
        </p:blipFill>
        <p:spPr>
          <a:xfrm>
            <a:off x="1117069" y="890411"/>
            <a:ext cx="6796441" cy="560246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5BD059-486C-4CD5-8F6B-60B4B98C4F82}"/>
              </a:ext>
            </a:extLst>
          </p:cNvPr>
          <p:cNvCxnSpPr/>
          <p:nvPr/>
        </p:nvCxnSpPr>
        <p:spPr>
          <a:xfrm>
            <a:off x="6922429" y="2270238"/>
            <a:ext cx="142875" cy="438150"/>
          </a:xfrm>
          <a:prstGeom prst="straightConnector1">
            <a:avLst/>
          </a:prstGeom>
          <a:ln w="38100">
            <a:solidFill>
              <a:srgbClr val="859D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8C7A8A3-3245-4E9C-AE02-D0B1FBC1C30C}"/>
              </a:ext>
            </a:extLst>
          </p:cNvPr>
          <p:cNvCxnSpPr/>
          <p:nvPr/>
        </p:nvCxnSpPr>
        <p:spPr>
          <a:xfrm flipH="1" flipV="1">
            <a:off x="6705471" y="1819387"/>
            <a:ext cx="190500" cy="352425"/>
          </a:xfrm>
          <a:prstGeom prst="straightConnector1">
            <a:avLst/>
          </a:prstGeom>
          <a:ln w="38100">
            <a:solidFill>
              <a:srgbClr val="859D6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AE9400D-3D6B-4C69-AE9F-EAC262B68A81}"/>
              </a:ext>
            </a:extLst>
          </p:cNvPr>
          <p:cNvSpPr/>
          <p:nvPr/>
        </p:nvSpPr>
        <p:spPr>
          <a:xfrm>
            <a:off x="5576923" y="1123437"/>
            <a:ext cx="44024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Predicted decrease in ischemic risk more than predicted increase in bleeding risk after accounting for different mortality risk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1506B2-E10C-403B-86A3-1E25A751CC72}"/>
              </a:ext>
            </a:extLst>
          </p:cNvPr>
          <p:cNvSpPr/>
          <p:nvPr/>
        </p:nvSpPr>
        <p:spPr>
          <a:xfrm>
            <a:off x="6800721" y="2714145"/>
            <a:ext cx="44024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Predicted decrease in ischemic risk less than predicted increase in bleeding risk after accounting for different mortality risk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29AB6-5866-42E2-B6E7-1AA31FE4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EEC95A-59E6-45EA-BDBE-B228B6A42268}"/>
              </a:ext>
            </a:extLst>
          </p:cNvPr>
          <p:cNvSpPr txBox="1"/>
          <p:nvPr/>
        </p:nvSpPr>
        <p:spPr>
          <a:xfrm>
            <a:off x="6922429" y="3848100"/>
            <a:ext cx="4280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Equal importance: 87% patients more likely to benefit from treatment</a:t>
            </a:r>
          </a:p>
          <a:p>
            <a:endParaRPr lang="en-GB" dirty="0"/>
          </a:p>
          <a:p>
            <a:r>
              <a:rPr lang="en-GB" dirty="0"/>
              <a:t>Accounting for different mortality risk: 98% more likely to benefit from treatment</a:t>
            </a:r>
          </a:p>
        </p:txBody>
      </p:sp>
    </p:spTree>
    <p:extLst>
      <p:ext uri="{BB962C8B-B14F-4D97-AF65-F5344CB8AC3E}">
        <p14:creationId xmlns:p14="http://schemas.microsoft.com/office/powerpoint/2010/main" val="1859579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Applying results to the individual patient</a:t>
            </a:r>
            <a:br>
              <a:rPr lang="en-GB" dirty="0"/>
            </a:b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114788"/>
              </p:ext>
            </p:extLst>
          </p:nvPr>
        </p:nvGraphicFramePr>
        <p:xfrm>
          <a:off x="925286" y="1313320"/>
          <a:ext cx="10250714" cy="493136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65393">
                  <a:extLst>
                    <a:ext uri="{9D8B030D-6E8A-4147-A177-3AD203B41FA5}">
                      <a16:colId xmlns:a16="http://schemas.microsoft.com/office/drawing/2014/main" val="4156943450"/>
                    </a:ext>
                  </a:extLst>
                </a:gridCol>
                <a:gridCol w="3068416">
                  <a:extLst>
                    <a:ext uri="{9D8B030D-6E8A-4147-A177-3AD203B41FA5}">
                      <a16:colId xmlns:a16="http://schemas.microsoft.com/office/drawing/2014/main" val="3528219389"/>
                    </a:ext>
                  </a:extLst>
                </a:gridCol>
                <a:gridCol w="3416905">
                  <a:extLst>
                    <a:ext uri="{9D8B030D-6E8A-4147-A177-3AD203B41FA5}">
                      <a16:colId xmlns:a16="http://schemas.microsoft.com/office/drawing/2014/main" val="2525630393"/>
                    </a:ext>
                  </a:extLst>
                </a:gridCol>
              </a:tblGrid>
              <a:tr h="47999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</a:t>
                      </a:r>
                      <a:r>
                        <a:rPr lang="en-GB" baseline="0" dirty="0">
                          <a:latin typeface="Arial Black" panose="020B0A04020102020204" pitchFamily="34" charset="0"/>
                        </a:rPr>
                        <a:t> characteristic</a:t>
                      </a:r>
                      <a:endParaRPr lang="en-GB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</a:t>
                      </a:r>
                      <a:r>
                        <a:rPr lang="en-GB" baseline="0" dirty="0">
                          <a:latin typeface="Arial Black" panose="020B0A04020102020204" pitchFamily="34" charset="0"/>
                        </a:rPr>
                        <a:t>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40983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Haemoglobin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g/L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g/L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Non-HDL cholesterol, </a:t>
                      </a:r>
                      <a:r>
                        <a:rPr lang="en-GB" sz="1800" dirty="0" err="1">
                          <a:effectLst/>
                        </a:rPr>
                        <a:t>mmol</a:t>
                      </a:r>
                      <a:r>
                        <a:rPr lang="en-GB" sz="1800" dirty="0">
                          <a:effectLst/>
                        </a:rPr>
                        <a:t>/L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94">
                <a:tc>
                  <a:txBody>
                    <a:bodyPr/>
                    <a:lstStyle/>
                    <a:p>
                      <a:r>
                        <a:rPr lang="en-GB" sz="1800" dirty="0" err="1">
                          <a:effectLst/>
                        </a:rPr>
                        <a:t>Thienopyridine</a:t>
                      </a:r>
                      <a:r>
                        <a:rPr lang="en-GB" sz="1800" dirty="0">
                          <a:effectLst/>
                        </a:rPr>
                        <a:t> use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85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important characteristics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75621"/>
                  </a:ext>
                </a:extLst>
              </a:tr>
              <a:tr h="620189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Predicted</a:t>
                      </a:r>
                      <a:r>
                        <a:rPr lang="en-GB" sz="1800" baseline="0" dirty="0">
                          <a:effectLst/>
                        </a:rPr>
                        <a:t> bleeding risk / predicted increase with </a:t>
                      </a:r>
                      <a:r>
                        <a:rPr lang="en-GB" sz="1800" baseline="0" dirty="0" err="1">
                          <a:effectLst/>
                        </a:rPr>
                        <a:t>Vorapaxar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86206"/>
                  </a:ext>
                </a:extLst>
              </a:tr>
              <a:tr h="684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Predicted</a:t>
                      </a:r>
                      <a:r>
                        <a:rPr lang="en-GB" sz="1800" baseline="0" dirty="0">
                          <a:effectLst/>
                        </a:rPr>
                        <a:t> ischemic risk / predicted decrease with </a:t>
                      </a:r>
                      <a:r>
                        <a:rPr lang="en-GB" sz="1800" baseline="0" dirty="0" err="1">
                          <a:effectLst/>
                        </a:rPr>
                        <a:t>Vorapaxar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08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bleeding events caused per ischaemic events prevented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95% CI)</a:t>
                      </a:r>
                      <a:endParaRPr lang="en-GB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0.17 (0.06, 0.43)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2.23 (0.75, 5.96)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9646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75EC6DC-93C1-4439-80AD-D3CF44EE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New treatments may be accompanied by safety concerns</a:t>
            </a:r>
          </a:p>
          <a:p>
            <a:endParaRPr lang="en-GB" dirty="0"/>
          </a:p>
          <a:p>
            <a:r>
              <a:rPr lang="en-GB" dirty="0"/>
              <a:t>While overall results may demonstrate a favourable benefit-risk trade-off there may be individuals where the harm outweighs the benefit</a:t>
            </a:r>
          </a:p>
          <a:p>
            <a:endParaRPr lang="en-GB" dirty="0"/>
          </a:p>
          <a:p>
            <a:r>
              <a:rPr lang="en-GB" dirty="0"/>
              <a:t>Useful to develop a statistical algorithm to aid decision-making by identifying such individuals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8BFBC-881C-42D7-B6AD-C93CE1FF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  <p:extLst>
      <p:ext uri="{BB962C8B-B14F-4D97-AF65-F5344CB8AC3E}">
        <p14:creationId xmlns:p14="http://schemas.microsoft.com/office/powerpoint/2010/main" val="3277746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3DA1-53BA-4745-8CCA-BAEBDC8A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6DF95-3D03-4E21-A372-9B9256D6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47EAC-0933-4D38-AAAF-33FC7D7A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2F544E-78C5-4DBC-AEF6-ACE04DBE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Identified a set of patient characteristics which predict individual trade-off between ischaemic benefit and bleeding risk </a:t>
            </a:r>
          </a:p>
          <a:p>
            <a:endParaRPr lang="en-GB" dirty="0"/>
          </a:p>
          <a:p>
            <a:r>
              <a:rPr lang="en-GB" dirty="0"/>
              <a:t>Majority of patients ischaemic benefit appears to outweigh harm</a:t>
            </a:r>
          </a:p>
          <a:p>
            <a:endParaRPr lang="en-GB" dirty="0"/>
          </a:p>
          <a:p>
            <a:r>
              <a:rPr lang="en-GB" dirty="0"/>
              <a:t>Can also capture:</a:t>
            </a:r>
          </a:p>
          <a:p>
            <a:r>
              <a:rPr lang="en-GB" dirty="0"/>
              <a:t>Varying impact of each event on patient’s mortality risk</a:t>
            </a:r>
          </a:p>
          <a:p>
            <a:r>
              <a:rPr lang="en-GB" dirty="0"/>
              <a:t>uncertainty surrounding individualised predictions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300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D5B2-71B1-4D87-810E-28005201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2: High Bleeding Risk Trade-off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C17C0-E84A-4C8A-8C5A-29ABBE5C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25C29-530C-4982-9581-4A087F35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68570B-8412-4B50-8252-88F4BB9A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004" y="1386468"/>
            <a:ext cx="10515599" cy="4351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DAPT after PCI reduces risk of coronary thrombotic events at the expense of increasing risk of major bleeding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Combines data from 6 studies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3200" dirty="0"/>
              <a:t>6,641 high bleeding risk patients* treated with PCI</a:t>
            </a:r>
          </a:p>
          <a:p>
            <a:pPr marL="0" indent="0">
              <a:buNone/>
            </a:pPr>
            <a:r>
              <a:rPr lang="en-GB" sz="3200" dirty="0"/>
              <a:t>Trade-off between thrombotic and bleeding events, defined as MI/stent thrombosis and BARC grade 3-5 major bleed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75E9CC-F0B0-40FA-8042-7E72B1EDEBF7}"/>
              </a:ext>
            </a:extLst>
          </p:cNvPr>
          <p:cNvSpPr txBox="1"/>
          <p:nvPr/>
        </p:nvSpPr>
        <p:spPr>
          <a:xfrm>
            <a:off x="217692" y="5829573"/>
            <a:ext cx="996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* According to the Academic Research Consortium for High Bleeding Risk (ARC-HBR) criteria</a:t>
            </a:r>
          </a:p>
          <a:p>
            <a:r>
              <a:rPr lang="en-GB" sz="1600" dirty="0"/>
              <a:t>DAPT- Dual Anti-Platelet Therapy, PCI – Percutaneous Coronary Intervention, BARC – Bleeding Academic Research Consortium</a:t>
            </a:r>
          </a:p>
        </p:txBody>
      </p:sp>
    </p:spTree>
    <p:extLst>
      <p:ext uri="{BB962C8B-B14F-4D97-AF65-F5344CB8AC3E}">
        <p14:creationId xmlns:p14="http://schemas.microsoft.com/office/powerpoint/2010/main" val="3248839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0411-D866-416A-A228-C2667623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992"/>
          </a:xfrm>
        </p:spPr>
        <p:txBody>
          <a:bodyPr/>
          <a:lstStyle/>
          <a:p>
            <a:r>
              <a:rPr lang="en-GB" dirty="0"/>
              <a:t>Mortality after Bleeding &amp; Thrombotic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81EAA-9366-4DC9-8AD7-274ED720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2850B-BEF3-463A-8A17-32568286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47B87-42A4-4A1E-8828-9055E4F49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85" y="1135117"/>
            <a:ext cx="7323859" cy="53322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587999-B0D0-48B8-B821-914FBA3301B0}"/>
              </a:ext>
            </a:extLst>
          </p:cNvPr>
          <p:cNvSpPr txBox="1"/>
          <p:nvPr/>
        </p:nvSpPr>
        <p:spPr>
          <a:xfrm>
            <a:off x="178980" y="6198255"/>
            <a:ext cx="1173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*From multivariable Cox proportional hazards model which included bleeding and thrombotic events as time-varying covariates and adjusted for predictors of death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CDC50-2593-4CB5-BDB3-0BADC94F3255}"/>
              </a:ext>
            </a:extLst>
          </p:cNvPr>
          <p:cNvSpPr txBox="1"/>
          <p:nvPr/>
        </p:nvSpPr>
        <p:spPr>
          <a:xfrm>
            <a:off x="7389627" y="1286540"/>
            <a:ext cx="234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808FF"/>
                </a:solidFill>
              </a:rPr>
              <a:t>Adjusted HR = 6.07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454141-FE8D-4B5F-9198-9739D43AE0E2}"/>
              </a:ext>
            </a:extLst>
          </p:cNvPr>
          <p:cNvSpPr txBox="1"/>
          <p:nvPr/>
        </p:nvSpPr>
        <p:spPr>
          <a:xfrm>
            <a:off x="7389626" y="1655872"/>
            <a:ext cx="234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3F3F"/>
                </a:solidFill>
              </a:rPr>
              <a:t>Adjusted HR = 3.69</a:t>
            </a:r>
          </a:p>
        </p:txBody>
      </p:sp>
    </p:spTree>
    <p:extLst>
      <p:ext uri="{BB962C8B-B14F-4D97-AF65-F5344CB8AC3E}">
        <p14:creationId xmlns:p14="http://schemas.microsoft.com/office/powerpoint/2010/main" val="2642210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3DE69-6B3D-411E-9178-053FAE099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/>
          <a:lstStyle/>
          <a:p>
            <a:r>
              <a:rPr lang="en-GB" dirty="0"/>
              <a:t>Predicted 1-year risk of BARC 3-5 vs MI/ST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9BC42-8941-4A5E-A283-4C3D0FBB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D2124-17D9-4066-940A-CFBA2213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320EC7-6FEF-4243-BFFC-60F8275C70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99"/>
          <a:stretch/>
        </p:blipFill>
        <p:spPr>
          <a:xfrm>
            <a:off x="838199" y="1028699"/>
            <a:ext cx="6003883" cy="49772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086706-FB86-4871-B50E-EF3B2264086F}"/>
              </a:ext>
            </a:extLst>
          </p:cNvPr>
          <p:cNvSpPr txBox="1"/>
          <p:nvPr/>
        </p:nvSpPr>
        <p:spPr>
          <a:xfrm>
            <a:off x="4784683" y="1019237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Thrombotic risk = bleeding risk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A53DD4-C613-423A-95C0-76AB17224469}"/>
              </a:ext>
            </a:extLst>
          </p:cNvPr>
          <p:cNvSpPr txBox="1"/>
          <p:nvPr/>
        </p:nvSpPr>
        <p:spPr>
          <a:xfrm>
            <a:off x="6488791" y="1554309"/>
            <a:ext cx="392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Equal mortality weighted trade-off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0806AA-C95F-4484-9AAD-800658846CAC}"/>
              </a:ext>
            </a:extLst>
          </p:cNvPr>
          <p:cNvSpPr txBox="1"/>
          <p:nvPr/>
        </p:nvSpPr>
        <p:spPr>
          <a:xfrm>
            <a:off x="7196208" y="2538363"/>
            <a:ext cx="4114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44% patient with bleeding risk &gt; thrombotic risk</a:t>
            </a:r>
          </a:p>
          <a:p>
            <a:endParaRPr lang="en-GB" sz="2400" dirty="0"/>
          </a:p>
          <a:p>
            <a:r>
              <a:rPr lang="en-GB" sz="2400" dirty="0"/>
              <a:t>23% patients with bleeding risk &gt; thrombotic risk taking mortality into account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CE407D-FBA7-4621-A41C-1BB00C9E7F9E}"/>
              </a:ext>
            </a:extLst>
          </p:cNvPr>
          <p:cNvSpPr txBox="1"/>
          <p:nvPr/>
        </p:nvSpPr>
        <p:spPr>
          <a:xfrm>
            <a:off x="150358" y="6153538"/>
            <a:ext cx="6086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Assuming equal effect of DAPT on MI/ST vs BARC 3-5 bleed</a:t>
            </a:r>
          </a:p>
        </p:txBody>
      </p:sp>
    </p:spTree>
    <p:extLst>
      <p:ext uri="{BB962C8B-B14F-4D97-AF65-F5344CB8AC3E}">
        <p14:creationId xmlns:p14="http://schemas.microsoft.com/office/powerpoint/2010/main" val="326492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91E0-3E5A-4E9C-9D7D-0204BF31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3: SPRINT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1043-A165-4F7A-8010-E8D932EF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62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9361 patients with high SBP were randomised to receive intensive vs standard blood pressure control</a:t>
            </a:r>
          </a:p>
          <a:p>
            <a:endParaRPr lang="en-GB" dirty="0"/>
          </a:p>
          <a:p>
            <a:r>
              <a:rPr lang="en-GB" dirty="0"/>
              <a:t>Lower rate of the primary efficacy composite (MI, other acute coronary syndromes, stroke, acute decompensated heart failure, or death from cardiovascular causes) vs increased rate of SAEs*</a:t>
            </a:r>
          </a:p>
          <a:p>
            <a:endParaRPr lang="en-GB" dirty="0"/>
          </a:p>
          <a:p>
            <a:r>
              <a:rPr lang="en-GB" dirty="0"/>
              <a:t>1-year mortality risk around 3 times higher after efficacy outcome than after safety outcome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99FD3-8A28-4EB6-B21E-CFCCE968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A04AF-F70E-4355-AF67-F679562F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83BFBC-3B5C-4945-8007-D275F37241C1}"/>
              </a:ext>
            </a:extLst>
          </p:cNvPr>
          <p:cNvSpPr txBox="1"/>
          <p:nvPr/>
        </p:nvSpPr>
        <p:spPr>
          <a:xfrm>
            <a:off x="752253" y="5987018"/>
            <a:ext cx="1068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Including hypotension, syncope, bradycardia, electrolyte abnormality and acute kidney injury or failure</a:t>
            </a:r>
          </a:p>
        </p:txBody>
      </p:sp>
    </p:spTree>
    <p:extLst>
      <p:ext uri="{BB962C8B-B14F-4D97-AF65-F5344CB8AC3E}">
        <p14:creationId xmlns:p14="http://schemas.microsoft.com/office/powerpoint/2010/main" val="2405411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7B40-84FD-414D-92A1-93B581E9D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/>
          <a:lstStyle/>
          <a:p>
            <a:r>
              <a:rPr lang="en-GB" dirty="0"/>
              <a:t>Applying results to the individual patient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510B4-BAC0-4CFC-BF11-FC711DAF2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F3D12-E5E4-49F0-B607-DB9094BB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45AF73-8183-48AF-8C09-A0D0D8F0E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"/>
          <a:stretch/>
        </p:blipFill>
        <p:spPr>
          <a:xfrm>
            <a:off x="0" y="1241425"/>
            <a:ext cx="7187609" cy="51149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C584F0-D166-4589-B3D4-5FA171D17D9F}"/>
              </a:ext>
            </a:extLst>
          </p:cNvPr>
          <p:cNvSpPr txBox="1"/>
          <p:nvPr/>
        </p:nvSpPr>
        <p:spPr>
          <a:xfrm>
            <a:off x="7187609" y="1579473"/>
            <a:ext cx="4380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Efficacy and safety outcomes considered of equal importance:</a:t>
            </a:r>
          </a:p>
          <a:p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Few patients with net benefit (11%)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563EB7-B9B9-46D0-A90E-4E0C5A7F573A}"/>
              </a:ext>
            </a:extLst>
          </p:cNvPr>
          <p:cNvSpPr txBox="1"/>
          <p:nvPr/>
        </p:nvSpPr>
        <p:spPr>
          <a:xfrm>
            <a:off x="7187609" y="3296020"/>
            <a:ext cx="4380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Accounting for different risk in 1-year mortality:</a:t>
            </a:r>
          </a:p>
          <a:p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Net benefit for majority of patients (98%)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E76CB9F-2E4B-4668-9A43-E113F32B42C0}"/>
              </a:ext>
            </a:extLst>
          </p:cNvPr>
          <p:cNvCxnSpPr/>
          <p:nvPr/>
        </p:nvCxnSpPr>
        <p:spPr>
          <a:xfrm>
            <a:off x="4242390" y="3429000"/>
            <a:ext cx="504000" cy="11164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A24B8C-5508-4EDF-AD4E-EBBF6DB1ACFD}"/>
              </a:ext>
            </a:extLst>
          </p:cNvPr>
          <p:cNvSpPr txBox="1"/>
          <p:nvPr/>
        </p:nvSpPr>
        <p:spPr>
          <a:xfrm>
            <a:off x="4709338" y="3272024"/>
            <a:ext cx="2126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Decrease in primary outcome risk less than increase in safety outcome risk accounting for different mortality risk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D08CAA-C538-49CD-9D5E-9F97EE01972C}"/>
              </a:ext>
            </a:extLst>
          </p:cNvPr>
          <p:cNvCxnSpPr>
            <a:cxnSpLocks/>
          </p:cNvCxnSpPr>
          <p:nvPr/>
        </p:nvCxnSpPr>
        <p:spPr>
          <a:xfrm flipH="1" flipV="1">
            <a:off x="3534600" y="3240199"/>
            <a:ext cx="504000" cy="111642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C5C5910-A430-4D8C-9188-E0CC3F6D5850}"/>
              </a:ext>
            </a:extLst>
          </p:cNvPr>
          <p:cNvSpPr txBox="1"/>
          <p:nvPr/>
        </p:nvSpPr>
        <p:spPr>
          <a:xfrm>
            <a:off x="1239133" y="2469158"/>
            <a:ext cx="1846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Decrease in primary outcome risk greater than increase in safety outcome risk accounting for different mortality risk</a:t>
            </a:r>
          </a:p>
        </p:txBody>
      </p:sp>
    </p:spTree>
    <p:extLst>
      <p:ext uri="{BB962C8B-B14F-4D97-AF65-F5344CB8AC3E}">
        <p14:creationId xmlns:p14="http://schemas.microsoft.com/office/powerpoint/2010/main" val="3842474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ECFD0-45AB-4F93-B3BD-71F55758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03F7A-B59E-4241-942B-2B48CA657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40" y="1464117"/>
            <a:ext cx="10515600" cy="489223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GB" dirty="0"/>
              <a:t>When making individualised treatment decisions, it is important to weigh the potential benefits against the potential risk. </a:t>
            </a:r>
          </a:p>
          <a:p>
            <a:pPr>
              <a:spcAft>
                <a:spcPts val="1000"/>
              </a:spcAft>
            </a:pPr>
            <a:r>
              <a:rPr lang="en-GB" dirty="0"/>
              <a:t>To assist with this, a statistical tool can be constructed:</a:t>
            </a:r>
          </a:p>
          <a:p>
            <a:pPr marL="514338" indent="-514338">
              <a:spcAft>
                <a:spcPts val="1000"/>
              </a:spcAft>
              <a:buAutoNum type="arabicPeriod"/>
            </a:pPr>
            <a:r>
              <a:rPr lang="en-GB" dirty="0"/>
              <a:t>identify key patient characteristics which are predictive of efficacy and safety outcomes</a:t>
            </a:r>
          </a:p>
          <a:p>
            <a:pPr marL="514338" indent="-514338">
              <a:spcAft>
                <a:spcPts val="1000"/>
              </a:spcAft>
              <a:buAutoNum type="arabicPeriod"/>
            </a:pPr>
            <a:r>
              <a:rPr lang="en-GB" dirty="0"/>
              <a:t>quantify the relative importance of each event (in terms of mortality risk, alternatives?)</a:t>
            </a:r>
          </a:p>
          <a:p>
            <a:pPr marL="514338" indent="-514338">
              <a:buAutoNum type="arabicPeriod"/>
            </a:pPr>
            <a:r>
              <a:rPr lang="en-GB" dirty="0"/>
              <a:t>document the predicted benefit-risk trade-off for individual patients, allowing for the uncertainty in the process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1: TRA 2</a:t>
            </a:r>
            <a:r>
              <a:rPr lang="en-GB" baseline="30000" dirty="0"/>
              <a:t>0</a:t>
            </a:r>
            <a:r>
              <a:rPr lang="en-GB" dirty="0"/>
              <a:t>P-TIMI 50 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17,729 patients with a history of MI received vorapaxar vs placebo</a:t>
            </a:r>
          </a:p>
          <a:p>
            <a:endParaRPr lang="en-GB" dirty="0"/>
          </a:p>
          <a:p>
            <a:r>
              <a:rPr lang="en-GB" dirty="0"/>
              <a:t>Primary outcome: CV death, MI, stroke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Suspected possibility of increase in bleeding complications</a:t>
            </a:r>
          </a:p>
          <a:p>
            <a:r>
              <a:rPr lang="en-GB" dirty="0"/>
              <a:t>	We assess GUSTO moderate or severe bleeding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FFFF-CB33-4DAA-A69B-8C351F87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  <p:extLst>
      <p:ext uri="{BB962C8B-B14F-4D97-AF65-F5344CB8AC3E}">
        <p14:creationId xmlns:p14="http://schemas.microsoft.com/office/powerpoint/2010/main" val="242366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86400" cy="1325563"/>
          </a:xfrm>
        </p:spPr>
        <p:txBody>
          <a:bodyPr/>
          <a:lstStyle/>
          <a:p>
            <a:r>
              <a:rPr lang="en-GB" dirty="0"/>
              <a:t>TRA 2</a:t>
            </a:r>
            <a:r>
              <a:rPr lang="en-GB" baseline="30000" dirty="0"/>
              <a:t>0</a:t>
            </a:r>
            <a:r>
              <a:rPr lang="en-GB" dirty="0"/>
              <a:t>P-TIMI 50 trial results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50" y="1264826"/>
            <a:ext cx="6588150" cy="5351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29450" y="1546225"/>
            <a:ext cx="4200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latin typeface="Arial" pitchFamily="34" charset="0"/>
                <a:cs typeface="Arial" pitchFamily="34" charset="0"/>
              </a:rPr>
              <a:t>Ischaemic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* events: 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HR: 0.79 (0.71 to 0.88), p&lt;0.0001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742 (8.4%) vs. 597 (6.7%) 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Approximately 145 events prevented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0550" y="3502025"/>
            <a:ext cx="4200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Bleeding events: 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HR: 1.61 (1.31 to 1.97), p&lt;0.0001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241 (2.7%) vs. 151 (1.7%) </a:t>
            </a: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Approximately 90 events caused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34616" y="6283980"/>
            <a:ext cx="355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Arial" pitchFamily="34" charset="0"/>
                <a:cs typeface="Arial" pitchFamily="34" charset="0"/>
              </a:rPr>
              <a:t>*Primary outcome less hemorrhagic stroke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 which is considered a bleeding  events: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43A00-BBE7-468D-9DFC-71FEBB30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  <p:extLst>
      <p:ext uri="{BB962C8B-B14F-4D97-AF65-F5344CB8AC3E}">
        <p14:creationId xmlns:p14="http://schemas.microsoft.com/office/powerpoint/2010/main" val="109190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set of scales image"/>
          <p:cNvPicPr>
            <a:picLocks noChangeAspect="1" noChangeArrowheads="1"/>
          </p:cNvPicPr>
          <p:nvPr/>
        </p:nvPicPr>
        <p:blipFill>
          <a:blip r:embed="rId2" cstate="print"/>
          <a:srcRect t="10468" b="53571"/>
          <a:stretch>
            <a:fillRect/>
          </a:stretch>
        </p:blipFill>
        <p:spPr bwMode="auto">
          <a:xfrm>
            <a:off x="254000" y="2870200"/>
            <a:ext cx="11336612" cy="2673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90158"/>
            <a:ext cx="10515600" cy="1325563"/>
          </a:xfrm>
        </p:spPr>
        <p:txBody>
          <a:bodyPr/>
          <a:lstStyle/>
          <a:p>
            <a:r>
              <a:rPr lang="en-GB" dirty="0"/>
              <a:t>Applying trial results to aid clinical decisions: traditional framework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5673" y="2252593"/>
            <a:ext cx="40543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Decreased risk of ischaemia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trial population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734223" y="2201793"/>
            <a:ext cx="36952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Increased risk of bleeding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 trial population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5074" y="5643493"/>
            <a:ext cx="11150098" cy="82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Treatment effects are averaged across patients, ignoring individual differences which may have an important impact on the likelihood of benefit/harm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A3AC5-8B4A-4CAF-956E-ED248B74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  <p:extLst>
      <p:ext uri="{BB962C8B-B14F-4D97-AF65-F5344CB8AC3E}">
        <p14:creationId xmlns:p14="http://schemas.microsoft.com/office/powerpoint/2010/main" val="360249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Applying results to the individual patient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476672"/>
              </p:ext>
            </p:extLst>
          </p:nvPr>
        </p:nvGraphicFramePr>
        <p:xfrm>
          <a:off x="838200" y="1690688"/>
          <a:ext cx="8663214" cy="429939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887738">
                  <a:extLst>
                    <a:ext uri="{9D8B030D-6E8A-4147-A177-3AD203B41FA5}">
                      <a16:colId xmlns:a16="http://schemas.microsoft.com/office/drawing/2014/main" val="4156943450"/>
                    </a:ext>
                  </a:extLst>
                </a:gridCol>
                <a:gridCol w="2887738">
                  <a:extLst>
                    <a:ext uri="{9D8B030D-6E8A-4147-A177-3AD203B41FA5}">
                      <a16:colId xmlns:a16="http://schemas.microsoft.com/office/drawing/2014/main" val="3528219389"/>
                    </a:ext>
                  </a:extLst>
                </a:gridCol>
                <a:gridCol w="2887738">
                  <a:extLst>
                    <a:ext uri="{9D8B030D-6E8A-4147-A177-3AD203B41FA5}">
                      <a16:colId xmlns:a16="http://schemas.microsoft.com/office/drawing/2014/main" val="2525630393"/>
                    </a:ext>
                  </a:extLst>
                </a:gridCol>
              </a:tblGrid>
              <a:tr h="671512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</a:t>
                      </a:r>
                      <a:r>
                        <a:rPr lang="en-GB" baseline="0" dirty="0">
                          <a:latin typeface="Arial Black" panose="020B0A04020102020204" pitchFamily="34" charset="0"/>
                        </a:rPr>
                        <a:t> characteristic</a:t>
                      </a:r>
                      <a:endParaRPr lang="en-GB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</a:rPr>
                        <a:t>Patient</a:t>
                      </a:r>
                      <a:r>
                        <a:rPr lang="en-GB" baseline="0" dirty="0">
                          <a:latin typeface="Arial Black" panose="020B0A04020102020204" pitchFamily="34" charset="0"/>
                        </a:rPr>
                        <a:t>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4098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756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9274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Haemoglobin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g/L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g/L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7497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Non-HDL cholesterol, </a:t>
                      </a:r>
                      <a:r>
                        <a:rPr lang="en-GB" sz="1800" dirty="0" err="1">
                          <a:effectLst/>
                        </a:rPr>
                        <a:t>mmol</a:t>
                      </a:r>
                      <a:r>
                        <a:rPr lang="en-GB" sz="1800" dirty="0">
                          <a:effectLst/>
                        </a:rPr>
                        <a:t>/L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 </a:t>
                      </a:r>
                      <a:r>
                        <a:rPr lang="en-GB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6337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GB" sz="1800" dirty="0" err="1">
                          <a:effectLst/>
                        </a:rPr>
                        <a:t>Thienopyridine</a:t>
                      </a:r>
                      <a:r>
                        <a:rPr lang="en-GB" sz="1800" dirty="0">
                          <a:effectLst/>
                        </a:rPr>
                        <a:t> use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86206"/>
                  </a:ext>
                </a:extLst>
              </a:tr>
              <a:tr h="941829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Is patient likely to benefit from </a:t>
                      </a:r>
                      <a:r>
                        <a:rPr lang="en-GB" dirty="0" err="1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Vorapaxar</a:t>
                      </a:r>
                      <a:r>
                        <a:rPr lang="en-GB" baseline="0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GB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Probably</a:t>
                      </a:r>
                      <a:r>
                        <a:rPr lang="en-GB" baseline="0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99646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F49F2-061D-4683-AB4D-77ABB7BC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  <p:extLst>
      <p:ext uri="{BB962C8B-B14F-4D97-AF65-F5344CB8AC3E}">
        <p14:creationId xmlns:p14="http://schemas.microsoft.com/office/powerpoint/2010/main" val="171147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03ABC-781B-49AC-8BB8-A1E40674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5006"/>
          </a:xfrm>
        </p:spPr>
        <p:txBody>
          <a:bodyPr/>
          <a:lstStyle/>
          <a:p>
            <a:r>
              <a:rPr lang="en-GB" dirty="0"/>
              <a:t>Subgroup Analyses: Traditional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8F89E-6B53-4466-928B-8C1B6496D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22B47-973D-4423-9F72-40C112C3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79C697-EFF4-4570-B21F-1F511C4433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63"/>
          <a:stretch/>
        </p:blipFill>
        <p:spPr>
          <a:xfrm>
            <a:off x="1179863" y="958453"/>
            <a:ext cx="9406969" cy="494109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6EA4205-BA06-4E47-AE44-D83C263DADD2}"/>
              </a:ext>
            </a:extLst>
          </p:cNvPr>
          <p:cNvSpPr/>
          <p:nvPr/>
        </p:nvSpPr>
        <p:spPr>
          <a:xfrm>
            <a:off x="7784846" y="6173788"/>
            <a:ext cx="4876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/>
              <a:t>Scirica</a:t>
            </a:r>
            <a:r>
              <a:rPr lang="en-GB" sz="1600" dirty="0"/>
              <a:t> et al. Lancet. 2012;380(9850):1317-24.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5842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3BDE-4D1B-462E-8FCA-A3A2704D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Subgroup Analyses: Traditional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453B6-4A51-440B-BE83-4762BE769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Limitations: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Only one characteristic can be investigated at a time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Subgroups are often more similar than different in terms of other characteristics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Usually underpowered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54C7C-9BC4-491F-92C1-38E9F33A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BD61D-7557-4BBE-A969-4AC39D62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6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Applying trial results: proposed individualised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021" y="5653087"/>
            <a:ext cx="10515600" cy="1204913"/>
          </a:xfrm>
        </p:spPr>
        <p:txBody>
          <a:bodyPr/>
          <a:lstStyle/>
          <a:p>
            <a:r>
              <a:rPr lang="en-GB" dirty="0"/>
              <a:t>Individual assessment of ischemia  and bleeding risk achieved using multivariable Poisson regression models for each event</a:t>
            </a:r>
          </a:p>
        </p:txBody>
      </p:sp>
      <p:pic>
        <p:nvPicPr>
          <p:cNvPr id="4" name="Picture 2" descr="Image result for set of scales image"/>
          <p:cNvPicPr>
            <a:picLocks noChangeAspect="1" noChangeArrowheads="1"/>
          </p:cNvPicPr>
          <p:nvPr/>
        </p:nvPicPr>
        <p:blipFill>
          <a:blip r:embed="rId2" cstate="print"/>
          <a:srcRect t="10468" b="59249"/>
          <a:stretch>
            <a:fillRect/>
          </a:stretch>
        </p:blipFill>
        <p:spPr bwMode="auto">
          <a:xfrm>
            <a:off x="830034" y="3983264"/>
            <a:ext cx="10893880" cy="1422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639" y="1509752"/>
            <a:ext cx="2084225" cy="14465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Individualised </a:t>
            </a:r>
          </a:p>
          <a:p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bleeding risk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1499" y="3403303"/>
            <a:ext cx="4192173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Individualised assessment of </a:t>
            </a:r>
          </a:p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increased bleeding risk</a:t>
            </a:r>
          </a:p>
        </p:txBody>
      </p:sp>
      <p:sp>
        <p:nvSpPr>
          <p:cNvPr id="9" name="Rectangle 8"/>
          <p:cNvSpPr/>
          <p:nvPr/>
        </p:nvSpPr>
        <p:spPr>
          <a:xfrm>
            <a:off x="8782275" y="1656834"/>
            <a:ext cx="2210862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Hazard ratio for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bleeding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5314" y="1465302"/>
            <a:ext cx="2084225" cy="14465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Individualised </a:t>
            </a:r>
          </a:p>
          <a:p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ischaemic risk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6317" y="3395139"/>
            <a:ext cx="4192173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Individualised assessment of </a:t>
            </a:r>
          </a:p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increased ischaemic risk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06925" y="1672709"/>
            <a:ext cx="2210862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Hazard ratio for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ischaemia</a:t>
            </a:r>
          </a:p>
        </p:txBody>
      </p:sp>
      <p:cxnSp>
        <p:nvCxnSpPr>
          <p:cNvPr id="15" name="Straight Arrow Connector 14"/>
          <p:cNvCxnSpPr>
            <a:stCxn id="13" idx="2"/>
            <a:endCxn id="12" idx="0"/>
          </p:cNvCxnSpPr>
          <p:nvPr/>
        </p:nvCxnSpPr>
        <p:spPr>
          <a:xfrm flipH="1">
            <a:off x="3622404" y="2442150"/>
            <a:ext cx="289952" cy="9529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2" idx="0"/>
          </p:cNvCxnSpPr>
          <p:nvPr/>
        </p:nvCxnSpPr>
        <p:spPr>
          <a:xfrm>
            <a:off x="1497427" y="2911852"/>
            <a:ext cx="2124977" cy="483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7" idx="0"/>
          </p:cNvCxnSpPr>
          <p:nvPr/>
        </p:nvCxnSpPr>
        <p:spPr>
          <a:xfrm flipH="1">
            <a:off x="8617586" y="2426275"/>
            <a:ext cx="1270120" cy="977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7" idx="0"/>
          </p:cNvCxnSpPr>
          <p:nvPr/>
        </p:nvCxnSpPr>
        <p:spPr>
          <a:xfrm>
            <a:off x="7399752" y="2956302"/>
            <a:ext cx="1217834" cy="447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2D5B-303B-4C0E-B05C-CB148593F0F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6D453-513F-4883-B383-AD6AC5F8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PSI webinar series 9th June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1537561737c6c199f21688d8b9d05c8a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27efaf916ae934cecb8e93847d2609bc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6B9DE-EA4E-4E1F-875C-98A1F7766605}"/>
</file>

<file path=customXml/itemProps2.xml><?xml version="1.0" encoding="utf-8"?>
<ds:datastoreItem xmlns:ds="http://schemas.openxmlformats.org/officeDocument/2006/customXml" ds:itemID="{BEC30201-E92E-4FA0-B931-8EF2F61DA2AA}"/>
</file>

<file path=customXml/itemProps3.xml><?xml version="1.0" encoding="utf-8"?>
<ds:datastoreItem xmlns:ds="http://schemas.openxmlformats.org/officeDocument/2006/customXml" ds:itemID="{147ACCD2-CC24-48F1-84D6-5293480F58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</TotalTime>
  <Words>2066</Words>
  <Application>Microsoft Office PowerPoint</Application>
  <PresentationFormat>Widescreen</PresentationFormat>
  <Paragraphs>465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Times New Roman</vt:lpstr>
      <vt:lpstr>Wingdings</vt:lpstr>
      <vt:lpstr>Custom Design</vt:lpstr>
      <vt:lpstr>1_Custom Design</vt:lpstr>
      <vt:lpstr>Methods to Evaluate the Benefit-Risk Trade-Off in Individual Patients</vt:lpstr>
      <vt:lpstr>Introduction</vt:lpstr>
      <vt:lpstr>Example 1: TRA 20P-TIMI 50 trial</vt:lpstr>
      <vt:lpstr>TRA 20P-TIMI 50 trial results</vt:lpstr>
      <vt:lpstr>Applying trial results to aid clinical decisions: traditional framework</vt:lpstr>
      <vt:lpstr>Applying results to the individual patient</vt:lpstr>
      <vt:lpstr>Subgroup Analyses: Traditional framework</vt:lpstr>
      <vt:lpstr>Subgroup Analyses: Traditional framework</vt:lpstr>
      <vt:lpstr>Applying trial results: proposed individualised approach</vt:lpstr>
      <vt:lpstr>Multivariable predictive model for ischaemic events</vt:lpstr>
      <vt:lpstr>Multivariable predictive model for bleeding events</vt:lpstr>
      <vt:lpstr>Comparison of bleeding and ischaemic risks</vt:lpstr>
      <vt:lpstr>Predicted impact of Vorapaxar on bleeding / ischaemia</vt:lpstr>
      <vt:lpstr>PowerPoint Presentation</vt:lpstr>
      <vt:lpstr>Assessing individual benefit and harm</vt:lpstr>
      <vt:lpstr>Assessing severity of bleeding/ischaemic events</vt:lpstr>
      <vt:lpstr>Assessing severity of bleeding/ischemic events</vt:lpstr>
      <vt:lpstr>Assessing severity of bleeding/ischaemic events</vt:lpstr>
      <vt:lpstr>Applying results to the individual patient </vt:lpstr>
      <vt:lpstr>Example 1 Summary</vt:lpstr>
      <vt:lpstr>Example 2: High Bleeding Risk Trade-off</vt:lpstr>
      <vt:lpstr>Mortality after Bleeding &amp; Thrombotic Events</vt:lpstr>
      <vt:lpstr>Predicted 1-year risk of BARC 3-5 vs MI/ST</vt:lpstr>
      <vt:lpstr>Example 3: SPRINT trial</vt:lpstr>
      <vt:lpstr>Applying results to the individual patient</vt:lpstr>
      <vt:lpstr>Conclusions</vt:lpstr>
    </vt:vector>
  </TitlesOfParts>
  <Company>London School of Hygiene &amp; Tropical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Gregson</dc:creator>
  <cp:lastModifiedBy>Ruth Owen</cp:lastModifiedBy>
  <cp:revision>370</cp:revision>
  <cp:lastPrinted>2019-11-19T14:54:29Z</cp:lastPrinted>
  <dcterms:created xsi:type="dcterms:W3CDTF">2019-11-04T13:57:03Z</dcterms:created>
  <dcterms:modified xsi:type="dcterms:W3CDTF">2020-06-01T16:51:58Z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