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65" r:id="rId6"/>
    <p:sldId id="257" r:id="rId7"/>
    <p:sldId id="263" r:id="rId8"/>
    <p:sldId id="296" r:id="rId9"/>
    <p:sldId id="288" r:id="rId10"/>
    <p:sldId id="259" r:id="rId11"/>
    <p:sldId id="266" r:id="rId12"/>
    <p:sldId id="271" r:id="rId13"/>
    <p:sldId id="293" r:id="rId14"/>
    <p:sldId id="284" r:id="rId15"/>
    <p:sldId id="278" r:id="rId16"/>
    <p:sldId id="279" r:id="rId17"/>
    <p:sldId id="297" r:id="rId18"/>
    <p:sldId id="281" r:id="rId19"/>
    <p:sldId id="282" r:id="rId20"/>
    <p:sldId id="287" r:id="rId21"/>
    <p:sldId id="286"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2B71E079-76D6-457E-8599-D863D0650743}">
          <p14:sldIdLst>
            <p14:sldId id="256"/>
          </p14:sldIdLst>
        </p14:section>
        <p14:section name="Outside Clinical Data" id="{1AAEF3B1-B6C3-40F8-BB05-997FFA66B2A7}">
          <p14:sldIdLst>
            <p14:sldId id="265"/>
            <p14:sldId id="257"/>
            <p14:sldId id="263"/>
            <p14:sldId id="296"/>
            <p14:sldId id="288"/>
            <p14:sldId id="259"/>
          </p14:sldIdLst>
        </p14:section>
        <p14:section name="Where we are" id="{A2556C66-266C-460A-B78D-489722177FB6}">
          <p14:sldIdLst>
            <p14:sldId id="266"/>
            <p14:sldId id="271"/>
            <p14:sldId id="293"/>
            <p14:sldId id="284"/>
          </p14:sldIdLst>
        </p14:section>
        <p14:section name="Examples" id="{1788B38E-0164-4DD7-A926-3F7C5A5B8961}">
          <p14:sldIdLst>
            <p14:sldId id="278"/>
            <p14:sldId id="279"/>
            <p14:sldId id="297"/>
            <p14:sldId id="281"/>
            <p14:sldId id="282"/>
            <p14:sldId id="287"/>
            <p14:sldId id="286"/>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sebi Paolo (Hays)" initials="E(" lastIdx="4" clrIdx="0">
    <p:extLst>
      <p:ext uri="{19B8F6BF-5375-455C-9EA6-DF929625EA0E}">
        <p15:presenceInfo xmlns:p15="http://schemas.microsoft.com/office/powerpoint/2012/main" userId="S::paolo.eusebi@ucb.com::4a84ba67-1562-4021-b7f5-bac25329ce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2" autoAdjust="0"/>
    <p:restoredTop sz="95150" autoAdjust="0"/>
  </p:normalViewPr>
  <p:slideViewPr>
    <p:cSldViewPr snapToGrid="0">
      <p:cViewPr>
        <p:scale>
          <a:sx n="93" d="100"/>
          <a:sy n="93" d="100"/>
        </p:scale>
        <p:origin x="68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09T23:01:25.572" idx="2">
    <p:pos x="10" y="10"/>
    <p:text>Add simple explanation of PASI change
Same data presented in slide 20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09T23:24:15.114" idx="4">
    <p:pos x="10" y="10"/>
    <p:text>I am wondering if we can think about a simple paper collecting the ideas of this presentation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AFDF8-EBD2-4D6F-A290-4D5D05A20A9A}" type="datetimeFigureOut">
              <a:rPr lang="en-US" smtClean="0"/>
              <a:t>8/27/20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B2F07-1B4F-4AB6-A8E1-E394AC67A3BE}" type="slidenum">
              <a:rPr lang="en-US" smtClean="0"/>
              <a:t>‹N›</a:t>
            </a:fld>
            <a:endParaRPr lang="en-US"/>
          </a:p>
        </p:txBody>
      </p:sp>
    </p:spTree>
    <p:extLst>
      <p:ext uri="{BB962C8B-B14F-4D97-AF65-F5344CB8AC3E}">
        <p14:creationId xmlns:p14="http://schemas.microsoft.com/office/powerpoint/2010/main" val="288440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ealclearpolitics.com/epolls/other/president_trump_job_approval-6179.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lections.huffingtonpost.com/pollster/trump-job-approva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atacamp.com/community/blog/www.nhc.noaa.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a:t>As statisticians, we are often asked to provide advice on communicating results of clinical studies, including plots. Although I have always tried to do my best with the production of high-quality figures, I have considered the use of confidence bands as good enough for displaying the uncertainty in our estimates. It was just recently, that I discovered that we can and probably should do better in communicating uncertainty. </a:t>
            </a:r>
          </a:p>
          <a:p>
            <a:endParaRPr lang="en-GB" noProof="0" dirty="0"/>
          </a:p>
          <a:p>
            <a:r>
              <a:rPr lang="en-GB" noProof="0" dirty="0"/>
              <a:t>Replace with a quote/image/story</a:t>
            </a:r>
          </a:p>
        </p:txBody>
      </p:sp>
      <p:sp>
        <p:nvSpPr>
          <p:cNvPr id="4" name="Segnaposto numero diapositiva 3"/>
          <p:cNvSpPr>
            <a:spLocks noGrp="1"/>
          </p:cNvSpPr>
          <p:nvPr>
            <p:ph type="sldNum" sz="quarter" idx="5"/>
          </p:nvPr>
        </p:nvSpPr>
        <p:spPr/>
        <p:txBody>
          <a:bodyPr/>
          <a:lstStyle/>
          <a:p>
            <a:fld id="{8E3B2F07-1B4F-4AB6-A8E1-E394AC67A3BE}" type="slidenum">
              <a:rPr lang="en-US" smtClean="0"/>
              <a:t>2</a:t>
            </a:fld>
            <a:endParaRPr lang="en-US"/>
          </a:p>
        </p:txBody>
      </p:sp>
    </p:spTree>
    <p:extLst>
      <p:ext uri="{BB962C8B-B14F-4D97-AF65-F5344CB8AC3E}">
        <p14:creationId xmlns:p14="http://schemas.microsoft.com/office/powerpoint/2010/main" val="361423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One option is to display each patient in a waterfall plot, showing the cumulative distribution of the patients achieving and maintaining PASI90 response (</a:t>
            </a:r>
            <a:r>
              <a:rPr lang="en-GB" noProof="0" dirty="0" err="1"/>
              <a:t>ligh</a:t>
            </a:r>
            <a:r>
              <a:rPr lang="en-GB" noProof="0" dirty="0"/>
              <a:t> green). Dark green is used to show PASI100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More time in explain it</a:t>
            </a:r>
          </a:p>
        </p:txBody>
      </p:sp>
      <p:sp>
        <p:nvSpPr>
          <p:cNvPr id="4" name="Segnaposto numero diapositiva 3"/>
          <p:cNvSpPr>
            <a:spLocks noGrp="1"/>
          </p:cNvSpPr>
          <p:nvPr>
            <p:ph type="sldNum" sz="quarter" idx="5"/>
          </p:nvPr>
        </p:nvSpPr>
        <p:spPr/>
        <p:txBody>
          <a:bodyPr/>
          <a:lstStyle/>
          <a:p>
            <a:fld id="{8E3B2F07-1B4F-4AB6-A8E1-E394AC67A3BE}" type="slidenum">
              <a:rPr lang="en-US" smtClean="0"/>
              <a:t>15</a:t>
            </a:fld>
            <a:endParaRPr lang="en-US"/>
          </a:p>
        </p:txBody>
      </p:sp>
    </p:spTree>
    <p:extLst>
      <p:ext uri="{BB962C8B-B14F-4D97-AF65-F5344CB8AC3E}">
        <p14:creationId xmlns:p14="http://schemas.microsoft.com/office/powerpoint/2010/main" val="1857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a:t>One option is to display each patient in animated scatter plots, with each patient fluctuating from Week 0 to Week16 according to PASI Total Score Percent Change. Each bubble change its colour according to the different key thresholds (e.g. dark green for 100%). One scatter plot per treatment, stacked </a:t>
            </a:r>
            <a:r>
              <a:rPr lang="en-GB" noProof="0" dirty="0" err="1"/>
              <a:t>barcharts</a:t>
            </a:r>
            <a:r>
              <a:rPr lang="en-GB" noProof="0" dirty="0"/>
              <a:t> on top for displaying the overall distribution.</a:t>
            </a:r>
          </a:p>
        </p:txBody>
      </p:sp>
      <p:sp>
        <p:nvSpPr>
          <p:cNvPr id="4" name="Segnaposto numero diapositiva 3"/>
          <p:cNvSpPr>
            <a:spLocks noGrp="1"/>
          </p:cNvSpPr>
          <p:nvPr>
            <p:ph type="sldNum" sz="quarter" idx="5"/>
          </p:nvPr>
        </p:nvSpPr>
        <p:spPr/>
        <p:txBody>
          <a:bodyPr/>
          <a:lstStyle/>
          <a:p>
            <a:fld id="{8E3B2F07-1B4F-4AB6-A8E1-E394AC67A3BE}" type="slidenum">
              <a:rPr lang="en-US" smtClean="0"/>
              <a:t>16</a:t>
            </a:fld>
            <a:endParaRPr lang="en-US"/>
          </a:p>
        </p:txBody>
      </p:sp>
    </p:spTree>
    <p:extLst>
      <p:ext uri="{BB962C8B-B14F-4D97-AF65-F5344CB8AC3E}">
        <p14:creationId xmlns:p14="http://schemas.microsoft.com/office/powerpoint/2010/main" val="297170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As</a:t>
            </a:r>
            <a:r>
              <a:rPr lang="it-IT" dirty="0"/>
              <a:t> </a:t>
            </a:r>
            <a:r>
              <a:rPr lang="it-IT" dirty="0" err="1"/>
              <a:t>resources</a:t>
            </a:r>
            <a:endParaRPr lang="it-IT" dirty="0"/>
          </a:p>
        </p:txBody>
      </p:sp>
      <p:sp>
        <p:nvSpPr>
          <p:cNvPr id="4" name="Segnaposto numero diapositiva 3"/>
          <p:cNvSpPr>
            <a:spLocks noGrp="1"/>
          </p:cNvSpPr>
          <p:nvPr>
            <p:ph type="sldNum" sz="quarter" idx="5"/>
          </p:nvPr>
        </p:nvSpPr>
        <p:spPr/>
        <p:txBody>
          <a:bodyPr/>
          <a:lstStyle/>
          <a:p>
            <a:fld id="{8E3B2F07-1B4F-4AB6-A8E1-E394AC67A3BE}" type="slidenum">
              <a:rPr lang="en-US" smtClean="0"/>
              <a:t>19</a:t>
            </a:fld>
            <a:endParaRPr lang="en-US"/>
          </a:p>
        </p:txBody>
      </p:sp>
    </p:spTree>
    <p:extLst>
      <p:ext uri="{BB962C8B-B14F-4D97-AF65-F5344CB8AC3E}">
        <p14:creationId xmlns:p14="http://schemas.microsoft.com/office/powerpoint/2010/main" val="362303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sz="1200" b="0" i="0" kern="1200" noProof="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8E3B2F07-1B4F-4AB6-A8E1-E394AC67A3BE}" type="slidenum">
              <a:rPr lang="en-US" smtClean="0"/>
              <a:t>3</a:t>
            </a:fld>
            <a:endParaRPr lang="en-US"/>
          </a:p>
        </p:txBody>
      </p:sp>
    </p:spTree>
    <p:extLst>
      <p:ext uri="{BB962C8B-B14F-4D97-AF65-F5344CB8AC3E}">
        <p14:creationId xmlns:p14="http://schemas.microsoft.com/office/powerpoint/2010/main" val="67629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should</a:t>
            </a:r>
            <a:r>
              <a:rPr lang="it-IT" dirty="0"/>
              <a:t> </a:t>
            </a:r>
            <a:r>
              <a:rPr lang="it-IT" dirty="0" err="1"/>
              <a:t>say</a:t>
            </a:r>
            <a:r>
              <a:rPr lang="it-IT" dirty="0"/>
              <a:t> </a:t>
            </a:r>
            <a:r>
              <a:rPr lang="it-IT" dirty="0" err="1"/>
              <a:t>that</a:t>
            </a:r>
            <a:r>
              <a:rPr lang="it-IT" dirty="0"/>
              <a:t> </a:t>
            </a:r>
            <a:r>
              <a:rPr lang="it-IT" dirty="0" err="1"/>
              <a:t>if</a:t>
            </a:r>
            <a:r>
              <a:rPr lang="it-IT" dirty="0"/>
              <a:t> </a:t>
            </a:r>
            <a:r>
              <a:rPr lang="it-IT" dirty="0" err="1"/>
              <a:t>you</a:t>
            </a:r>
            <a:r>
              <a:rPr lang="it-IT" dirty="0"/>
              <a:t> are more and more  </a:t>
            </a:r>
            <a:r>
              <a:rPr lang="it-IT" dirty="0" err="1"/>
              <a:t>interested</a:t>
            </a:r>
            <a:r>
              <a:rPr lang="it-IT" dirty="0"/>
              <a:t> in data </a:t>
            </a:r>
            <a:r>
              <a:rPr lang="it-IT" dirty="0" err="1"/>
              <a:t>visualizations</a:t>
            </a:r>
            <a:r>
              <a:rPr lang="it-IT" dirty="0"/>
              <a:t>, </a:t>
            </a:r>
            <a:r>
              <a:rPr lang="it-IT" dirty="0" err="1"/>
              <a:t>you</a:t>
            </a:r>
            <a:r>
              <a:rPr lang="it-IT" dirty="0"/>
              <a:t> </a:t>
            </a:r>
            <a:r>
              <a:rPr lang="it-IT" dirty="0" err="1"/>
              <a:t>will</a:t>
            </a:r>
            <a:r>
              <a:rPr lang="it-IT" dirty="0"/>
              <a:t> </a:t>
            </a:r>
            <a:r>
              <a:rPr lang="it-IT" dirty="0" err="1"/>
              <a:t>find</a:t>
            </a:r>
            <a:r>
              <a:rPr lang="it-IT" dirty="0"/>
              <a:t> some </a:t>
            </a:r>
            <a:r>
              <a:rPr lang="it-IT" dirty="0" err="1"/>
              <a:t>really</a:t>
            </a:r>
            <a:r>
              <a:rPr lang="it-IT" dirty="0"/>
              <a:t> </a:t>
            </a:r>
            <a:r>
              <a:rPr lang="it-IT" dirty="0" err="1"/>
              <a:t>good</a:t>
            </a:r>
            <a:r>
              <a:rPr lang="it-IT" dirty="0"/>
              <a:t> </a:t>
            </a:r>
            <a:r>
              <a:rPr lang="it-IT" dirty="0" err="1"/>
              <a:t>examples</a:t>
            </a:r>
            <a:r>
              <a:rPr lang="it-IT" dirty="0"/>
              <a:t> in </a:t>
            </a:r>
            <a:r>
              <a:rPr lang="it-IT" dirty="0" err="1"/>
              <a:t>uncertainty</a:t>
            </a:r>
            <a:r>
              <a:rPr lang="it-IT" dirty="0"/>
              <a:t> display in </a:t>
            </a:r>
            <a:r>
              <a:rPr lang="it-IT" dirty="0" err="1"/>
              <a:t>politics</a:t>
            </a:r>
            <a:r>
              <a:rPr lang="it-IT" dirty="0"/>
              <a:t>, economy, </a:t>
            </a:r>
            <a:r>
              <a:rPr lang="it-IT" dirty="0" err="1"/>
              <a:t>wheter</a:t>
            </a:r>
            <a:r>
              <a:rPr lang="it-IT" dirty="0"/>
              <a:t> </a:t>
            </a:r>
            <a:r>
              <a:rPr lang="it-IT" dirty="0" err="1"/>
              <a:t>forecasting</a:t>
            </a:r>
            <a:r>
              <a:rPr lang="it-IT" dirty="0"/>
              <a:t>.</a:t>
            </a:r>
          </a:p>
        </p:txBody>
      </p:sp>
      <p:sp>
        <p:nvSpPr>
          <p:cNvPr id="4" name="Segnaposto numero diapositiva 3"/>
          <p:cNvSpPr>
            <a:spLocks noGrp="1"/>
          </p:cNvSpPr>
          <p:nvPr>
            <p:ph type="sldNum" sz="quarter" idx="5"/>
          </p:nvPr>
        </p:nvSpPr>
        <p:spPr/>
        <p:txBody>
          <a:bodyPr/>
          <a:lstStyle/>
          <a:p>
            <a:fld id="{8E3B2F07-1B4F-4AB6-A8E1-E394AC67A3BE}" type="slidenum">
              <a:rPr lang="en-US" smtClean="0"/>
              <a:t>4</a:t>
            </a:fld>
            <a:endParaRPr lang="en-US"/>
          </a:p>
        </p:txBody>
      </p:sp>
    </p:spTree>
    <p:extLst>
      <p:ext uri="{BB962C8B-B14F-4D97-AF65-F5344CB8AC3E}">
        <p14:creationId xmlns:p14="http://schemas.microsoft.com/office/powerpoint/2010/main" val="212498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0" i="0" kern="1200" noProof="0" dirty="0">
                <a:solidFill>
                  <a:schemeClr val="tx1"/>
                </a:solidFill>
                <a:effectLst/>
                <a:latin typeface="+mn-lt"/>
                <a:ea typeface="+mn-ea"/>
                <a:cs typeface="+mn-cs"/>
              </a:rPr>
              <a:t>Here the famous needle plot from NYT. NYT live results election page, featuring the needle, received more than 13 million page views, making it among the most-read pieces published that year. The needle inspired a hashtag and several memes. NYT developed the tool as a cutting-edge means of “visualizing uncertainty,” Graphic displays like the needle, are meant to give a more visceral understanding of the real-world error of electoral predictions. The presidential election night in 2016, the needle put Hillary Clinton’s chances of winning at about 80 percent, a prediction that went unrealized. Afterward, the needle received sharp criticism.</a:t>
            </a:r>
          </a:p>
          <a:p>
            <a:r>
              <a:rPr lang="en-GB" sz="1200" b="0" i="0" kern="1200" noProof="0" dirty="0">
                <a:solidFill>
                  <a:schemeClr val="tx1"/>
                </a:solidFill>
                <a:effectLst/>
                <a:latin typeface="+mn-lt"/>
                <a:ea typeface="+mn-ea"/>
                <a:cs typeface="+mn-cs"/>
              </a:rPr>
              <a:t>Even so, today’s NYT needle is not substantively different in form or function from 2016 one. “There are ongoing efforts to make the model as precise as possible, but essentially it’s the same needle. It’s all just about using what we know, and that hasn’t changed.”</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More about the needle</a:t>
            </a:r>
          </a:p>
        </p:txBody>
      </p:sp>
      <p:sp>
        <p:nvSpPr>
          <p:cNvPr id="4" name="Segnaposto numero diapositiva 3"/>
          <p:cNvSpPr>
            <a:spLocks noGrp="1"/>
          </p:cNvSpPr>
          <p:nvPr>
            <p:ph type="sldNum" sz="quarter" idx="5"/>
          </p:nvPr>
        </p:nvSpPr>
        <p:spPr/>
        <p:txBody>
          <a:bodyPr/>
          <a:lstStyle/>
          <a:p>
            <a:fld id="{8E3B2F07-1B4F-4AB6-A8E1-E394AC67A3BE}" type="slidenum">
              <a:rPr lang="en-US" smtClean="0"/>
              <a:t>5</a:t>
            </a:fld>
            <a:endParaRPr lang="en-US"/>
          </a:p>
        </p:txBody>
      </p:sp>
    </p:spTree>
    <p:extLst>
      <p:ext uri="{BB962C8B-B14F-4D97-AF65-F5344CB8AC3E}">
        <p14:creationId xmlns:p14="http://schemas.microsoft.com/office/powerpoint/2010/main" val="397871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Here the Trump’s approval tracker from </a:t>
            </a:r>
            <a:r>
              <a:rPr lang="en-GB" sz="1200" kern="1200" dirty="0" err="1">
                <a:solidFill>
                  <a:schemeClr val="tx1"/>
                </a:solidFill>
                <a:effectLst/>
                <a:latin typeface="+mn-lt"/>
                <a:ea typeface="+mn-ea"/>
                <a:cs typeface="+mn-cs"/>
              </a:rPr>
              <a:t>FiveThirdyEight</a:t>
            </a:r>
            <a:r>
              <a:rPr lang="en-GB" sz="1200" kern="1200" dirty="0">
                <a:solidFill>
                  <a:schemeClr val="tx1"/>
                </a:solidFill>
                <a:effectLst/>
                <a:latin typeface="+mn-lt"/>
                <a:ea typeface="+mn-ea"/>
                <a:cs typeface="+mn-cs"/>
              </a:rPr>
              <a:t>. The tool is an updating calculation of the president's approval rating, accounting for each poll's quality, recency, sample size. What makes this tool different from the ones from </a:t>
            </a:r>
            <a:r>
              <a:rPr lang="en-GB" sz="1200" kern="1200" dirty="0">
                <a:solidFill>
                  <a:schemeClr val="tx1"/>
                </a:solidFill>
                <a:effectLst/>
                <a:latin typeface="+mn-lt"/>
                <a:ea typeface="+mn-ea"/>
                <a:cs typeface="+mn-cs"/>
                <a:hlinkClick r:id="rId3"/>
              </a:rPr>
              <a:t>Real Clear Politics</a:t>
            </a:r>
            <a:r>
              <a:rPr lang="en-GB" sz="1200" kern="1200" dirty="0">
                <a:solidFill>
                  <a:schemeClr val="tx1"/>
                </a:solidFill>
                <a:effectLst/>
                <a:latin typeface="+mn-lt"/>
                <a:ea typeface="+mn-ea"/>
                <a:cs typeface="+mn-cs"/>
              </a:rPr>
              <a:t> and </a:t>
            </a:r>
            <a:r>
              <a:rPr lang="en-GB" sz="1200" kern="1200" dirty="0">
                <a:solidFill>
                  <a:schemeClr val="tx1"/>
                </a:solidFill>
                <a:effectLst/>
                <a:latin typeface="+mn-lt"/>
                <a:ea typeface="+mn-ea"/>
                <a:cs typeface="+mn-cs"/>
                <a:hlinkClick r:id="rId4"/>
              </a:rPr>
              <a:t>Huffington Post Pollster</a:t>
            </a:r>
            <a:r>
              <a:rPr lang="en-GB" sz="1200" kern="1200" dirty="0">
                <a:solidFill>
                  <a:schemeClr val="tx1"/>
                </a:solidFill>
                <a:effectLst/>
                <a:latin typeface="+mn-lt"/>
                <a:ea typeface="+mn-ea"/>
                <a:cs typeface="+mn-cs"/>
              </a:rPr>
              <a:t>? This tracker uses almost all polls but weights them based on their methodological standards and historical accuracy. The polls are adjusted for house effects if they consistently show different results from the polling consensus.</a:t>
            </a:r>
          </a:p>
          <a:p>
            <a:r>
              <a:rPr lang="en-GB" sz="1200" kern="1200" dirty="0">
                <a:solidFill>
                  <a:schemeClr val="tx1"/>
                </a:solidFill>
                <a:effectLst/>
                <a:latin typeface="+mn-lt"/>
                <a:ea typeface="+mn-ea"/>
                <a:cs typeface="+mn-cs"/>
              </a:rPr>
              <a:t>And, most important, uncertainty is taken into account, estimating the fairly wide range within which Trump’s approval ratings could vary over the next 100 days. (This is what’s indicated by the green and orange bands on the chart.)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noProof="0" dirty="0">
              <a:solidFill>
                <a:schemeClr val="tx1"/>
              </a:solidFill>
              <a:effectLst/>
              <a:latin typeface="+mn-lt"/>
              <a:ea typeface="+mn-ea"/>
              <a:cs typeface="+mn-cs"/>
            </a:endParaRPr>
          </a:p>
          <a:p>
            <a:endParaRPr lang="en-GB" noProof="0" dirty="0"/>
          </a:p>
        </p:txBody>
      </p:sp>
      <p:sp>
        <p:nvSpPr>
          <p:cNvPr id="4" name="Segnaposto numero diapositiva 3"/>
          <p:cNvSpPr>
            <a:spLocks noGrp="1"/>
          </p:cNvSpPr>
          <p:nvPr>
            <p:ph type="sldNum" sz="quarter" idx="5"/>
          </p:nvPr>
        </p:nvSpPr>
        <p:spPr/>
        <p:txBody>
          <a:bodyPr/>
          <a:lstStyle/>
          <a:p>
            <a:fld id="{8E3B2F07-1B4F-4AB6-A8E1-E394AC67A3BE}" type="slidenum">
              <a:rPr lang="en-US" smtClean="0"/>
              <a:t>6</a:t>
            </a:fld>
            <a:endParaRPr lang="en-US"/>
          </a:p>
        </p:txBody>
      </p:sp>
    </p:spTree>
    <p:extLst>
      <p:ext uri="{BB962C8B-B14F-4D97-AF65-F5344CB8AC3E}">
        <p14:creationId xmlns:p14="http://schemas.microsoft.com/office/powerpoint/2010/main" val="244808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noProof="0" dirty="0">
                <a:solidFill>
                  <a:schemeClr val="tx1"/>
                </a:solidFill>
                <a:effectLst/>
                <a:latin typeface="+mn-lt"/>
                <a:ea typeface="+mn-ea"/>
                <a:cs typeface="+mn-cs"/>
              </a:rPr>
              <a:t>There are two common ways of creating visualizations for predicted hurricane paths. </a:t>
            </a:r>
          </a:p>
          <a:p>
            <a:r>
              <a:rPr lang="en-GB" sz="1200" kern="1200" noProof="0" dirty="0">
                <a:solidFill>
                  <a:schemeClr val="tx1"/>
                </a:solidFill>
                <a:effectLst/>
                <a:latin typeface="+mn-lt"/>
                <a:ea typeface="+mn-ea"/>
                <a:cs typeface="+mn-cs"/>
              </a:rPr>
              <a:t>The Cone of Uncertainty and the Spaghetti Plot.</a:t>
            </a:r>
          </a:p>
          <a:p>
            <a:r>
              <a:rPr lang="en-GB" sz="1200" b="1" kern="1200" noProof="0" dirty="0">
                <a:solidFill>
                  <a:schemeClr val="tx1"/>
                </a:solidFill>
                <a:effectLst/>
                <a:latin typeface="+mn-lt"/>
                <a:ea typeface="+mn-ea"/>
                <a:cs typeface="+mn-cs"/>
              </a:rPr>
              <a:t>Cone</a:t>
            </a:r>
            <a:r>
              <a:rPr lang="en-GB" sz="1200" kern="1200" noProof="0" dirty="0">
                <a:solidFill>
                  <a:schemeClr val="tx1"/>
                </a:solidFill>
                <a:effectLst/>
                <a:latin typeface="+mn-lt"/>
                <a:ea typeface="+mn-ea"/>
                <a:cs typeface="+mn-cs"/>
              </a:rPr>
              <a:t>: this tool, used by the </a:t>
            </a:r>
            <a:r>
              <a:rPr lang="en-GB" sz="1200" kern="1200" noProof="0" dirty="0">
                <a:solidFill>
                  <a:schemeClr val="tx1"/>
                </a:solidFill>
                <a:effectLst/>
                <a:latin typeface="+mn-lt"/>
                <a:ea typeface="+mn-ea"/>
                <a:cs typeface="+mn-cs"/>
                <a:hlinkClick r:id="rId3"/>
              </a:rPr>
              <a:t>National Hurricane Center</a:t>
            </a:r>
            <a:r>
              <a:rPr lang="en-GB" sz="1200" kern="1200" noProof="0" dirty="0">
                <a:solidFill>
                  <a:schemeClr val="tx1"/>
                </a:solidFill>
                <a:effectLst/>
                <a:latin typeface="+mn-lt"/>
                <a:ea typeface="+mn-ea"/>
                <a:cs typeface="+mn-cs"/>
              </a:rPr>
              <a:t> and communicated by many news outlets, shows us the </a:t>
            </a:r>
            <a:r>
              <a:rPr lang="en-GB" sz="1200" i="1" kern="1200" noProof="0" dirty="0">
                <a:solidFill>
                  <a:schemeClr val="tx1"/>
                </a:solidFill>
                <a:effectLst/>
                <a:latin typeface="+mn-lt"/>
                <a:ea typeface="+mn-ea"/>
                <a:cs typeface="+mn-cs"/>
              </a:rPr>
              <a:t>most likely path of the hurricane</a:t>
            </a:r>
            <a:r>
              <a:rPr lang="en-GB" sz="1200" kern="1200" noProof="0" dirty="0">
                <a:solidFill>
                  <a:schemeClr val="tx1"/>
                </a:solidFill>
                <a:effectLst/>
                <a:latin typeface="+mn-lt"/>
                <a:ea typeface="+mn-ea"/>
                <a:cs typeface="+mn-cs"/>
              </a:rPr>
              <a:t> over the next five days</a:t>
            </a:r>
          </a:p>
          <a:p>
            <a:r>
              <a:rPr lang="en-GB" sz="1200" b="1" kern="1200" noProof="0" dirty="0">
                <a:solidFill>
                  <a:schemeClr val="tx1"/>
                </a:solidFill>
                <a:effectLst/>
                <a:latin typeface="+mn-lt"/>
                <a:ea typeface="+mn-ea"/>
                <a:cs typeface="+mn-cs"/>
              </a:rPr>
              <a:t>Spaghetti</a:t>
            </a:r>
            <a:r>
              <a:rPr lang="en-GB" sz="1200" kern="1200" noProof="0" dirty="0">
                <a:solidFill>
                  <a:schemeClr val="tx1"/>
                </a:solidFill>
                <a:effectLst/>
                <a:latin typeface="+mn-lt"/>
                <a:ea typeface="+mn-ea"/>
                <a:cs typeface="+mn-cs"/>
              </a:rPr>
              <a:t>: these plots show many, say 50, different realizations of any given model.</a:t>
            </a:r>
          </a:p>
          <a:p>
            <a:r>
              <a:rPr lang="en-GB" sz="1200" kern="1200" noProof="0" dirty="0">
                <a:solidFill>
                  <a:schemeClr val="tx1"/>
                </a:solidFill>
                <a:effectLst/>
                <a:latin typeface="+mn-lt"/>
                <a:ea typeface="+mn-ea"/>
                <a:cs typeface="+mn-cs"/>
              </a:rPr>
              <a:t>Despite the advantage of displaying uncertainty, there are drawbacks in each chart.</a:t>
            </a:r>
          </a:p>
          <a:p>
            <a:r>
              <a:rPr lang="en-GB" sz="1200" b="1" kern="1200" noProof="0" dirty="0">
                <a:solidFill>
                  <a:schemeClr val="tx1"/>
                </a:solidFill>
                <a:effectLst/>
                <a:latin typeface="+mn-lt"/>
                <a:ea typeface="+mn-ea"/>
                <a:cs typeface="+mn-cs"/>
              </a:rPr>
              <a:t>Cone</a:t>
            </a:r>
            <a:r>
              <a:rPr lang="en-GB" sz="1200" kern="1200" noProof="0" dirty="0">
                <a:solidFill>
                  <a:schemeClr val="tx1"/>
                </a:solidFill>
                <a:effectLst/>
                <a:latin typeface="+mn-lt"/>
                <a:ea typeface="+mn-ea"/>
                <a:cs typeface="+mn-cs"/>
              </a:rPr>
              <a:t>: the widening of the cone over time suggests that the storm will grow; the plot contains </a:t>
            </a:r>
            <a:r>
              <a:rPr lang="en-GB" sz="1200" i="1" kern="1200" noProof="0" dirty="0">
                <a:solidFill>
                  <a:schemeClr val="tx1"/>
                </a:solidFill>
                <a:effectLst/>
                <a:latin typeface="+mn-lt"/>
                <a:ea typeface="+mn-ea"/>
                <a:cs typeface="+mn-cs"/>
              </a:rPr>
              <a:t>no</a:t>
            </a:r>
            <a:r>
              <a:rPr lang="en-GB" sz="1200" kern="1200" noProof="0" dirty="0">
                <a:solidFill>
                  <a:schemeClr val="tx1"/>
                </a:solidFill>
                <a:effectLst/>
                <a:latin typeface="+mn-lt"/>
                <a:ea typeface="+mn-ea"/>
                <a:cs typeface="+mn-cs"/>
              </a:rPr>
              <a:t> information about the size of the storm</a:t>
            </a:r>
          </a:p>
          <a:p>
            <a:r>
              <a:rPr lang="en-GB" sz="1200" b="1" kern="1200" noProof="0" dirty="0">
                <a:solidFill>
                  <a:schemeClr val="tx1"/>
                </a:solidFill>
                <a:effectLst/>
                <a:latin typeface="+mn-lt"/>
                <a:ea typeface="+mn-ea"/>
                <a:cs typeface="+mn-cs"/>
              </a:rPr>
              <a:t>Spaghetti</a:t>
            </a:r>
            <a:r>
              <a:rPr lang="en-GB" sz="1200" kern="1200" noProof="0" dirty="0">
                <a:solidFill>
                  <a:schemeClr val="tx1"/>
                </a:solidFill>
                <a:effectLst/>
                <a:latin typeface="+mn-lt"/>
                <a:ea typeface="+mn-ea"/>
                <a:cs typeface="+mn-cs"/>
              </a:rPr>
              <a:t>: these plots show many, say 50, different realizations of any given model; the plot contains </a:t>
            </a:r>
            <a:r>
              <a:rPr lang="en-GB" sz="1200" i="1" kern="1200" noProof="0" dirty="0">
                <a:solidFill>
                  <a:schemeClr val="tx1"/>
                </a:solidFill>
                <a:effectLst/>
                <a:latin typeface="+mn-lt"/>
                <a:ea typeface="+mn-ea"/>
                <a:cs typeface="+mn-cs"/>
              </a:rPr>
              <a:t>no</a:t>
            </a:r>
            <a:r>
              <a:rPr lang="en-GB" sz="1200" kern="1200" noProof="0" dirty="0">
                <a:solidFill>
                  <a:schemeClr val="tx1"/>
                </a:solidFill>
                <a:effectLst/>
                <a:latin typeface="+mn-lt"/>
                <a:ea typeface="+mn-ea"/>
                <a:cs typeface="+mn-cs"/>
              </a:rPr>
              <a:t> information about the size of the storm</a:t>
            </a:r>
          </a:p>
          <a:p>
            <a:endParaRPr lang="en-GB" sz="1200" kern="1200" noProof="0" dirty="0">
              <a:solidFill>
                <a:schemeClr val="tx1"/>
              </a:solidFill>
              <a:effectLst/>
              <a:latin typeface="+mn-lt"/>
              <a:ea typeface="+mn-ea"/>
              <a:cs typeface="+mn-cs"/>
            </a:endParaRPr>
          </a:p>
          <a:p>
            <a:r>
              <a:rPr lang="en-GB" sz="1200" kern="1200" noProof="0" dirty="0">
                <a:solidFill>
                  <a:schemeClr val="tx1"/>
                </a:solidFill>
                <a:effectLst/>
                <a:latin typeface="+mn-lt"/>
                <a:ea typeface="+mn-ea"/>
                <a:cs typeface="+mn-cs"/>
              </a:rPr>
              <a:t>Day 13 to day 5 (dashed)</a:t>
            </a:r>
          </a:p>
          <a:p>
            <a:r>
              <a:rPr lang="en-GB" sz="1200" kern="1200" noProof="0" dirty="0">
                <a:solidFill>
                  <a:schemeClr val="tx1"/>
                </a:solidFill>
                <a:effectLst/>
                <a:latin typeface="+mn-lt"/>
                <a:ea typeface="+mn-ea"/>
                <a:cs typeface="+mn-cs"/>
              </a:rPr>
              <a:t>Lines blue line (natural gradient)</a:t>
            </a:r>
          </a:p>
          <a:p>
            <a:endParaRPr lang="en-GB" sz="1200" kern="1200" noProof="0" dirty="0">
              <a:solidFill>
                <a:schemeClr val="tx1"/>
              </a:solidFill>
              <a:effectLst/>
              <a:latin typeface="+mn-lt"/>
              <a:ea typeface="+mn-ea"/>
              <a:cs typeface="+mn-cs"/>
            </a:endParaRPr>
          </a:p>
          <a:p>
            <a:r>
              <a:rPr lang="en-GB" sz="1200" kern="1200" noProof="0" dirty="0">
                <a:solidFill>
                  <a:schemeClr val="tx1"/>
                </a:solidFill>
                <a:effectLst/>
                <a:latin typeface="+mn-lt"/>
                <a:ea typeface="+mn-ea"/>
                <a:cs typeface="+mn-cs"/>
              </a:rPr>
              <a:t>Area vs lines in patients</a:t>
            </a:r>
          </a:p>
          <a:p>
            <a:endParaRPr lang="en-GB" sz="1200" kern="1200" noProof="0" dirty="0">
              <a:solidFill>
                <a:schemeClr val="tx1"/>
              </a:solidFill>
              <a:effectLst/>
              <a:latin typeface="+mn-lt"/>
              <a:ea typeface="+mn-ea"/>
              <a:cs typeface="+mn-cs"/>
            </a:endParaRPr>
          </a:p>
          <a:p>
            <a:r>
              <a:rPr lang="en-GB" sz="1200" kern="1200" noProof="0" dirty="0" err="1">
                <a:solidFill>
                  <a:schemeClr val="tx1"/>
                </a:solidFill>
                <a:effectLst/>
                <a:latin typeface="+mn-lt"/>
                <a:ea typeface="+mn-ea"/>
                <a:cs typeface="+mn-cs"/>
              </a:rPr>
              <a:t>Linkin</a:t>
            </a:r>
            <a:r>
              <a:rPr lang="en-GB" sz="1200" kern="1200" noProof="0" dirty="0">
                <a:solidFill>
                  <a:schemeClr val="tx1"/>
                </a:solidFill>
                <a:effectLst/>
                <a:latin typeface="+mn-lt"/>
                <a:ea typeface="+mn-ea"/>
                <a:cs typeface="+mn-cs"/>
              </a:rPr>
              <a:t> with medical (hypothetical outcome plots)</a:t>
            </a:r>
          </a:p>
          <a:p>
            <a:endParaRPr lang="en-GB" sz="1200" kern="1200" noProof="0" dirty="0">
              <a:solidFill>
                <a:schemeClr val="tx1"/>
              </a:solidFill>
              <a:effectLst/>
              <a:latin typeface="+mn-lt"/>
              <a:ea typeface="+mn-ea"/>
              <a:cs typeface="+mn-cs"/>
            </a:endParaRPr>
          </a:p>
          <a:p>
            <a:r>
              <a:rPr lang="en-GB" sz="1200" kern="1200" noProof="0" dirty="0">
                <a:solidFill>
                  <a:schemeClr val="tx1"/>
                </a:solidFill>
                <a:effectLst/>
                <a:latin typeface="+mn-lt"/>
                <a:ea typeface="+mn-ea"/>
                <a:cs typeface="+mn-cs"/>
              </a:rPr>
              <a:t>Solid area </a:t>
            </a:r>
            <a:r>
              <a:rPr lang="en-GB" sz="1200" kern="1200" noProof="0" dirty="0" err="1">
                <a:solidFill>
                  <a:schemeClr val="tx1"/>
                </a:solidFill>
                <a:effectLst/>
                <a:latin typeface="+mn-lt"/>
                <a:ea typeface="+mn-ea"/>
                <a:cs typeface="+mn-cs"/>
              </a:rPr>
              <a:t>missconception</a:t>
            </a:r>
            <a:endParaRPr lang="en-GB"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noProof="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8E3B2F07-1B4F-4AB6-A8E1-E394AC67A3BE}" type="slidenum">
              <a:rPr lang="en-US" smtClean="0"/>
              <a:t>7</a:t>
            </a:fld>
            <a:endParaRPr lang="en-US"/>
          </a:p>
        </p:txBody>
      </p:sp>
    </p:spTree>
    <p:extLst>
      <p:ext uri="{BB962C8B-B14F-4D97-AF65-F5344CB8AC3E}">
        <p14:creationId xmlns:p14="http://schemas.microsoft.com/office/powerpoint/2010/main" val="209576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We</a:t>
            </a:r>
            <a:r>
              <a:rPr lang="it-IT" dirty="0"/>
              <a:t> can </a:t>
            </a:r>
            <a:r>
              <a:rPr lang="it-IT" dirty="0" err="1"/>
              <a:t>contrast</a:t>
            </a:r>
            <a:r>
              <a:rPr lang="it-IT" dirty="0"/>
              <a:t> </a:t>
            </a:r>
            <a:r>
              <a:rPr lang="it-IT" dirty="0" err="1"/>
              <a:t>variability</a:t>
            </a:r>
            <a:r>
              <a:rPr lang="it-IT" dirty="0"/>
              <a:t> </a:t>
            </a:r>
            <a:r>
              <a:rPr lang="it-IT" dirty="0" err="1"/>
              <a:t>uncertainty</a:t>
            </a:r>
            <a:r>
              <a:rPr lang="it-IT" dirty="0"/>
              <a:t> </a:t>
            </a:r>
          </a:p>
          <a:p>
            <a:r>
              <a:rPr lang="it-IT" dirty="0" err="1"/>
              <a:t>We</a:t>
            </a:r>
            <a:r>
              <a:rPr lang="it-IT" dirty="0"/>
              <a:t> can </a:t>
            </a:r>
            <a:r>
              <a:rPr lang="it-IT" dirty="0" err="1"/>
              <a:t>learn</a:t>
            </a:r>
            <a:r>
              <a:rPr lang="it-IT" dirty="0"/>
              <a:t> from </a:t>
            </a:r>
            <a:r>
              <a:rPr lang="it-IT" dirty="0" err="1"/>
              <a:t>other</a:t>
            </a:r>
            <a:r>
              <a:rPr lang="it-IT" dirty="0"/>
              <a:t> </a:t>
            </a:r>
            <a:r>
              <a:rPr lang="it-IT" dirty="0" err="1"/>
              <a:t>areas</a:t>
            </a:r>
            <a:endParaRPr lang="it-IT" dirty="0"/>
          </a:p>
          <a:p>
            <a:r>
              <a:rPr lang="it-IT" dirty="0" err="1"/>
              <a:t>Even</a:t>
            </a:r>
            <a:r>
              <a:rPr lang="it-IT" dirty="0"/>
              <a:t> the </a:t>
            </a:r>
            <a:r>
              <a:rPr lang="it-IT" dirty="0" err="1"/>
              <a:t>leading</a:t>
            </a:r>
            <a:r>
              <a:rPr lang="it-IT" dirty="0"/>
              <a:t> </a:t>
            </a:r>
            <a:r>
              <a:rPr lang="it-IT" dirty="0" err="1"/>
              <a:t>journals</a:t>
            </a:r>
            <a:r>
              <a:rPr lang="it-IT" dirty="0"/>
              <a:t> </a:t>
            </a:r>
            <a:r>
              <a:rPr lang="it-IT" dirty="0" err="1"/>
              <a:t>don't</a:t>
            </a:r>
            <a:r>
              <a:rPr lang="it-IT" dirty="0"/>
              <a:t> </a:t>
            </a:r>
            <a:r>
              <a:rPr lang="it-IT" dirty="0" err="1"/>
              <a:t>get</a:t>
            </a:r>
            <a:r>
              <a:rPr lang="it-IT" dirty="0"/>
              <a:t> </a:t>
            </a:r>
            <a:r>
              <a:rPr lang="it-IT" dirty="0" err="1"/>
              <a:t>it</a:t>
            </a:r>
            <a:r>
              <a:rPr lang="it-IT" dirty="0"/>
              <a:t> right</a:t>
            </a:r>
          </a:p>
        </p:txBody>
      </p:sp>
      <p:sp>
        <p:nvSpPr>
          <p:cNvPr id="4" name="Segnaposto numero diapositiva 3"/>
          <p:cNvSpPr>
            <a:spLocks noGrp="1"/>
          </p:cNvSpPr>
          <p:nvPr>
            <p:ph type="sldNum" sz="quarter" idx="5"/>
          </p:nvPr>
        </p:nvSpPr>
        <p:spPr/>
        <p:txBody>
          <a:bodyPr/>
          <a:lstStyle/>
          <a:p>
            <a:fld id="{8E3B2F07-1B4F-4AB6-A8E1-E394AC67A3BE}" type="slidenum">
              <a:rPr lang="en-US" smtClean="0"/>
              <a:t>11</a:t>
            </a:fld>
            <a:endParaRPr lang="en-US"/>
          </a:p>
        </p:txBody>
      </p:sp>
    </p:spTree>
    <p:extLst>
      <p:ext uri="{BB962C8B-B14F-4D97-AF65-F5344CB8AC3E}">
        <p14:creationId xmlns:p14="http://schemas.microsoft.com/office/powerpoint/2010/main" val="107662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Here some examples related to uncertainty display of on psoriasis.</a:t>
            </a:r>
            <a:r>
              <a:rPr lang="en-GB" sz="1200" b="0" i="0" kern="1200" noProof="0" dirty="0">
                <a:solidFill>
                  <a:schemeClr val="tx1"/>
                </a:solidFill>
                <a:effectLst/>
                <a:latin typeface="+mn-lt"/>
                <a:ea typeface="+mn-ea"/>
                <a:cs typeface="+mn-cs"/>
              </a:rPr>
              <a:t> PASI is widely used in clinical trials of therapies to treat psoriasis. Although absolute PASI score is often used to define entry into a trial, it is response to treatment that is important to measure efficacy. This is usually presented as a percentage response rate; e.g., PASI 50, PASI 75, PASI 90, PASI 100. PASI 75, for example, represents the percentage (or number) of patients who have achieved a 75% or more reduction in their PASI score from baseline. PASI 100 indicates patients who have achieved a complete resolution of all disease. By definition a patient who has achieved PASI 75 has also achieved PASI 50. There is a gradual tendency, as therapies become more effective to report higher efficacy rates in clinical trials.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One option is to display the whole distribution of the patients across all the weeks with ridge plot.</a:t>
            </a:r>
            <a:endParaRPr lang="it-IT" dirty="0"/>
          </a:p>
        </p:txBody>
      </p:sp>
      <p:sp>
        <p:nvSpPr>
          <p:cNvPr id="4" name="Segnaposto numero diapositiva 3"/>
          <p:cNvSpPr>
            <a:spLocks noGrp="1"/>
          </p:cNvSpPr>
          <p:nvPr>
            <p:ph type="sldNum" sz="quarter" idx="5"/>
          </p:nvPr>
        </p:nvSpPr>
        <p:spPr/>
        <p:txBody>
          <a:bodyPr/>
          <a:lstStyle/>
          <a:p>
            <a:fld id="{8E3B2F07-1B4F-4AB6-A8E1-E394AC67A3BE}" type="slidenum">
              <a:rPr lang="en-US" smtClean="0"/>
              <a:t>13</a:t>
            </a:fld>
            <a:endParaRPr lang="en-US"/>
          </a:p>
        </p:txBody>
      </p:sp>
    </p:spTree>
    <p:extLst>
      <p:ext uri="{BB962C8B-B14F-4D97-AF65-F5344CB8AC3E}">
        <p14:creationId xmlns:p14="http://schemas.microsoft.com/office/powerpoint/2010/main" val="346169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Here some examples related to uncertainty display of on psoriasis.</a:t>
            </a:r>
            <a:r>
              <a:rPr lang="en-GB" sz="1200" b="0" i="0" kern="1200" noProof="0" dirty="0">
                <a:solidFill>
                  <a:schemeClr val="tx1"/>
                </a:solidFill>
                <a:effectLst/>
                <a:latin typeface="+mn-lt"/>
                <a:ea typeface="+mn-ea"/>
                <a:cs typeface="+mn-cs"/>
              </a:rPr>
              <a:t> PASI is widely used in clinical trials of therapies to treat psoriasis. Although absolute PASI score is often used to define entry into a trial, it is response to treatment that is important to measure efficacy. This is usually presented as a percentage response rate; e.g., PASI 50, PASI 75, PASI 90, PASI 100. PASI 75, for example, represents the percentage (or number) of patients who have achieved a 75% or more reduction in their PASI score from baseline. PASI 100 indicates patients who have achieved a complete resolution of all disease. By definition a patient who has achieved PASI 75 has also achieved PASI 50. There is a gradual tendency, as therapies become more effective to report higher efficacy rates in clinical trials.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One option is to display the whole distribution of the patients across all the weeks with ridge plot.</a:t>
            </a:r>
            <a:endParaRPr lang="it-IT" dirty="0"/>
          </a:p>
        </p:txBody>
      </p:sp>
      <p:sp>
        <p:nvSpPr>
          <p:cNvPr id="4" name="Segnaposto numero diapositiva 3"/>
          <p:cNvSpPr>
            <a:spLocks noGrp="1"/>
          </p:cNvSpPr>
          <p:nvPr>
            <p:ph type="sldNum" sz="quarter" idx="5"/>
          </p:nvPr>
        </p:nvSpPr>
        <p:spPr/>
        <p:txBody>
          <a:bodyPr/>
          <a:lstStyle/>
          <a:p>
            <a:fld id="{8E3B2F07-1B4F-4AB6-A8E1-E394AC67A3BE}" type="slidenum">
              <a:rPr lang="en-US" smtClean="0"/>
              <a:t>14</a:t>
            </a:fld>
            <a:endParaRPr lang="en-US"/>
          </a:p>
        </p:txBody>
      </p:sp>
    </p:spTree>
    <p:extLst>
      <p:ext uri="{BB962C8B-B14F-4D97-AF65-F5344CB8AC3E}">
        <p14:creationId xmlns:p14="http://schemas.microsoft.com/office/powerpoint/2010/main" val="3310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C7D4-9F3C-4130-A164-B2F7C22C3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347BB7-B5CB-48C4-B4B0-CE2D3E15C3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66935C-D25D-4245-8C0A-58615AF9E7B9}"/>
              </a:ext>
            </a:extLst>
          </p:cNvPr>
          <p:cNvSpPr>
            <a:spLocks noGrp="1"/>
          </p:cNvSpPr>
          <p:nvPr>
            <p:ph type="dt" sz="half" idx="10"/>
          </p:nvPr>
        </p:nvSpPr>
        <p:spPr/>
        <p:txBody>
          <a:bodyPr/>
          <a:lstStyle/>
          <a:p>
            <a:fld id="{55ED6A69-BD10-4549-BA1D-9F8C4700407A}" type="datetimeFigureOut">
              <a:rPr lang="en-US" smtClean="0"/>
              <a:t>8/27/20</a:t>
            </a:fld>
            <a:endParaRPr lang="en-US"/>
          </a:p>
        </p:txBody>
      </p:sp>
      <p:sp>
        <p:nvSpPr>
          <p:cNvPr id="5" name="Footer Placeholder 4">
            <a:extLst>
              <a:ext uri="{FF2B5EF4-FFF2-40B4-BE49-F238E27FC236}">
                <a16:creationId xmlns:a16="http://schemas.microsoft.com/office/drawing/2014/main" id="{07438F76-49B5-4A16-B145-72975A5E4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77258-AE2D-49EE-A056-84E227BD20FA}"/>
              </a:ext>
            </a:extLst>
          </p:cNvPr>
          <p:cNvSpPr>
            <a:spLocks noGrp="1"/>
          </p:cNvSpPr>
          <p:nvPr>
            <p:ph type="sldNum" sz="quarter" idx="12"/>
          </p:nvPr>
        </p:nvSpPr>
        <p:spPr/>
        <p:txBody>
          <a:bodyPr/>
          <a:lstStyle/>
          <a:p>
            <a:fld id="{FA3DF25E-31CB-4431-8E96-29E2C1598DA2}" type="slidenum">
              <a:rPr lang="en-US" smtClean="0"/>
              <a:t>‹N›</a:t>
            </a:fld>
            <a:endParaRPr lang="en-US"/>
          </a:p>
        </p:txBody>
      </p:sp>
    </p:spTree>
    <p:extLst>
      <p:ext uri="{BB962C8B-B14F-4D97-AF65-F5344CB8AC3E}">
        <p14:creationId xmlns:p14="http://schemas.microsoft.com/office/powerpoint/2010/main" val="3476047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3F27-9D73-4090-8138-FD93C8716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3CFFC3-0736-4B5C-B373-0B0FC5EBAF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A1DB5-FBBE-4D64-8C05-8B9E0A636EB3}"/>
              </a:ext>
            </a:extLst>
          </p:cNvPr>
          <p:cNvSpPr>
            <a:spLocks noGrp="1"/>
          </p:cNvSpPr>
          <p:nvPr>
            <p:ph type="dt" sz="half" idx="10"/>
          </p:nvPr>
        </p:nvSpPr>
        <p:spPr/>
        <p:txBody>
          <a:bodyPr/>
          <a:lstStyle/>
          <a:p>
            <a:fld id="{55ED6A69-BD10-4549-BA1D-9F8C4700407A}" type="datetimeFigureOut">
              <a:rPr lang="en-US" smtClean="0"/>
              <a:t>8/27/20</a:t>
            </a:fld>
            <a:endParaRPr lang="en-US"/>
          </a:p>
        </p:txBody>
      </p:sp>
      <p:sp>
        <p:nvSpPr>
          <p:cNvPr id="5" name="Footer Placeholder 4">
            <a:extLst>
              <a:ext uri="{FF2B5EF4-FFF2-40B4-BE49-F238E27FC236}">
                <a16:creationId xmlns:a16="http://schemas.microsoft.com/office/drawing/2014/main" id="{AB88C9A4-EE4E-4FFC-9139-00BB267AD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77186-83C1-49CD-9BA7-54518BF2DC26}"/>
              </a:ext>
            </a:extLst>
          </p:cNvPr>
          <p:cNvSpPr>
            <a:spLocks noGrp="1"/>
          </p:cNvSpPr>
          <p:nvPr>
            <p:ph type="sldNum" sz="quarter" idx="12"/>
          </p:nvPr>
        </p:nvSpPr>
        <p:spPr/>
        <p:txBody>
          <a:bodyPr/>
          <a:lstStyle/>
          <a:p>
            <a:fld id="{FA3DF25E-31CB-4431-8E96-29E2C1598DA2}" type="slidenum">
              <a:rPr lang="en-US" smtClean="0"/>
              <a:t>‹N›</a:t>
            </a:fld>
            <a:endParaRPr lang="en-US"/>
          </a:p>
        </p:txBody>
      </p:sp>
    </p:spTree>
    <p:extLst>
      <p:ext uri="{BB962C8B-B14F-4D97-AF65-F5344CB8AC3E}">
        <p14:creationId xmlns:p14="http://schemas.microsoft.com/office/powerpoint/2010/main" val="276859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2006C7-D673-436F-9348-D354C06576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4AC53-2DA4-457E-8A31-F41C0F7447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BBF49-617B-4340-A3EB-57ED260385FB}"/>
              </a:ext>
            </a:extLst>
          </p:cNvPr>
          <p:cNvSpPr>
            <a:spLocks noGrp="1"/>
          </p:cNvSpPr>
          <p:nvPr>
            <p:ph type="dt" sz="half" idx="10"/>
          </p:nvPr>
        </p:nvSpPr>
        <p:spPr/>
        <p:txBody>
          <a:bodyPr/>
          <a:lstStyle/>
          <a:p>
            <a:fld id="{55ED6A69-BD10-4549-BA1D-9F8C4700407A}" type="datetimeFigureOut">
              <a:rPr lang="en-US" smtClean="0"/>
              <a:t>8/27/20</a:t>
            </a:fld>
            <a:endParaRPr lang="en-US"/>
          </a:p>
        </p:txBody>
      </p:sp>
      <p:sp>
        <p:nvSpPr>
          <p:cNvPr id="5" name="Footer Placeholder 4">
            <a:extLst>
              <a:ext uri="{FF2B5EF4-FFF2-40B4-BE49-F238E27FC236}">
                <a16:creationId xmlns:a16="http://schemas.microsoft.com/office/drawing/2014/main" id="{FB78199C-58F0-4D27-B610-1F10A5CD3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E142E-DB73-4A70-A449-CCB7DFF9B146}"/>
              </a:ext>
            </a:extLst>
          </p:cNvPr>
          <p:cNvSpPr>
            <a:spLocks noGrp="1"/>
          </p:cNvSpPr>
          <p:nvPr>
            <p:ph type="sldNum" sz="quarter" idx="12"/>
          </p:nvPr>
        </p:nvSpPr>
        <p:spPr/>
        <p:txBody>
          <a:bodyPr/>
          <a:lstStyle/>
          <a:p>
            <a:fld id="{FA3DF25E-31CB-4431-8E96-29E2C1598DA2}" type="slidenum">
              <a:rPr lang="en-US" smtClean="0"/>
              <a:t>‹N›</a:t>
            </a:fld>
            <a:endParaRPr lang="en-US"/>
          </a:p>
        </p:txBody>
      </p:sp>
    </p:spTree>
    <p:extLst>
      <p:ext uri="{BB962C8B-B14F-4D97-AF65-F5344CB8AC3E}">
        <p14:creationId xmlns:p14="http://schemas.microsoft.com/office/powerpoint/2010/main" val="218999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B33D-FBA7-4991-AF70-55E6CFB9B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25D23B-65CE-41BC-A1A9-8D0F1410DA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109F5-9ADD-46A7-8F9A-BBD23C7066C3}"/>
              </a:ext>
            </a:extLst>
          </p:cNvPr>
          <p:cNvSpPr>
            <a:spLocks noGrp="1"/>
          </p:cNvSpPr>
          <p:nvPr>
            <p:ph type="dt" sz="half" idx="10"/>
          </p:nvPr>
        </p:nvSpPr>
        <p:spPr/>
        <p:txBody>
          <a:bodyPr/>
          <a:lstStyle/>
          <a:p>
            <a:fld id="{55ED6A69-BD10-4549-BA1D-9F8C4700407A}" type="datetimeFigureOut">
              <a:rPr lang="en-US" smtClean="0"/>
              <a:t>8/27/20</a:t>
            </a:fld>
            <a:endParaRPr lang="en-US"/>
          </a:p>
        </p:txBody>
      </p:sp>
      <p:sp>
        <p:nvSpPr>
          <p:cNvPr id="5" name="Footer Placeholder 4">
            <a:extLst>
              <a:ext uri="{FF2B5EF4-FFF2-40B4-BE49-F238E27FC236}">
                <a16:creationId xmlns:a16="http://schemas.microsoft.com/office/drawing/2014/main" id="{94FF4C62-BAF4-4451-83FB-9EAB8FD1C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AE0A4-E9D1-4B13-BC1C-E561CEE80522}"/>
              </a:ext>
            </a:extLst>
          </p:cNvPr>
          <p:cNvSpPr>
            <a:spLocks noGrp="1"/>
          </p:cNvSpPr>
          <p:nvPr>
            <p:ph type="sldNum" sz="quarter" idx="12"/>
          </p:nvPr>
        </p:nvSpPr>
        <p:spPr/>
        <p:txBody>
          <a:bodyPr/>
          <a:lstStyle/>
          <a:p>
            <a:fld id="{FA3DF25E-31CB-4431-8E96-29E2C1598DA2}" type="slidenum">
              <a:rPr lang="en-US" smtClean="0"/>
              <a:t>‹N›</a:t>
            </a:fld>
            <a:endParaRPr lang="en-US"/>
          </a:p>
        </p:txBody>
      </p:sp>
    </p:spTree>
    <p:extLst>
      <p:ext uri="{BB962C8B-B14F-4D97-AF65-F5344CB8AC3E}">
        <p14:creationId xmlns:p14="http://schemas.microsoft.com/office/powerpoint/2010/main" val="120786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F89F-EB22-4873-93E6-0561B9E8CF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1D4D09-CCBB-4B4A-A8BE-C1B1662B85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C1793B-8B67-43F1-89C7-FCC8EF387EAD}"/>
              </a:ext>
            </a:extLst>
          </p:cNvPr>
          <p:cNvSpPr>
            <a:spLocks noGrp="1"/>
          </p:cNvSpPr>
          <p:nvPr>
            <p:ph type="dt" sz="half" idx="10"/>
          </p:nvPr>
        </p:nvSpPr>
        <p:spPr/>
        <p:txBody>
          <a:bodyPr/>
          <a:lstStyle/>
          <a:p>
            <a:fld id="{55ED6A69-BD10-4549-BA1D-9F8C4700407A}" type="datetimeFigureOut">
              <a:rPr lang="en-US" smtClean="0"/>
              <a:t>8/27/20</a:t>
            </a:fld>
            <a:endParaRPr lang="en-US"/>
          </a:p>
        </p:txBody>
      </p:sp>
      <p:sp>
        <p:nvSpPr>
          <p:cNvPr id="5" name="Footer Placeholder 4">
            <a:extLst>
              <a:ext uri="{FF2B5EF4-FFF2-40B4-BE49-F238E27FC236}">
                <a16:creationId xmlns:a16="http://schemas.microsoft.com/office/drawing/2014/main" id="{218EF2EC-F395-4A93-9667-8A36E841E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F64BC-3148-4C00-B164-B3C83A492F22}"/>
              </a:ext>
            </a:extLst>
          </p:cNvPr>
          <p:cNvSpPr>
            <a:spLocks noGrp="1"/>
          </p:cNvSpPr>
          <p:nvPr>
            <p:ph type="sldNum" sz="quarter" idx="12"/>
          </p:nvPr>
        </p:nvSpPr>
        <p:spPr/>
        <p:txBody>
          <a:bodyPr/>
          <a:lstStyle/>
          <a:p>
            <a:fld id="{FA3DF25E-31CB-4431-8E96-29E2C1598DA2}" type="slidenum">
              <a:rPr lang="en-US" smtClean="0"/>
              <a:t>‹N›</a:t>
            </a:fld>
            <a:endParaRPr lang="en-US"/>
          </a:p>
        </p:txBody>
      </p:sp>
    </p:spTree>
    <p:extLst>
      <p:ext uri="{BB962C8B-B14F-4D97-AF65-F5344CB8AC3E}">
        <p14:creationId xmlns:p14="http://schemas.microsoft.com/office/powerpoint/2010/main" val="113141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A17F-5571-4163-BD68-9973A69DAE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7F2F51-110B-4D79-B957-5EB08E0ED0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5B3F4-5A3D-4E93-91F5-CD94FA0568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DDC86A-E172-4ADE-B76F-1BAF6EA41A11}"/>
              </a:ext>
            </a:extLst>
          </p:cNvPr>
          <p:cNvSpPr>
            <a:spLocks noGrp="1"/>
          </p:cNvSpPr>
          <p:nvPr>
            <p:ph type="dt" sz="half" idx="10"/>
          </p:nvPr>
        </p:nvSpPr>
        <p:spPr/>
        <p:txBody>
          <a:bodyPr/>
          <a:lstStyle/>
          <a:p>
            <a:fld id="{55ED6A69-BD10-4549-BA1D-9F8C4700407A}" type="datetimeFigureOut">
              <a:rPr lang="en-US" smtClean="0"/>
              <a:t>8/27/20</a:t>
            </a:fld>
            <a:endParaRPr lang="en-US"/>
          </a:p>
        </p:txBody>
      </p:sp>
      <p:sp>
        <p:nvSpPr>
          <p:cNvPr id="6" name="Footer Placeholder 5">
            <a:extLst>
              <a:ext uri="{FF2B5EF4-FFF2-40B4-BE49-F238E27FC236}">
                <a16:creationId xmlns:a16="http://schemas.microsoft.com/office/drawing/2014/main" id="{D112BBD6-A37C-4D4D-888B-9EFBFC655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E705F9-84CA-4C05-A360-1D958D0B7AEB}"/>
              </a:ext>
            </a:extLst>
          </p:cNvPr>
          <p:cNvSpPr>
            <a:spLocks noGrp="1"/>
          </p:cNvSpPr>
          <p:nvPr>
            <p:ph type="sldNum" sz="quarter" idx="12"/>
          </p:nvPr>
        </p:nvSpPr>
        <p:spPr/>
        <p:txBody>
          <a:bodyPr/>
          <a:lstStyle/>
          <a:p>
            <a:fld id="{FA3DF25E-31CB-4431-8E96-29E2C1598DA2}" type="slidenum">
              <a:rPr lang="en-US" smtClean="0"/>
              <a:t>‹N›</a:t>
            </a:fld>
            <a:endParaRPr lang="en-US"/>
          </a:p>
        </p:txBody>
      </p:sp>
    </p:spTree>
    <p:extLst>
      <p:ext uri="{BB962C8B-B14F-4D97-AF65-F5344CB8AC3E}">
        <p14:creationId xmlns:p14="http://schemas.microsoft.com/office/powerpoint/2010/main" val="29656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3258-8B5A-49A6-8FCA-751CDF0C77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8CFA61-63F3-46CB-8E85-F5BF2A418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B66C10-B56A-4DCE-88C9-1FB837A62F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684601-0905-443D-9FB1-FAFEACD1A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55DE83-966F-42B9-86FE-F34A5ED181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93E291-9E3F-49F6-AC1E-70D408A558FF}"/>
              </a:ext>
            </a:extLst>
          </p:cNvPr>
          <p:cNvSpPr>
            <a:spLocks noGrp="1"/>
          </p:cNvSpPr>
          <p:nvPr>
            <p:ph type="dt" sz="half" idx="10"/>
          </p:nvPr>
        </p:nvSpPr>
        <p:spPr/>
        <p:txBody>
          <a:bodyPr/>
          <a:lstStyle/>
          <a:p>
            <a:fld id="{55ED6A69-BD10-4549-BA1D-9F8C4700407A}" type="datetimeFigureOut">
              <a:rPr lang="en-US" smtClean="0"/>
              <a:t>8/27/20</a:t>
            </a:fld>
            <a:endParaRPr lang="en-US"/>
          </a:p>
        </p:txBody>
      </p:sp>
      <p:sp>
        <p:nvSpPr>
          <p:cNvPr id="8" name="Footer Placeholder 7">
            <a:extLst>
              <a:ext uri="{FF2B5EF4-FFF2-40B4-BE49-F238E27FC236}">
                <a16:creationId xmlns:a16="http://schemas.microsoft.com/office/drawing/2014/main" id="{4CB0D29F-9985-45A4-91D2-05B0F6592F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098084-651E-496A-8A53-684739C38DFF}"/>
              </a:ext>
            </a:extLst>
          </p:cNvPr>
          <p:cNvSpPr>
            <a:spLocks noGrp="1"/>
          </p:cNvSpPr>
          <p:nvPr>
            <p:ph type="sldNum" sz="quarter" idx="12"/>
          </p:nvPr>
        </p:nvSpPr>
        <p:spPr/>
        <p:txBody>
          <a:bodyPr/>
          <a:lstStyle/>
          <a:p>
            <a:fld id="{FA3DF25E-31CB-4431-8E96-29E2C1598DA2}" type="slidenum">
              <a:rPr lang="en-US" smtClean="0"/>
              <a:t>‹N›</a:t>
            </a:fld>
            <a:endParaRPr lang="en-US"/>
          </a:p>
        </p:txBody>
      </p:sp>
    </p:spTree>
    <p:extLst>
      <p:ext uri="{BB962C8B-B14F-4D97-AF65-F5344CB8AC3E}">
        <p14:creationId xmlns:p14="http://schemas.microsoft.com/office/powerpoint/2010/main" val="347550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FB29-8E37-4901-B58A-3453A0273E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FCD8A-5DB0-4891-90D3-97C8568C59E6}"/>
              </a:ext>
            </a:extLst>
          </p:cNvPr>
          <p:cNvSpPr>
            <a:spLocks noGrp="1"/>
          </p:cNvSpPr>
          <p:nvPr>
            <p:ph type="dt" sz="half" idx="10"/>
          </p:nvPr>
        </p:nvSpPr>
        <p:spPr/>
        <p:txBody>
          <a:bodyPr/>
          <a:lstStyle/>
          <a:p>
            <a:fld id="{55ED6A69-BD10-4549-BA1D-9F8C4700407A}" type="datetimeFigureOut">
              <a:rPr lang="en-US" smtClean="0"/>
              <a:t>8/27/20</a:t>
            </a:fld>
            <a:endParaRPr lang="en-US"/>
          </a:p>
        </p:txBody>
      </p:sp>
      <p:sp>
        <p:nvSpPr>
          <p:cNvPr id="4" name="Footer Placeholder 3">
            <a:extLst>
              <a:ext uri="{FF2B5EF4-FFF2-40B4-BE49-F238E27FC236}">
                <a16:creationId xmlns:a16="http://schemas.microsoft.com/office/drawing/2014/main" id="{5713F981-6A70-491D-BC04-F1CCAB15C0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EBE584-40EE-4BB7-894E-BCA01E3FDB7C}"/>
              </a:ext>
            </a:extLst>
          </p:cNvPr>
          <p:cNvSpPr>
            <a:spLocks noGrp="1"/>
          </p:cNvSpPr>
          <p:nvPr>
            <p:ph type="sldNum" sz="quarter" idx="12"/>
          </p:nvPr>
        </p:nvSpPr>
        <p:spPr/>
        <p:txBody>
          <a:bodyPr/>
          <a:lstStyle/>
          <a:p>
            <a:fld id="{FA3DF25E-31CB-4431-8E96-29E2C1598DA2}" type="slidenum">
              <a:rPr lang="en-US" smtClean="0"/>
              <a:t>‹N›</a:t>
            </a:fld>
            <a:endParaRPr lang="en-US"/>
          </a:p>
        </p:txBody>
      </p:sp>
    </p:spTree>
    <p:extLst>
      <p:ext uri="{BB962C8B-B14F-4D97-AF65-F5344CB8AC3E}">
        <p14:creationId xmlns:p14="http://schemas.microsoft.com/office/powerpoint/2010/main" val="336725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65ED2-5D96-40B7-A716-9EFCBC0FA289}"/>
              </a:ext>
            </a:extLst>
          </p:cNvPr>
          <p:cNvSpPr>
            <a:spLocks noGrp="1"/>
          </p:cNvSpPr>
          <p:nvPr>
            <p:ph type="dt" sz="half" idx="10"/>
          </p:nvPr>
        </p:nvSpPr>
        <p:spPr/>
        <p:txBody>
          <a:bodyPr/>
          <a:lstStyle/>
          <a:p>
            <a:fld id="{55ED6A69-BD10-4549-BA1D-9F8C4700407A}" type="datetimeFigureOut">
              <a:rPr lang="en-US" smtClean="0"/>
              <a:t>8/27/20</a:t>
            </a:fld>
            <a:endParaRPr lang="en-US"/>
          </a:p>
        </p:txBody>
      </p:sp>
      <p:sp>
        <p:nvSpPr>
          <p:cNvPr id="3" name="Footer Placeholder 2">
            <a:extLst>
              <a:ext uri="{FF2B5EF4-FFF2-40B4-BE49-F238E27FC236}">
                <a16:creationId xmlns:a16="http://schemas.microsoft.com/office/drawing/2014/main" id="{FCF05A3B-C6AD-4A29-8D3F-34C0364E70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34B752-CA01-4270-B97F-098741FFF632}"/>
              </a:ext>
            </a:extLst>
          </p:cNvPr>
          <p:cNvSpPr>
            <a:spLocks noGrp="1"/>
          </p:cNvSpPr>
          <p:nvPr>
            <p:ph type="sldNum" sz="quarter" idx="12"/>
          </p:nvPr>
        </p:nvSpPr>
        <p:spPr/>
        <p:txBody>
          <a:bodyPr/>
          <a:lstStyle/>
          <a:p>
            <a:fld id="{FA3DF25E-31CB-4431-8E96-29E2C1598DA2}" type="slidenum">
              <a:rPr lang="en-US" smtClean="0"/>
              <a:t>‹N›</a:t>
            </a:fld>
            <a:endParaRPr lang="en-US"/>
          </a:p>
        </p:txBody>
      </p:sp>
    </p:spTree>
    <p:extLst>
      <p:ext uri="{BB962C8B-B14F-4D97-AF65-F5344CB8AC3E}">
        <p14:creationId xmlns:p14="http://schemas.microsoft.com/office/powerpoint/2010/main" val="2293501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91DE-EA1D-45E0-B0C3-8BBA56F4B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B60404-CE7C-41B0-98DE-D90BEB33E7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C8671F-E9DA-4087-8F93-2F8108995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B6BD92-B900-4691-8EA8-D2349E82AF17}"/>
              </a:ext>
            </a:extLst>
          </p:cNvPr>
          <p:cNvSpPr>
            <a:spLocks noGrp="1"/>
          </p:cNvSpPr>
          <p:nvPr>
            <p:ph type="dt" sz="half" idx="10"/>
          </p:nvPr>
        </p:nvSpPr>
        <p:spPr/>
        <p:txBody>
          <a:bodyPr/>
          <a:lstStyle/>
          <a:p>
            <a:fld id="{55ED6A69-BD10-4549-BA1D-9F8C4700407A}" type="datetimeFigureOut">
              <a:rPr lang="en-US" smtClean="0"/>
              <a:t>8/27/20</a:t>
            </a:fld>
            <a:endParaRPr lang="en-US"/>
          </a:p>
        </p:txBody>
      </p:sp>
      <p:sp>
        <p:nvSpPr>
          <p:cNvPr id="6" name="Footer Placeholder 5">
            <a:extLst>
              <a:ext uri="{FF2B5EF4-FFF2-40B4-BE49-F238E27FC236}">
                <a16:creationId xmlns:a16="http://schemas.microsoft.com/office/drawing/2014/main" id="{8AE55CFA-8BE2-4E04-AAEA-D8845E54C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7AD13-5169-4BEB-983B-BCCDBC1029D0}"/>
              </a:ext>
            </a:extLst>
          </p:cNvPr>
          <p:cNvSpPr>
            <a:spLocks noGrp="1"/>
          </p:cNvSpPr>
          <p:nvPr>
            <p:ph type="sldNum" sz="quarter" idx="12"/>
          </p:nvPr>
        </p:nvSpPr>
        <p:spPr/>
        <p:txBody>
          <a:bodyPr/>
          <a:lstStyle/>
          <a:p>
            <a:fld id="{FA3DF25E-31CB-4431-8E96-29E2C1598DA2}" type="slidenum">
              <a:rPr lang="en-US" smtClean="0"/>
              <a:t>‹N›</a:t>
            </a:fld>
            <a:endParaRPr lang="en-US"/>
          </a:p>
        </p:txBody>
      </p:sp>
    </p:spTree>
    <p:extLst>
      <p:ext uri="{BB962C8B-B14F-4D97-AF65-F5344CB8AC3E}">
        <p14:creationId xmlns:p14="http://schemas.microsoft.com/office/powerpoint/2010/main" val="15725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3778-7D19-4FC4-8252-3B585782F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42AA24-3BE5-4B37-BC71-EEB377C898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E66846-37CA-40D7-BF37-292D25B25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656848-E528-400A-B314-7CB81F56D037}"/>
              </a:ext>
            </a:extLst>
          </p:cNvPr>
          <p:cNvSpPr>
            <a:spLocks noGrp="1"/>
          </p:cNvSpPr>
          <p:nvPr>
            <p:ph type="dt" sz="half" idx="10"/>
          </p:nvPr>
        </p:nvSpPr>
        <p:spPr/>
        <p:txBody>
          <a:bodyPr/>
          <a:lstStyle/>
          <a:p>
            <a:fld id="{55ED6A69-BD10-4549-BA1D-9F8C4700407A}" type="datetimeFigureOut">
              <a:rPr lang="en-US" smtClean="0"/>
              <a:t>8/27/20</a:t>
            </a:fld>
            <a:endParaRPr lang="en-US"/>
          </a:p>
        </p:txBody>
      </p:sp>
      <p:sp>
        <p:nvSpPr>
          <p:cNvPr id="6" name="Footer Placeholder 5">
            <a:extLst>
              <a:ext uri="{FF2B5EF4-FFF2-40B4-BE49-F238E27FC236}">
                <a16:creationId xmlns:a16="http://schemas.microsoft.com/office/drawing/2014/main" id="{5B617B89-55F7-4005-AA52-72A736A1F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9D3283-D140-4A31-9121-19BEDB749A61}"/>
              </a:ext>
            </a:extLst>
          </p:cNvPr>
          <p:cNvSpPr>
            <a:spLocks noGrp="1"/>
          </p:cNvSpPr>
          <p:nvPr>
            <p:ph type="sldNum" sz="quarter" idx="12"/>
          </p:nvPr>
        </p:nvSpPr>
        <p:spPr/>
        <p:txBody>
          <a:bodyPr/>
          <a:lstStyle/>
          <a:p>
            <a:fld id="{FA3DF25E-31CB-4431-8E96-29E2C1598DA2}" type="slidenum">
              <a:rPr lang="en-US" smtClean="0"/>
              <a:t>‹N›</a:t>
            </a:fld>
            <a:endParaRPr lang="en-US"/>
          </a:p>
        </p:txBody>
      </p:sp>
    </p:spTree>
    <p:extLst>
      <p:ext uri="{BB962C8B-B14F-4D97-AF65-F5344CB8AC3E}">
        <p14:creationId xmlns:p14="http://schemas.microsoft.com/office/powerpoint/2010/main" val="286509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5F087-9B33-4A48-A4AA-89ACD5360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5A573F-452F-4EDE-A137-3A6E4FB69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7BC94-4705-4F37-A907-A3F2C0354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D6A69-BD10-4549-BA1D-9F8C4700407A}" type="datetimeFigureOut">
              <a:rPr lang="en-US" smtClean="0"/>
              <a:t>8/27/20</a:t>
            </a:fld>
            <a:endParaRPr lang="en-US"/>
          </a:p>
        </p:txBody>
      </p:sp>
      <p:sp>
        <p:nvSpPr>
          <p:cNvPr id="5" name="Footer Placeholder 4">
            <a:extLst>
              <a:ext uri="{FF2B5EF4-FFF2-40B4-BE49-F238E27FC236}">
                <a16:creationId xmlns:a16="http://schemas.microsoft.com/office/drawing/2014/main" id="{557CB07F-3E9C-46EC-9CC6-3F6FEB98D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7D6AA2-10DF-424E-9568-0A2BD4730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DF25E-31CB-4431-8E96-29E2C1598DA2}" type="slidenum">
              <a:rPr lang="en-US" smtClean="0"/>
              <a:t>‹N›</a:t>
            </a:fld>
            <a:endParaRPr lang="en-US"/>
          </a:p>
        </p:txBody>
      </p:sp>
    </p:spTree>
    <p:extLst>
      <p:ext uri="{BB962C8B-B14F-4D97-AF65-F5344CB8AC3E}">
        <p14:creationId xmlns:p14="http://schemas.microsoft.com/office/powerpoint/2010/main" val="1373254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siweb.org/events/past-events/2014/introduction-to-pharmacokinetics-bioequivalence"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ucollective.northwestern.edu" TargetMode="External"/><Relationship Id="rId2" Type="http://schemas.openxmlformats.org/officeDocument/2006/relationships/hyperlink" Target="https://sgfin.github.io/files/cheatsheets/graphic_design.pdf" TargetMode="External"/><Relationship Id="rId1" Type="http://schemas.openxmlformats.org/officeDocument/2006/relationships/slideLayout" Target="../slideLayouts/slideLayout2.xml"/><Relationship Id="rId6" Type="http://schemas.openxmlformats.org/officeDocument/2006/relationships/hyperlink" Target="https://www.datacamp.com/community/blog/how-not-to-plot-hurricane-predictions" TargetMode="External"/><Relationship Id="rId5" Type="http://schemas.openxmlformats.org/officeDocument/2006/relationships/hyperlink" Target="https://www.psiweb.org/sigs-special-interest-groups/visualisation" TargetMode="External"/><Relationship Id="rId4" Type="http://schemas.openxmlformats.org/officeDocument/2006/relationships/hyperlink" Target="https://serialmentor.com/dataviz"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tiff"/><Relationship Id="rId5" Type="http://schemas.openxmlformats.org/officeDocument/2006/relationships/image" Target="../media/image21.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FE74-E97F-437C-9A2A-6E0C4C61483E}"/>
              </a:ext>
            </a:extLst>
          </p:cNvPr>
          <p:cNvSpPr>
            <a:spLocks noGrp="1"/>
          </p:cNvSpPr>
          <p:nvPr>
            <p:ph type="ctrTitle"/>
          </p:nvPr>
        </p:nvSpPr>
        <p:spPr>
          <a:xfrm>
            <a:off x="404260" y="1122363"/>
            <a:ext cx="11405937" cy="1851843"/>
          </a:xfrm>
        </p:spPr>
        <p:txBody>
          <a:bodyPr>
            <a:noAutofit/>
          </a:bodyPr>
          <a:lstStyle/>
          <a:p>
            <a:r>
              <a:rPr lang="en-US" sz="7200" b="1" spc="-150" dirty="0">
                <a:solidFill>
                  <a:schemeClr val="accent1"/>
                </a:solidFill>
                <a:latin typeface="Arial" panose="020B0604020202020204" pitchFamily="34" charset="0"/>
                <a:cs typeface="Arial" panose="020B0604020202020204" pitchFamily="34" charset="0"/>
              </a:rPr>
              <a:t>Effective visualization of uncertainty</a:t>
            </a:r>
          </a:p>
        </p:txBody>
      </p:sp>
      <p:sp>
        <p:nvSpPr>
          <p:cNvPr id="3" name="Subtitle 2">
            <a:extLst>
              <a:ext uri="{FF2B5EF4-FFF2-40B4-BE49-F238E27FC236}">
                <a16:creationId xmlns:a16="http://schemas.microsoft.com/office/drawing/2014/main" id="{DEE2866D-E8B2-45BA-950C-27BE58D4D91A}"/>
              </a:ext>
            </a:extLst>
          </p:cNvPr>
          <p:cNvSpPr>
            <a:spLocks noGrp="1"/>
          </p:cNvSpPr>
          <p:nvPr>
            <p:ph type="subTitle" idx="1"/>
          </p:nvPr>
        </p:nvSpPr>
        <p:spPr>
          <a:xfrm>
            <a:off x="845419" y="2894581"/>
            <a:ext cx="10501162" cy="787082"/>
          </a:xfrm>
        </p:spPr>
        <p:txBody>
          <a:bodyPr>
            <a:normAutofit/>
          </a:bodyPr>
          <a:lstStyle/>
          <a:p>
            <a:r>
              <a:rPr lang="en-US" sz="4400" b="1" spc="-150" dirty="0">
                <a:solidFill>
                  <a:schemeClr val="accent1">
                    <a:lumMod val="60000"/>
                    <a:lumOff val="40000"/>
                  </a:schemeClr>
                </a:solidFill>
                <a:latin typeface="Arial" panose="020B0604020202020204" pitchFamily="34" charset="0"/>
                <a:cs typeface="Arial" panose="020B0604020202020204" pitchFamily="34" charset="0"/>
              </a:rPr>
              <a:t>Where we are and where to go</a:t>
            </a:r>
          </a:p>
        </p:txBody>
      </p:sp>
      <p:sp>
        <p:nvSpPr>
          <p:cNvPr id="4" name="Title 1">
            <a:extLst>
              <a:ext uri="{FF2B5EF4-FFF2-40B4-BE49-F238E27FC236}">
                <a16:creationId xmlns:a16="http://schemas.microsoft.com/office/drawing/2014/main" id="{130992B2-49E8-4768-9F87-B34FCF7EFE83}"/>
              </a:ext>
            </a:extLst>
          </p:cNvPr>
          <p:cNvSpPr txBox="1">
            <a:spLocks/>
          </p:cNvSpPr>
          <p:nvPr/>
        </p:nvSpPr>
        <p:spPr>
          <a:xfrm>
            <a:off x="0" y="4583508"/>
            <a:ext cx="12192000" cy="7870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spc="-150" dirty="0">
                <a:solidFill>
                  <a:schemeClr val="tx1">
                    <a:lumMod val="50000"/>
                    <a:lumOff val="50000"/>
                  </a:schemeClr>
                </a:solidFill>
                <a:latin typeface="Arial"/>
                <a:cs typeface="Arial"/>
              </a:rPr>
              <a:t>Paolo </a:t>
            </a:r>
            <a:r>
              <a:rPr lang="en-US" sz="3200" b="1" spc="-150" dirty="0">
                <a:solidFill>
                  <a:schemeClr val="tx1">
                    <a:lumMod val="50000"/>
                    <a:lumOff val="50000"/>
                  </a:schemeClr>
                </a:solidFill>
                <a:latin typeface="Arial"/>
                <a:cs typeface="Arial"/>
              </a:rPr>
              <a:t>Eusebi</a:t>
            </a:r>
            <a:r>
              <a:rPr lang="en-US" sz="3200" spc="-150" dirty="0">
                <a:solidFill>
                  <a:schemeClr val="tx1">
                    <a:lumMod val="50000"/>
                    <a:lumOff val="50000"/>
                  </a:schemeClr>
                </a:solidFill>
                <a:latin typeface="Arial"/>
                <a:cs typeface="Arial"/>
              </a:rPr>
              <a:t> </a:t>
            </a:r>
            <a:endParaRPr lang="it-IT" sz="6600">
              <a:solidFill>
                <a:schemeClr val="tx1">
                  <a:lumMod val="50000"/>
                  <a:lumOff val="50000"/>
                </a:schemeClr>
              </a:solidFill>
              <a:cs typeface="Calibri Light"/>
            </a:endParaRPr>
          </a:p>
          <a:p>
            <a:r>
              <a:rPr lang="en-US" sz="3200" spc="-150">
                <a:solidFill>
                  <a:schemeClr val="tx1">
                    <a:lumMod val="50000"/>
                    <a:lumOff val="50000"/>
                  </a:schemeClr>
                </a:solidFill>
                <a:latin typeface="Arial"/>
                <a:cs typeface="Arial"/>
              </a:rPr>
              <a:t>Lovemore </a:t>
            </a:r>
            <a:r>
              <a:rPr lang="en-US" sz="3200" b="1" spc="-150" err="1">
                <a:solidFill>
                  <a:schemeClr val="tx1">
                    <a:lumMod val="50000"/>
                    <a:lumOff val="50000"/>
                  </a:schemeClr>
                </a:solidFill>
                <a:latin typeface="Arial"/>
                <a:cs typeface="Arial"/>
              </a:rPr>
              <a:t>Gakava</a:t>
            </a:r>
            <a:endParaRPr lang="en-US" sz="3200">
              <a:solidFill>
                <a:schemeClr val="tx1">
                  <a:lumMod val="50000"/>
                  <a:lumOff val="50000"/>
                </a:schemeClr>
              </a:solidFill>
              <a:latin typeface="Calibri Light" panose="020F0302020204030204"/>
              <a:cs typeface="Calibri Light" panose="020F0302020204030204"/>
            </a:endParaRPr>
          </a:p>
          <a:p>
            <a:r>
              <a:rPr lang="en-US" sz="3200" spc="-150" dirty="0">
                <a:solidFill>
                  <a:schemeClr val="tx1">
                    <a:lumMod val="50000"/>
                    <a:lumOff val="50000"/>
                  </a:schemeClr>
                </a:solidFill>
                <a:latin typeface="Arial"/>
                <a:cs typeface="Arial"/>
              </a:rPr>
              <a:t>Alexander </a:t>
            </a:r>
            <a:r>
              <a:rPr lang="en-US" sz="3200" b="1" spc="-150" dirty="0">
                <a:solidFill>
                  <a:schemeClr val="tx1">
                    <a:lumMod val="50000"/>
                    <a:lumOff val="50000"/>
                  </a:schemeClr>
                </a:solidFill>
                <a:latin typeface="Arial"/>
                <a:cs typeface="Arial"/>
              </a:rPr>
              <a:t>Schacht</a:t>
            </a:r>
            <a:endParaRPr lang="en-US" sz="3200">
              <a:solidFill>
                <a:schemeClr val="tx1">
                  <a:lumMod val="50000"/>
                  <a:lumOff val="50000"/>
                </a:schemeClr>
              </a:solidFill>
              <a:cs typeface="Calibri Light"/>
            </a:endParaRPr>
          </a:p>
        </p:txBody>
      </p:sp>
      <p:sp>
        <p:nvSpPr>
          <p:cNvPr id="5" name="Title 1">
            <a:extLst>
              <a:ext uri="{FF2B5EF4-FFF2-40B4-BE49-F238E27FC236}">
                <a16:creationId xmlns:a16="http://schemas.microsoft.com/office/drawing/2014/main" id="{A81E629C-77FE-4E99-9AF8-64086C15C17C}"/>
              </a:ext>
            </a:extLst>
          </p:cNvPr>
          <p:cNvSpPr txBox="1">
            <a:spLocks/>
          </p:cNvSpPr>
          <p:nvPr/>
        </p:nvSpPr>
        <p:spPr>
          <a:xfrm>
            <a:off x="0" y="6154224"/>
            <a:ext cx="12192000" cy="508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PSI Webinar - September, 3rd 2020</a:t>
            </a:r>
            <a:endParaRPr lang="en-US" sz="28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A159F77-CC9B-433B-AB25-740F5C7458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6172" y="5804034"/>
            <a:ext cx="838493" cy="787082"/>
          </a:xfrm>
          <a:prstGeom prst="rect">
            <a:avLst/>
          </a:prstGeom>
        </p:spPr>
      </p:pic>
    </p:spTree>
    <p:extLst>
      <p:ext uri="{BB962C8B-B14F-4D97-AF65-F5344CB8AC3E}">
        <p14:creationId xmlns:p14="http://schemas.microsoft.com/office/powerpoint/2010/main" val="294481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Immagine che contiene mappa&#10;&#10;Descrizione generata automaticamente">
            <a:extLst>
              <a:ext uri="{FF2B5EF4-FFF2-40B4-BE49-F238E27FC236}">
                <a16:creationId xmlns:a16="http://schemas.microsoft.com/office/drawing/2014/main" id="{97302611-4949-4528-A24D-EFC5B4CC9FF0}"/>
              </a:ext>
            </a:extLst>
          </p:cNvPr>
          <p:cNvPicPr>
            <a:picLocks noChangeAspect="1"/>
          </p:cNvPicPr>
          <p:nvPr/>
        </p:nvPicPr>
        <p:blipFill>
          <a:blip r:embed="rId2"/>
          <a:stretch>
            <a:fillRect/>
          </a:stretch>
        </p:blipFill>
        <p:spPr>
          <a:xfrm>
            <a:off x="392112" y="3130061"/>
            <a:ext cx="6297690" cy="3189693"/>
          </a:xfrm>
          <a:prstGeom prst="rect">
            <a:avLst/>
          </a:prstGeom>
        </p:spPr>
      </p:pic>
      <p:sp>
        <p:nvSpPr>
          <p:cNvPr id="3" name="CasellaDiTesto 2">
            <a:extLst>
              <a:ext uri="{FF2B5EF4-FFF2-40B4-BE49-F238E27FC236}">
                <a16:creationId xmlns:a16="http://schemas.microsoft.com/office/drawing/2014/main" id="{C2052C6B-36A7-4988-B6C8-237098F089D3}"/>
              </a:ext>
            </a:extLst>
          </p:cNvPr>
          <p:cNvSpPr txBox="1"/>
          <p:nvPr/>
        </p:nvSpPr>
        <p:spPr>
          <a:xfrm>
            <a:off x="540000" y="6126288"/>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tx1">
                    <a:lumMod val="50000"/>
                    <a:lumOff val="50000"/>
                  </a:schemeClr>
                </a:solidFill>
              </a:rPr>
              <a:t>10.1056/NEJMoa1712126</a:t>
            </a:r>
            <a:endParaRPr lang="en-US" sz="1000" dirty="0">
              <a:solidFill>
                <a:schemeClr val="tx1">
                  <a:lumMod val="50000"/>
                  <a:lumOff val="50000"/>
                </a:schemeClr>
              </a:solidFill>
              <a:cs typeface="Calibri"/>
            </a:endParaRPr>
          </a:p>
        </p:txBody>
      </p:sp>
      <p:pic>
        <p:nvPicPr>
          <p:cNvPr id="6" name="Immagine 7" descr="Immagine che contiene screenshot&#10;&#10;Descrizione generata automaticamente">
            <a:extLst>
              <a:ext uri="{FF2B5EF4-FFF2-40B4-BE49-F238E27FC236}">
                <a16:creationId xmlns:a16="http://schemas.microsoft.com/office/drawing/2014/main" id="{27F102D8-68F9-46C0-BF95-C4BE9F9C4454}"/>
              </a:ext>
            </a:extLst>
          </p:cNvPr>
          <p:cNvPicPr>
            <a:picLocks noChangeAspect="1"/>
          </p:cNvPicPr>
          <p:nvPr/>
        </p:nvPicPr>
        <p:blipFill>
          <a:blip r:embed="rId3"/>
          <a:stretch>
            <a:fillRect/>
          </a:stretch>
        </p:blipFill>
        <p:spPr>
          <a:xfrm>
            <a:off x="6931228" y="3241210"/>
            <a:ext cx="5108367" cy="2967394"/>
          </a:xfrm>
          <a:prstGeom prst="rect">
            <a:avLst/>
          </a:prstGeom>
        </p:spPr>
      </p:pic>
      <p:sp>
        <p:nvSpPr>
          <p:cNvPr id="8" name="CasellaDiTesto 7">
            <a:extLst>
              <a:ext uri="{FF2B5EF4-FFF2-40B4-BE49-F238E27FC236}">
                <a16:creationId xmlns:a16="http://schemas.microsoft.com/office/drawing/2014/main" id="{561073E1-6972-471A-8C0C-91DED199F777}"/>
              </a:ext>
            </a:extLst>
          </p:cNvPr>
          <p:cNvSpPr txBox="1"/>
          <p:nvPr/>
        </p:nvSpPr>
        <p:spPr>
          <a:xfrm>
            <a:off x="6931228" y="6133130"/>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tx1">
                    <a:lumMod val="50000"/>
                    <a:lumOff val="50000"/>
                  </a:schemeClr>
                </a:solidFill>
              </a:rPr>
              <a:t>10.1056/NEJMoa1714631</a:t>
            </a:r>
            <a:endParaRPr lang="en-US" sz="1000" dirty="0">
              <a:solidFill>
                <a:schemeClr val="tx1">
                  <a:lumMod val="50000"/>
                  <a:lumOff val="50000"/>
                </a:schemeClr>
              </a:solidFill>
              <a:cs typeface="Calibri"/>
            </a:endParaRPr>
          </a:p>
        </p:txBody>
      </p:sp>
      <p:pic>
        <p:nvPicPr>
          <p:cNvPr id="11" name="Immagine 11" descr="Immagine che contiene screenshot&#10;&#10;Descrizione generata automaticamente">
            <a:extLst>
              <a:ext uri="{FF2B5EF4-FFF2-40B4-BE49-F238E27FC236}">
                <a16:creationId xmlns:a16="http://schemas.microsoft.com/office/drawing/2014/main" id="{5D725EFF-1742-4F77-A84E-2A6D8BDBDCAD}"/>
              </a:ext>
            </a:extLst>
          </p:cNvPr>
          <p:cNvPicPr>
            <a:picLocks noChangeAspect="1"/>
          </p:cNvPicPr>
          <p:nvPr/>
        </p:nvPicPr>
        <p:blipFill>
          <a:blip r:embed="rId4"/>
          <a:stretch>
            <a:fillRect/>
          </a:stretch>
        </p:blipFill>
        <p:spPr>
          <a:xfrm>
            <a:off x="4188028" y="705104"/>
            <a:ext cx="4558693" cy="2324723"/>
          </a:xfrm>
          <a:prstGeom prst="rect">
            <a:avLst/>
          </a:prstGeom>
        </p:spPr>
      </p:pic>
      <p:sp>
        <p:nvSpPr>
          <p:cNvPr id="12" name="CasellaDiTesto 11">
            <a:extLst>
              <a:ext uri="{FF2B5EF4-FFF2-40B4-BE49-F238E27FC236}">
                <a16:creationId xmlns:a16="http://schemas.microsoft.com/office/drawing/2014/main" id="{273A92E7-72ED-4397-BA24-F430BCE2A790}"/>
              </a:ext>
            </a:extLst>
          </p:cNvPr>
          <p:cNvSpPr txBox="1"/>
          <p:nvPr/>
        </p:nvSpPr>
        <p:spPr>
          <a:xfrm>
            <a:off x="4188028" y="2730883"/>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tx1">
                    <a:lumMod val="50000"/>
                    <a:lumOff val="50000"/>
                  </a:schemeClr>
                </a:solidFill>
              </a:rPr>
              <a:t>10.1001/jama.2018.8496</a:t>
            </a:r>
            <a:endParaRPr lang="en-US" sz="1000" dirty="0">
              <a:solidFill>
                <a:schemeClr val="tx1">
                  <a:lumMod val="50000"/>
                  <a:lumOff val="50000"/>
                </a:schemeClr>
              </a:solidFill>
              <a:cs typeface="Calibri"/>
            </a:endParaRPr>
          </a:p>
        </p:txBody>
      </p:sp>
      <p:sp>
        <p:nvSpPr>
          <p:cNvPr id="9" name="TextBox 4">
            <a:extLst>
              <a:ext uri="{FF2B5EF4-FFF2-40B4-BE49-F238E27FC236}">
                <a16:creationId xmlns:a16="http://schemas.microsoft.com/office/drawing/2014/main" id="{4A445862-1742-AB4E-A906-4BA96326DFA7}"/>
              </a:ext>
            </a:extLst>
          </p:cNvPr>
          <p:cNvSpPr txBox="1"/>
          <p:nvPr/>
        </p:nvSpPr>
        <p:spPr>
          <a:xfrm>
            <a:off x="540000" y="180000"/>
            <a:ext cx="11538408" cy="523220"/>
          </a:xfrm>
          <a:prstGeom prst="rect">
            <a:avLst/>
          </a:prstGeom>
          <a:noFill/>
          <a:ln w="12700">
            <a:noFill/>
            <a:prstDash val="solid"/>
          </a:ln>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Common plots</a:t>
            </a:r>
          </a:p>
        </p:txBody>
      </p:sp>
    </p:spTree>
    <p:extLst>
      <p:ext uri="{BB962C8B-B14F-4D97-AF65-F5344CB8AC3E}">
        <p14:creationId xmlns:p14="http://schemas.microsoft.com/office/powerpoint/2010/main" val="527879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7">
            <a:extLst>
              <a:ext uri="{FF2B5EF4-FFF2-40B4-BE49-F238E27FC236}">
                <a16:creationId xmlns:a16="http://schemas.microsoft.com/office/drawing/2014/main" id="{CE7424EF-771E-42AD-AB75-B0254F7EE326}"/>
              </a:ext>
            </a:extLst>
          </p:cNvPr>
          <p:cNvPicPr>
            <a:picLocks noChangeAspect="1"/>
          </p:cNvPicPr>
          <p:nvPr/>
        </p:nvPicPr>
        <p:blipFill>
          <a:blip r:embed="rId3"/>
          <a:stretch>
            <a:fillRect/>
          </a:stretch>
        </p:blipFill>
        <p:spPr>
          <a:xfrm>
            <a:off x="1038423" y="4042297"/>
            <a:ext cx="3482575" cy="2407528"/>
          </a:xfrm>
          <a:prstGeom prst="rect">
            <a:avLst/>
          </a:prstGeom>
        </p:spPr>
      </p:pic>
      <p:sp>
        <p:nvSpPr>
          <p:cNvPr id="8" name="CasellaDiTesto 7">
            <a:extLst>
              <a:ext uri="{FF2B5EF4-FFF2-40B4-BE49-F238E27FC236}">
                <a16:creationId xmlns:a16="http://schemas.microsoft.com/office/drawing/2014/main" id="{35B4339B-4D19-42B2-9819-258A9A88A3A8}"/>
              </a:ext>
            </a:extLst>
          </p:cNvPr>
          <p:cNvSpPr txBox="1"/>
          <p:nvPr/>
        </p:nvSpPr>
        <p:spPr>
          <a:xfrm>
            <a:off x="1037966" y="6449825"/>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tx1">
                    <a:lumMod val="50000"/>
                    <a:lumOff val="50000"/>
                  </a:schemeClr>
                </a:solidFill>
              </a:rPr>
              <a:t>10.1001/jama.2019.5790</a:t>
            </a:r>
            <a:endParaRPr lang="en-US" sz="1000" dirty="0">
              <a:solidFill>
                <a:schemeClr val="tx1">
                  <a:lumMod val="50000"/>
                  <a:lumOff val="50000"/>
                </a:schemeClr>
              </a:solidFill>
              <a:cs typeface="Calibri"/>
            </a:endParaRPr>
          </a:p>
        </p:txBody>
      </p:sp>
      <p:pic>
        <p:nvPicPr>
          <p:cNvPr id="11" name="Immagine 11">
            <a:extLst>
              <a:ext uri="{FF2B5EF4-FFF2-40B4-BE49-F238E27FC236}">
                <a16:creationId xmlns:a16="http://schemas.microsoft.com/office/drawing/2014/main" id="{651F3783-7821-4BF4-B43E-0AB925D1DE6E}"/>
              </a:ext>
            </a:extLst>
          </p:cNvPr>
          <p:cNvPicPr>
            <a:picLocks noChangeAspect="1"/>
          </p:cNvPicPr>
          <p:nvPr/>
        </p:nvPicPr>
        <p:blipFill>
          <a:blip r:embed="rId4"/>
          <a:stretch>
            <a:fillRect/>
          </a:stretch>
        </p:blipFill>
        <p:spPr>
          <a:xfrm>
            <a:off x="6314004" y="3323906"/>
            <a:ext cx="4531948" cy="3375692"/>
          </a:xfrm>
          <a:prstGeom prst="rect">
            <a:avLst/>
          </a:prstGeom>
        </p:spPr>
      </p:pic>
      <p:sp>
        <p:nvSpPr>
          <p:cNvPr id="12" name="CasellaDiTesto 11">
            <a:extLst>
              <a:ext uri="{FF2B5EF4-FFF2-40B4-BE49-F238E27FC236}">
                <a16:creationId xmlns:a16="http://schemas.microsoft.com/office/drawing/2014/main" id="{25AA1D82-4792-4908-BCE1-C1CBB54769EE}"/>
              </a:ext>
            </a:extLst>
          </p:cNvPr>
          <p:cNvSpPr txBox="1"/>
          <p:nvPr/>
        </p:nvSpPr>
        <p:spPr>
          <a:xfrm>
            <a:off x="6309204" y="6343093"/>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tx1">
                    <a:lumMod val="50000"/>
                    <a:lumOff val="50000"/>
                  </a:schemeClr>
                </a:solidFill>
              </a:rPr>
              <a:t>10.1001/jama.2019.7234</a:t>
            </a:r>
            <a:endParaRPr lang="en-US" sz="1000" dirty="0">
              <a:solidFill>
                <a:schemeClr val="tx1">
                  <a:lumMod val="50000"/>
                  <a:lumOff val="50000"/>
                </a:schemeClr>
              </a:solidFill>
              <a:cs typeface="Calibri"/>
            </a:endParaRPr>
          </a:p>
        </p:txBody>
      </p:sp>
      <p:pic>
        <p:nvPicPr>
          <p:cNvPr id="13" name="Immagine 13" descr="Immagine che contiene testo, mappa, luce, traffico&#10;&#10;Descrizione generata automaticamente">
            <a:extLst>
              <a:ext uri="{FF2B5EF4-FFF2-40B4-BE49-F238E27FC236}">
                <a16:creationId xmlns:a16="http://schemas.microsoft.com/office/drawing/2014/main" id="{433CDDAA-C4DE-4B93-BC51-1BF4F958B258}"/>
              </a:ext>
            </a:extLst>
          </p:cNvPr>
          <p:cNvPicPr>
            <a:picLocks noChangeAspect="1"/>
          </p:cNvPicPr>
          <p:nvPr/>
        </p:nvPicPr>
        <p:blipFill>
          <a:blip r:embed="rId5"/>
          <a:stretch>
            <a:fillRect/>
          </a:stretch>
        </p:blipFill>
        <p:spPr>
          <a:xfrm>
            <a:off x="5999020" y="356601"/>
            <a:ext cx="4172382" cy="2751116"/>
          </a:xfrm>
          <a:prstGeom prst="rect">
            <a:avLst/>
          </a:prstGeom>
        </p:spPr>
      </p:pic>
      <p:sp>
        <p:nvSpPr>
          <p:cNvPr id="14" name="CasellaDiTesto 13">
            <a:extLst>
              <a:ext uri="{FF2B5EF4-FFF2-40B4-BE49-F238E27FC236}">
                <a16:creationId xmlns:a16="http://schemas.microsoft.com/office/drawing/2014/main" id="{6E464253-7D13-4B5F-82E6-696B5EBE1F86}"/>
              </a:ext>
            </a:extLst>
          </p:cNvPr>
          <p:cNvSpPr txBox="1"/>
          <p:nvPr/>
        </p:nvSpPr>
        <p:spPr>
          <a:xfrm>
            <a:off x="6192981" y="306401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tx1">
                    <a:lumMod val="50000"/>
                    <a:lumOff val="50000"/>
                  </a:schemeClr>
                </a:solidFill>
              </a:rPr>
              <a:t>10.1056/NEJMoa1709847</a:t>
            </a:r>
            <a:endParaRPr lang="en-US" sz="1000" dirty="0">
              <a:solidFill>
                <a:schemeClr val="tx1">
                  <a:lumMod val="50000"/>
                  <a:lumOff val="50000"/>
                </a:schemeClr>
              </a:solidFill>
              <a:cs typeface="Calibri"/>
            </a:endParaRPr>
          </a:p>
        </p:txBody>
      </p:sp>
      <p:pic>
        <p:nvPicPr>
          <p:cNvPr id="15" name="Immagine 15" descr="Immagine che contiene sedendo, computer, portatile, aeroplano&#10;&#10;Descrizione generata automaticamente">
            <a:extLst>
              <a:ext uri="{FF2B5EF4-FFF2-40B4-BE49-F238E27FC236}">
                <a16:creationId xmlns:a16="http://schemas.microsoft.com/office/drawing/2014/main" id="{4652B7B2-237E-45B2-877B-2FA2F90A3BF6}"/>
              </a:ext>
            </a:extLst>
          </p:cNvPr>
          <p:cNvPicPr>
            <a:picLocks noChangeAspect="1"/>
          </p:cNvPicPr>
          <p:nvPr/>
        </p:nvPicPr>
        <p:blipFill>
          <a:blip r:embed="rId6"/>
          <a:stretch>
            <a:fillRect/>
          </a:stretch>
        </p:blipFill>
        <p:spPr>
          <a:xfrm>
            <a:off x="1036508" y="932007"/>
            <a:ext cx="3886083" cy="2852077"/>
          </a:xfrm>
          <a:prstGeom prst="rect">
            <a:avLst/>
          </a:prstGeom>
        </p:spPr>
      </p:pic>
      <p:sp>
        <p:nvSpPr>
          <p:cNvPr id="16" name="CasellaDiTesto 15">
            <a:extLst>
              <a:ext uri="{FF2B5EF4-FFF2-40B4-BE49-F238E27FC236}">
                <a16:creationId xmlns:a16="http://schemas.microsoft.com/office/drawing/2014/main" id="{0847D804-F1D6-44FA-BE21-E33E40CBACA3}"/>
              </a:ext>
            </a:extLst>
          </p:cNvPr>
          <p:cNvSpPr txBox="1"/>
          <p:nvPr/>
        </p:nvSpPr>
        <p:spPr>
          <a:xfrm>
            <a:off x="1032821" y="3704847"/>
            <a:ext cx="294112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tx1">
                    <a:lumMod val="50000"/>
                    <a:lumOff val="50000"/>
                  </a:schemeClr>
                </a:solidFill>
              </a:rPr>
              <a:t>10.1016/S0140-6736(19)30195-3</a:t>
            </a:r>
            <a:endParaRPr lang="en-US" sz="1000" dirty="0">
              <a:solidFill>
                <a:schemeClr val="tx1">
                  <a:lumMod val="50000"/>
                  <a:lumOff val="50000"/>
                </a:schemeClr>
              </a:solidFill>
              <a:cs typeface="Calibri"/>
            </a:endParaRPr>
          </a:p>
        </p:txBody>
      </p:sp>
      <p:sp>
        <p:nvSpPr>
          <p:cNvPr id="17" name="TextBox 4">
            <a:extLst>
              <a:ext uri="{FF2B5EF4-FFF2-40B4-BE49-F238E27FC236}">
                <a16:creationId xmlns:a16="http://schemas.microsoft.com/office/drawing/2014/main" id="{40523B68-1374-DD4B-9345-B3E9B7CB5196}"/>
              </a:ext>
            </a:extLst>
          </p:cNvPr>
          <p:cNvSpPr txBox="1"/>
          <p:nvPr/>
        </p:nvSpPr>
        <p:spPr>
          <a:xfrm>
            <a:off x="540000" y="180000"/>
            <a:ext cx="11538408" cy="523220"/>
          </a:xfrm>
          <a:prstGeom prst="rect">
            <a:avLst/>
          </a:prstGeom>
          <a:noFill/>
          <a:ln w="12700">
            <a:noFill/>
            <a:prstDash val="solid"/>
          </a:ln>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Uncertainty displays</a:t>
            </a:r>
          </a:p>
        </p:txBody>
      </p:sp>
    </p:spTree>
    <p:extLst>
      <p:ext uri="{BB962C8B-B14F-4D97-AF65-F5344CB8AC3E}">
        <p14:creationId xmlns:p14="http://schemas.microsoft.com/office/powerpoint/2010/main" val="1685980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511F-3759-4431-BA9A-3CD05099788F}"/>
              </a:ext>
            </a:extLst>
          </p:cNvPr>
          <p:cNvSpPr>
            <a:spLocks noGrp="1"/>
          </p:cNvSpPr>
          <p:nvPr>
            <p:ph type="title"/>
          </p:nvPr>
        </p:nvSpPr>
        <p:spPr/>
        <p:txBody>
          <a:bodyPr>
            <a:normAutofit/>
          </a:bodyPr>
          <a:lstStyle/>
          <a:p>
            <a:pPr algn="r"/>
            <a:r>
              <a:rPr lang="en-US" sz="8000" b="1" dirty="0">
                <a:solidFill>
                  <a:schemeClr val="accent1"/>
                </a:solidFill>
                <a:latin typeface="Arial" panose="020B0604020202020204" pitchFamily="34" charset="0"/>
                <a:cs typeface="Arial" panose="020B0604020202020204" pitchFamily="34" charset="0"/>
              </a:rPr>
              <a:t>Where to go</a:t>
            </a:r>
          </a:p>
        </p:txBody>
      </p:sp>
      <p:sp>
        <p:nvSpPr>
          <p:cNvPr id="3" name="Text Placeholder 2">
            <a:extLst>
              <a:ext uri="{FF2B5EF4-FFF2-40B4-BE49-F238E27FC236}">
                <a16:creationId xmlns:a16="http://schemas.microsoft.com/office/drawing/2014/main" id="{F10C4E9B-9F93-40BA-B5B6-28DD02901DFA}"/>
              </a:ext>
            </a:extLst>
          </p:cNvPr>
          <p:cNvSpPr>
            <a:spLocks noGrp="1"/>
          </p:cNvSpPr>
          <p:nvPr>
            <p:ph type="body" idx="1"/>
          </p:nvPr>
        </p:nvSpPr>
        <p:spPr/>
        <p:txBody>
          <a:bodyPr/>
          <a:lstStyle/>
          <a:p>
            <a:pPr algn="r"/>
            <a:r>
              <a:rPr lang="en-US" dirty="0"/>
              <a:t>Examples</a:t>
            </a:r>
          </a:p>
        </p:txBody>
      </p:sp>
    </p:spTree>
    <p:extLst>
      <p:ext uri="{BB962C8B-B14F-4D97-AF65-F5344CB8AC3E}">
        <p14:creationId xmlns:p14="http://schemas.microsoft.com/office/powerpoint/2010/main" val="4289513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B6BAC63F-8793-8444-B5C6-94A18C406608}"/>
              </a:ext>
            </a:extLst>
          </p:cNvPr>
          <p:cNvSpPr txBox="1"/>
          <p:nvPr/>
        </p:nvSpPr>
        <p:spPr>
          <a:xfrm>
            <a:off x="540000" y="180000"/>
            <a:ext cx="11538408" cy="584775"/>
          </a:xfrm>
          <a:prstGeom prst="rect">
            <a:avLst/>
          </a:prstGeom>
          <a:noFill/>
          <a:ln w="12700">
            <a:noFill/>
            <a:prstDash val="solid"/>
          </a:ln>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PASI Change from Baseline from Week 0 to Week 16</a:t>
            </a:r>
          </a:p>
        </p:txBody>
      </p:sp>
      <p:pic>
        <p:nvPicPr>
          <p:cNvPr id="8" name="Immagine 7" descr="Immagine che contiene testo, mappa, sedendo, treno&#10;&#10;Descrizione generata automaticamente">
            <a:extLst>
              <a:ext uri="{FF2B5EF4-FFF2-40B4-BE49-F238E27FC236}">
                <a16:creationId xmlns:a16="http://schemas.microsoft.com/office/drawing/2014/main" id="{9E1E8CE0-C52D-7C46-B322-ABFD25892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80" y="823991"/>
            <a:ext cx="11735840" cy="5672026"/>
          </a:xfrm>
          <a:prstGeom prst="rect">
            <a:avLst/>
          </a:prstGeom>
        </p:spPr>
      </p:pic>
    </p:spTree>
    <p:extLst>
      <p:ext uri="{BB962C8B-B14F-4D97-AF65-F5344CB8AC3E}">
        <p14:creationId xmlns:p14="http://schemas.microsoft.com/office/powerpoint/2010/main" val="715930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B6BAC63F-8793-8444-B5C6-94A18C406608}"/>
              </a:ext>
            </a:extLst>
          </p:cNvPr>
          <p:cNvSpPr txBox="1"/>
          <p:nvPr/>
        </p:nvSpPr>
        <p:spPr>
          <a:xfrm>
            <a:off x="540000" y="180000"/>
            <a:ext cx="11538408" cy="584775"/>
          </a:xfrm>
          <a:prstGeom prst="rect">
            <a:avLst/>
          </a:prstGeom>
          <a:noFill/>
          <a:ln w="12700">
            <a:noFill/>
            <a:prstDash val="solid"/>
          </a:ln>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PASI Change from Baseline from Week 0 to Week 16</a:t>
            </a:r>
          </a:p>
        </p:txBody>
      </p:sp>
      <p:pic>
        <p:nvPicPr>
          <p:cNvPr id="8" name="Immagine 7">
            <a:extLst>
              <a:ext uri="{FF2B5EF4-FFF2-40B4-BE49-F238E27FC236}">
                <a16:creationId xmlns:a16="http://schemas.microsoft.com/office/drawing/2014/main" id="{9E1E8CE0-C52D-7C46-B322-ABFD25892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080" y="823991"/>
            <a:ext cx="11735840" cy="5672025"/>
          </a:xfrm>
          <a:prstGeom prst="rect">
            <a:avLst/>
          </a:prstGeom>
        </p:spPr>
      </p:pic>
    </p:spTree>
    <p:extLst>
      <p:ext uri="{BB962C8B-B14F-4D97-AF65-F5344CB8AC3E}">
        <p14:creationId xmlns:p14="http://schemas.microsoft.com/office/powerpoint/2010/main" val="321973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C4FDCA-BD88-409C-81BC-648BEABFCF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0477" y="1220974"/>
            <a:ext cx="10639505" cy="5142158"/>
          </a:xfrm>
          <a:prstGeom prst="rect">
            <a:avLst/>
          </a:prstGeom>
        </p:spPr>
      </p:pic>
      <p:sp>
        <p:nvSpPr>
          <p:cNvPr id="4" name="TextBox 4">
            <a:extLst>
              <a:ext uri="{FF2B5EF4-FFF2-40B4-BE49-F238E27FC236}">
                <a16:creationId xmlns:a16="http://schemas.microsoft.com/office/drawing/2014/main" id="{05E67065-1B2B-AE4C-95DA-F6A600D0A212}"/>
              </a:ext>
            </a:extLst>
          </p:cNvPr>
          <p:cNvSpPr txBox="1"/>
          <p:nvPr/>
        </p:nvSpPr>
        <p:spPr>
          <a:xfrm>
            <a:off x="540000" y="180000"/>
            <a:ext cx="11538408" cy="523220"/>
          </a:xfrm>
          <a:prstGeom prst="rect">
            <a:avLst/>
          </a:prstGeom>
          <a:noFill/>
          <a:ln w="12700">
            <a:noFill/>
            <a:prstDash val="solid"/>
          </a:ln>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Waterfall Plot of First PASI90 Response Onset and Maintenance</a:t>
            </a:r>
          </a:p>
        </p:txBody>
      </p:sp>
      <p:sp>
        <p:nvSpPr>
          <p:cNvPr id="3" name="CasellaDiTesto 2">
            <a:extLst>
              <a:ext uri="{FF2B5EF4-FFF2-40B4-BE49-F238E27FC236}">
                <a16:creationId xmlns:a16="http://schemas.microsoft.com/office/drawing/2014/main" id="{582C64C3-230C-C047-9AD5-AF74C2332D81}"/>
              </a:ext>
            </a:extLst>
          </p:cNvPr>
          <p:cNvSpPr txBox="1"/>
          <p:nvPr/>
        </p:nvSpPr>
        <p:spPr>
          <a:xfrm>
            <a:off x="3200401" y="1216420"/>
            <a:ext cx="936943" cy="523220"/>
          </a:xfrm>
          <a:prstGeom prst="rect">
            <a:avLst/>
          </a:prstGeom>
          <a:noFill/>
        </p:spPr>
        <p:txBody>
          <a:bodyPr wrap="square" rtlCol="0">
            <a:spAutoFit/>
          </a:bodyPr>
          <a:lstStyle/>
          <a:p>
            <a:r>
              <a:rPr lang="it-IT" sz="1400" b="1" dirty="0">
                <a:solidFill>
                  <a:schemeClr val="tx2">
                    <a:lumMod val="50000"/>
                  </a:schemeClr>
                </a:solidFill>
                <a:latin typeface="Arial" panose="020B0604020202020204" pitchFamily="34" charset="0"/>
                <a:cs typeface="Arial" panose="020B0604020202020204" pitchFamily="34" charset="0"/>
              </a:rPr>
              <a:t>Drug A	</a:t>
            </a:r>
          </a:p>
        </p:txBody>
      </p:sp>
      <p:sp>
        <p:nvSpPr>
          <p:cNvPr id="5" name="CasellaDiTesto 4">
            <a:extLst>
              <a:ext uri="{FF2B5EF4-FFF2-40B4-BE49-F238E27FC236}">
                <a16:creationId xmlns:a16="http://schemas.microsoft.com/office/drawing/2014/main" id="{79B88D86-82A7-3043-A3B8-C7096DF6A12E}"/>
              </a:ext>
            </a:extLst>
          </p:cNvPr>
          <p:cNvSpPr txBox="1"/>
          <p:nvPr/>
        </p:nvSpPr>
        <p:spPr>
          <a:xfrm>
            <a:off x="8484147" y="1216420"/>
            <a:ext cx="1075489" cy="307777"/>
          </a:xfrm>
          <a:prstGeom prst="rect">
            <a:avLst/>
          </a:prstGeom>
          <a:noFill/>
        </p:spPr>
        <p:txBody>
          <a:bodyPr wrap="square" rtlCol="0">
            <a:spAutoFit/>
          </a:bodyPr>
          <a:lstStyle/>
          <a:p>
            <a:r>
              <a:rPr lang="it-IT" sz="1400" b="1" dirty="0">
                <a:solidFill>
                  <a:schemeClr val="tx2">
                    <a:lumMod val="50000"/>
                  </a:schemeClr>
                </a:solidFill>
                <a:latin typeface="Arial" panose="020B0604020202020204" pitchFamily="34" charset="0"/>
                <a:cs typeface="Arial" panose="020B0604020202020204" pitchFamily="34" charset="0"/>
              </a:rPr>
              <a:t>Placebo</a:t>
            </a:r>
          </a:p>
        </p:txBody>
      </p:sp>
      <p:sp>
        <p:nvSpPr>
          <p:cNvPr id="6" name="Rettangolo 5">
            <a:extLst>
              <a:ext uri="{FF2B5EF4-FFF2-40B4-BE49-F238E27FC236}">
                <a16:creationId xmlns:a16="http://schemas.microsoft.com/office/drawing/2014/main" id="{6876F7C7-2491-544F-8652-47758DA2C1CA}"/>
              </a:ext>
            </a:extLst>
          </p:cNvPr>
          <p:cNvSpPr/>
          <p:nvPr/>
        </p:nvSpPr>
        <p:spPr>
          <a:xfrm>
            <a:off x="5209309" y="1119435"/>
            <a:ext cx="2202873"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3976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KZ_PSO2020_003_004_02">
            <a:hlinkClick r:id="" action="ppaction://media"/>
            <a:extLst>
              <a:ext uri="{FF2B5EF4-FFF2-40B4-BE49-F238E27FC236}">
                <a16:creationId xmlns:a16="http://schemas.microsoft.com/office/drawing/2014/main" id="{8D9B52BB-5559-4FE5-AAEB-E2F35DD03CA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85658" y="703220"/>
            <a:ext cx="7907250" cy="5374459"/>
          </a:xfrm>
          <a:prstGeom prst="rect">
            <a:avLst/>
          </a:prstGeom>
        </p:spPr>
      </p:pic>
      <p:sp>
        <p:nvSpPr>
          <p:cNvPr id="2" name="Rettangolo 1">
            <a:extLst>
              <a:ext uri="{FF2B5EF4-FFF2-40B4-BE49-F238E27FC236}">
                <a16:creationId xmlns:a16="http://schemas.microsoft.com/office/drawing/2014/main" id="{7F9EBC5F-1E5E-D14C-B324-26C9E3CD88D8}"/>
              </a:ext>
            </a:extLst>
          </p:cNvPr>
          <p:cNvSpPr/>
          <p:nvPr/>
        </p:nvSpPr>
        <p:spPr>
          <a:xfrm>
            <a:off x="1385455" y="757740"/>
            <a:ext cx="8395854" cy="220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4">
            <a:extLst>
              <a:ext uri="{FF2B5EF4-FFF2-40B4-BE49-F238E27FC236}">
                <a16:creationId xmlns:a16="http://schemas.microsoft.com/office/drawing/2014/main" id="{0303647B-88FD-3645-9C9C-E741348B23B9}"/>
              </a:ext>
            </a:extLst>
          </p:cNvPr>
          <p:cNvSpPr txBox="1"/>
          <p:nvPr/>
        </p:nvSpPr>
        <p:spPr>
          <a:xfrm>
            <a:off x="540000" y="180000"/>
            <a:ext cx="11538408" cy="523220"/>
          </a:xfrm>
          <a:prstGeom prst="rect">
            <a:avLst/>
          </a:prstGeom>
          <a:noFill/>
          <a:ln w="12700">
            <a:noFill/>
            <a:prstDash val="solid"/>
          </a:ln>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Animation of PASI Change from Baseline from Week 0 to Week 16</a:t>
            </a:r>
          </a:p>
        </p:txBody>
      </p:sp>
      <p:sp>
        <p:nvSpPr>
          <p:cNvPr id="3" name="CasellaDiTesto 2">
            <a:extLst>
              <a:ext uri="{FF2B5EF4-FFF2-40B4-BE49-F238E27FC236}">
                <a16:creationId xmlns:a16="http://schemas.microsoft.com/office/drawing/2014/main" id="{E9F1B96F-B4C5-6848-9D5B-D53EAD2D409E}"/>
              </a:ext>
            </a:extLst>
          </p:cNvPr>
          <p:cNvSpPr txBox="1"/>
          <p:nvPr/>
        </p:nvSpPr>
        <p:spPr>
          <a:xfrm>
            <a:off x="2590800" y="1892530"/>
            <a:ext cx="2995200" cy="252000"/>
          </a:xfrm>
          <a:prstGeom prst="rect">
            <a:avLst/>
          </a:prstGeom>
          <a:solidFill>
            <a:schemeClr val="bg2">
              <a:lumMod val="90000"/>
            </a:schemeClr>
          </a:solidFill>
          <a:ln>
            <a:solidFill>
              <a:schemeClr val="tx2"/>
            </a:solidFill>
          </a:ln>
        </p:spPr>
        <p:txBody>
          <a:bodyPr wrap="square" rtlCol="0">
            <a:spAutoFit/>
          </a:bodyPr>
          <a:lstStyle/>
          <a:p>
            <a:pPr algn="ctr"/>
            <a:r>
              <a:rPr lang="it-IT" sz="900" dirty="0">
                <a:solidFill>
                  <a:schemeClr val="tx1">
                    <a:lumMod val="85000"/>
                    <a:lumOff val="15000"/>
                  </a:schemeClr>
                </a:solidFill>
                <a:latin typeface="Arial" panose="020B0604020202020204" pitchFamily="34" charset="0"/>
                <a:cs typeface="Arial" panose="020B0604020202020204" pitchFamily="34" charset="0"/>
              </a:rPr>
              <a:t>Drug A</a:t>
            </a:r>
            <a:endParaRPr lang="it-IT"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DDF15152-276E-464F-A19B-35466E2E3979}"/>
              </a:ext>
            </a:extLst>
          </p:cNvPr>
          <p:cNvSpPr txBox="1"/>
          <p:nvPr/>
        </p:nvSpPr>
        <p:spPr>
          <a:xfrm>
            <a:off x="5658168" y="1892530"/>
            <a:ext cx="2988000" cy="255600"/>
          </a:xfrm>
          <a:prstGeom prst="rect">
            <a:avLst/>
          </a:prstGeom>
          <a:solidFill>
            <a:schemeClr val="bg2">
              <a:lumMod val="90000"/>
            </a:schemeClr>
          </a:solidFill>
          <a:ln>
            <a:solidFill>
              <a:schemeClr val="tx2"/>
            </a:solidFill>
          </a:ln>
        </p:spPr>
        <p:txBody>
          <a:bodyPr wrap="square" rtlCol="0">
            <a:spAutoFit/>
          </a:bodyPr>
          <a:lstStyle/>
          <a:p>
            <a:pPr algn="ctr"/>
            <a:r>
              <a:rPr lang="it-IT" sz="900" dirty="0">
                <a:solidFill>
                  <a:schemeClr val="tx1">
                    <a:lumMod val="85000"/>
                    <a:lumOff val="15000"/>
                  </a:schemeClr>
                </a:solidFill>
                <a:latin typeface="Arial" panose="020B0604020202020204" pitchFamily="34" charset="0"/>
                <a:cs typeface="Arial" panose="020B0604020202020204" pitchFamily="34" charset="0"/>
              </a:rPr>
              <a:t>Placebo</a:t>
            </a:r>
            <a:endParaRPr lang="it-IT" sz="14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02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144F55-78D9-41ED-848E-C39DCE5B486C}"/>
              </a:ext>
            </a:extLst>
          </p:cNvPr>
          <p:cNvSpPr>
            <a:spLocks noGrp="1"/>
          </p:cNvSpPr>
          <p:nvPr>
            <p:ph idx="1"/>
          </p:nvPr>
        </p:nvSpPr>
        <p:spPr/>
        <p:txBody>
          <a:bodyPr vert="horz" lIns="91440" tIns="45720" rIns="91440" bIns="45720" rtlCol="0" anchor="t">
            <a:normAutofit/>
          </a:bodyPr>
          <a:lstStyle/>
          <a:p>
            <a:pPr>
              <a:buFont typeface="Wingdings" pitchFamily="2" charset="2"/>
              <a:buChar char="§"/>
            </a:pPr>
            <a:r>
              <a:rPr lang="en-US" dirty="0">
                <a:solidFill>
                  <a:schemeClr val="tx2"/>
                </a:solidFill>
                <a:latin typeface="Arial"/>
                <a:cs typeface="Calibri"/>
              </a:rPr>
              <a:t>A manifesto for uncertainty visualization in the pharmaceutical industry</a:t>
            </a:r>
          </a:p>
          <a:p>
            <a:pPr>
              <a:buFont typeface="Wingdings" pitchFamily="2" charset="2"/>
              <a:buChar char="§"/>
            </a:pPr>
            <a:r>
              <a:rPr lang="en-US" dirty="0">
                <a:solidFill>
                  <a:schemeClr val="tx2"/>
                </a:solidFill>
                <a:latin typeface="Arial"/>
                <a:cs typeface="Arial"/>
              </a:rPr>
              <a:t>Learning data visualization principles (VIS SIG)</a:t>
            </a:r>
          </a:p>
          <a:p>
            <a:pPr>
              <a:buFont typeface="Wingdings" pitchFamily="2" charset="2"/>
              <a:buChar char="§"/>
            </a:pPr>
            <a:r>
              <a:rPr lang="en-US" dirty="0">
                <a:solidFill>
                  <a:schemeClr val="tx2"/>
                </a:solidFill>
                <a:latin typeface="Arial"/>
                <a:cs typeface="Calibri"/>
              </a:rPr>
              <a:t>Visualizing uncertainty as reporting standard (CONSORT)</a:t>
            </a:r>
            <a:endParaRPr lang="en-US" dirty="0">
              <a:solidFill>
                <a:schemeClr val="tx2"/>
              </a:solidFill>
              <a:latin typeface="Arial"/>
              <a:cs typeface="Arial"/>
            </a:endParaRPr>
          </a:p>
          <a:p>
            <a:pPr>
              <a:buFont typeface="Wingdings" pitchFamily="2" charset="2"/>
              <a:buChar char="§"/>
            </a:pPr>
            <a:r>
              <a:rPr lang="en-US" dirty="0">
                <a:solidFill>
                  <a:schemeClr val="tx2"/>
                </a:solidFill>
                <a:latin typeface="Arial"/>
                <a:cs typeface="Arial"/>
              </a:rPr>
              <a:t>More software in the toolkit</a:t>
            </a:r>
          </a:p>
        </p:txBody>
      </p:sp>
      <p:sp>
        <p:nvSpPr>
          <p:cNvPr id="6" name="TextBox 4">
            <a:extLst>
              <a:ext uri="{FF2B5EF4-FFF2-40B4-BE49-F238E27FC236}">
                <a16:creationId xmlns:a16="http://schemas.microsoft.com/office/drawing/2014/main" id="{EA847E5C-28DE-2644-8D71-10D05DCDEBE8}"/>
              </a:ext>
            </a:extLst>
          </p:cNvPr>
          <p:cNvSpPr txBox="1"/>
          <p:nvPr/>
        </p:nvSpPr>
        <p:spPr>
          <a:xfrm>
            <a:off x="540000" y="180000"/>
            <a:ext cx="11538408" cy="523220"/>
          </a:xfrm>
          <a:prstGeom prst="rect">
            <a:avLst/>
          </a:prstGeom>
          <a:noFill/>
          <a:ln w="12700">
            <a:noFill/>
            <a:prstDash val="solid"/>
          </a:ln>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Call to action</a:t>
            </a:r>
          </a:p>
        </p:txBody>
      </p:sp>
    </p:spTree>
    <p:extLst>
      <p:ext uri="{BB962C8B-B14F-4D97-AF65-F5344CB8AC3E}">
        <p14:creationId xmlns:p14="http://schemas.microsoft.com/office/powerpoint/2010/main" val="190995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144F55-78D9-41ED-848E-C39DCE5B486C}"/>
              </a:ext>
            </a:extLst>
          </p:cNvPr>
          <p:cNvSpPr>
            <a:spLocks noGrp="1"/>
          </p:cNvSpPr>
          <p:nvPr>
            <p:ph idx="1"/>
          </p:nvPr>
        </p:nvSpPr>
        <p:spPr>
          <a:xfrm>
            <a:off x="838200" y="1825625"/>
            <a:ext cx="11062676" cy="4351338"/>
          </a:xfrm>
        </p:spPr>
        <p:txBody>
          <a:bodyPr vert="horz" lIns="91440" tIns="45720" rIns="91440" bIns="45720" rtlCol="0" anchor="t">
            <a:normAutofit fontScale="92500" lnSpcReduction="20000"/>
          </a:bodyPr>
          <a:lstStyle/>
          <a:p>
            <a:r>
              <a:rPr lang="it-IT" sz="2000" dirty="0">
                <a:latin typeface="Arial" panose="020B0604020202020204" pitchFamily="34" charset="0"/>
                <a:cs typeface="Arial" panose="020B0604020202020204" pitchFamily="34" charset="0"/>
              </a:rPr>
              <a:t>Cairo, Alberto. </a:t>
            </a:r>
            <a:r>
              <a:rPr lang="it-IT" sz="2000" i="1" dirty="0">
                <a:latin typeface="Arial" panose="020B0604020202020204" pitchFamily="34" charset="0"/>
                <a:cs typeface="Arial" panose="020B0604020202020204" pitchFamily="34" charset="0"/>
              </a:rPr>
              <a:t>The </a:t>
            </a:r>
            <a:r>
              <a:rPr lang="it-IT" sz="2000" i="1" dirty="0" err="1">
                <a:latin typeface="Arial" panose="020B0604020202020204" pitchFamily="34" charset="0"/>
                <a:cs typeface="Arial" panose="020B0604020202020204" pitchFamily="34" charset="0"/>
              </a:rPr>
              <a:t>truthful</a:t>
            </a:r>
            <a:r>
              <a:rPr lang="it-IT" sz="2000" i="1" dirty="0">
                <a:latin typeface="Arial" panose="020B0604020202020204" pitchFamily="34" charset="0"/>
                <a:cs typeface="Arial" panose="020B0604020202020204" pitchFamily="34" charset="0"/>
              </a:rPr>
              <a:t> art: Data, </a:t>
            </a:r>
            <a:r>
              <a:rPr lang="it-IT" sz="2000" i="1" dirty="0" err="1">
                <a:latin typeface="Arial" panose="020B0604020202020204" pitchFamily="34" charset="0"/>
                <a:cs typeface="Arial" panose="020B0604020202020204" pitchFamily="34" charset="0"/>
              </a:rPr>
              <a:t>charts</a:t>
            </a:r>
            <a:r>
              <a:rPr lang="it-IT" sz="2000" i="1" dirty="0">
                <a:latin typeface="Arial" panose="020B0604020202020204" pitchFamily="34" charset="0"/>
                <a:cs typeface="Arial" panose="020B0604020202020204" pitchFamily="34" charset="0"/>
              </a:rPr>
              <a:t>, and </a:t>
            </a:r>
            <a:r>
              <a:rPr lang="it-IT" sz="2000" i="1" dirty="0" err="1">
                <a:latin typeface="Arial" panose="020B0604020202020204" pitchFamily="34" charset="0"/>
                <a:cs typeface="Arial" panose="020B0604020202020204" pitchFamily="34" charset="0"/>
              </a:rPr>
              <a:t>maps</a:t>
            </a:r>
            <a:r>
              <a:rPr lang="it-IT" sz="2000" i="1" dirty="0">
                <a:latin typeface="Arial" panose="020B0604020202020204" pitchFamily="34" charset="0"/>
                <a:cs typeface="Arial" panose="020B0604020202020204" pitchFamily="34" charset="0"/>
              </a:rPr>
              <a:t> for </a:t>
            </a:r>
            <a:r>
              <a:rPr lang="it-IT" sz="2000" i="1" dirty="0" err="1">
                <a:latin typeface="Arial" panose="020B0604020202020204" pitchFamily="34" charset="0"/>
                <a:cs typeface="Arial" panose="020B0604020202020204" pitchFamily="34" charset="0"/>
              </a:rPr>
              <a:t>communication</a:t>
            </a:r>
            <a:r>
              <a:rPr lang="it-IT" sz="2000" dirty="0">
                <a:latin typeface="Arial" panose="020B0604020202020204" pitchFamily="34" charset="0"/>
                <a:cs typeface="Arial" panose="020B0604020202020204" pitchFamily="34" charset="0"/>
              </a:rPr>
              <a:t>. New </a:t>
            </a:r>
            <a:r>
              <a:rPr lang="it-IT" sz="2000" dirty="0" err="1">
                <a:latin typeface="Arial" panose="020B0604020202020204" pitchFamily="34" charset="0"/>
                <a:cs typeface="Arial" panose="020B0604020202020204" pitchFamily="34" charset="0"/>
              </a:rPr>
              <a:t>Riders</a:t>
            </a:r>
            <a:r>
              <a:rPr lang="it-IT" sz="2000" dirty="0">
                <a:latin typeface="Arial" panose="020B0604020202020204" pitchFamily="34" charset="0"/>
                <a:cs typeface="Arial" panose="020B0604020202020204" pitchFamily="34" charset="0"/>
              </a:rPr>
              <a:t>, 2016.</a:t>
            </a:r>
          </a:p>
          <a:p>
            <a:r>
              <a:rPr lang="it-IT" sz="2000" dirty="0">
                <a:latin typeface="Arial" panose="020B0604020202020204" pitchFamily="34" charset="0"/>
                <a:cs typeface="Arial" panose="020B0604020202020204" pitchFamily="34" charset="0"/>
              </a:rPr>
              <a:t>Novartis checklist</a:t>
            </a:r>
          </a:p>
          <a:p>
            <a:pPr marL="0" indent="0">
              <a:buNone/>
            </a:pPr>
            <a:r>
              <a:rPr lang="it-IT" sz="2000" dirty="0">
                <a:latin typeface="Arial" panose="020B0604020202020204" pitchFamily="34" charset="0"/>
                <a:cs typeface="Arial" panose="020B0604020202020204" pitchFamily="34" charset="0"/>
              </a:rPr>
              <a:t> </a:t>
            </a:r>
            <a:r>
              <a:rPr lang="it-IT" sz="2200" dirty="0">
                <a:hlinkClick r:id="rId2" tooltip="https://sgfin.github.io/files/cheatsheets/graphic_design.pdf"/>
              </a:rPr>
              <a:t>https://sgfin.github.io/files/cheatsheets/graphic_design.pdf</a:t>
            </a:r>
            <a:endParaRPr lang="it-IT" sz="2200" dirty="0"/>
          </a:p>
          <a:p>
            <a:endParaRPr lang="it-IT" sz="1600" dirty="0">
              <a:latin typeface="Arial" panose="020B0604020202020204" pitchFamily="34" charset="0"/>
              <a:cs typeface="Arial" panose="020B0604020202020204" pitchFamily="34" charset="0"/>
            </a:endParaRPr>
          </a:p>
          <a:p>
            <a:r>
              <a:rPr lang="en-US" sz="2000" dirty="0">
                <a:latin typeface="Arial" panose="020B0604020202020204" pitchFamily="34" charset="0"/>
                <a:ea typeface="+mn-lt"/>
                <a:cs typeface="Arial" panose="020B0604020202020204" pitchFamily="34" charset="0"/>
              </a:rPr>
              <a:t>The MU Collective directed by Jessica Hullman and Matt Kay </a:t>
            </a:r>
            <a:r>
              <a:rPr lang="en-US" sz="1800" dirty="0">
                <a:latin typeface="Arial" panose="020B0604020202020204" pitchFamily="34" charset="0"/>
                <a:ea typeface="+mn-lt"/>
                <a:cs typeface="Arial" panose="020B0604020202020204" pitchFamily="34" charset="0"/>
                <a:hlinkClick r:id="rId3"/>
              </a:rPr>
              <a:t>https://mucollective.northwestern.edu</a:t>
            </a:r>
            <a:endParaRPr lang="en-US" sz="1800" dirty="0">
              <a:latin typeface="Arial" panose="020B0604020202020204" pitchFamily="34" charset="0"/>
              <a:ea typeface="+mn-lt"/>
              <a:cs typeface="Arial" panose="020B0604020202020204" pitchFamily="34" charset="0"/>
            </a:endParaRPr>
          </a:p>
          <a:p>
            <a:r>
              <a:rPr lang="it-IT" sz="2000" dirty="0" err="1">
                <a:latin typeface="Arial" panose="020B0604020202020204" pitchFamily="34" charset="0"/>
                <a:cs typeface="Arial" panose="020B0604020202020204" pitchFamily="34" charset="0"/>
              </a:rPr>
              <a:t>Wilke</a:t>
            </a:r>
            <a:r>
              <a:rPr lang="it-IT" sz="2000" dirty="0">
                <a:latin typeface="Arial" panose="020B0604020202020204" pitchFamily="34" charset="0"/>
                <a:cs typeface="Arial" panose="020B0604020202020204" pitchFamily="34" charset="0"/>
              </a:rPr>
              <a:t>, Claus O. </a:t>
            </a:r>
            <a:r>
              <a:rPr lang="it-IT" sz="2000" i="1" dirty="0">
                <a:latin typeface="Arial" panose="020B0604020202020204" pitchFamily="34" charset="0"/>
                <a:cs typeface="Arial" panose="020B0604020202020204" pitchFamily="34" charset="0"/>
              </a:rPr>
              <a:t>Fundamentals of data </a:t>
            </a:r>
            <a:r>
              <a:rPr lang="it-IT" sz="2000" i="1" dirty="0" err="1">
                <a:latin typeface="Arial" panose="020B0604020202020204" pitchFamily="34" charset="0"/>
                <a:cs typeface="Arial" panose="020B0604020202020204" pitchFamily="34" charset="0"/>
              </a:rPr>
              <a:t>visualization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O'Reilly</a:t>
            </a:r>
            <a:r>
              <a:rPr lang="it-IT" sz="2000" dirty="0">
                <a:latin typeface="Arial" panose="020B0604020202020204" pitchFamily="34" charset="0"/>
                <a:cs typeface="Arial" panose="020B0604020202020204" pitchFamily="34" charset="0"/>
              </a:rPr>
              <a:t> Media, 2019.                    </a:t>
            </a:r>
            <a:r>
              <a:rPr lang="en-US" sz="1800" dirty="0">
                <a:latin typeface="Arial" panose="020B0604020202020204" pitchFamily="34" charset="0"/>
                <a:ea typeface="+mn-lt"/>
                <a:cs typeface="Arial" panose="020B0604020202020204" pitchFamily="34" charset="0"/>
                <a:hlinkClick r:id="rId4"/>
              </a:rPr>
              <a:t>https://serialmentor.com/dataviz</a:t>
            </a:r>
            <a:endParaRPr lang="en-US" sz="1800" dirty="0">
              <a:latin typeface="Arial" panose="020B0604020202020204" pitchFamily="34" charset="0"/>
              <a:ea typeface="+mn-lt"/>
              <a:cs typeface="Arial" panose="020B0604020202020204" pitchFamily="34" charset="0"/>
            </a:endParaRPr>
          </a:p>
          <a:p>
            <a:r>
              <a:rPr lang="en-US" sz="2000" dirty="0">
                <a:latin typeface="Arial" panose="020B0604020202020204" pitchFamily="34" charset="0"/>
                <a:ea typeface="+mn-lt"/>
                <a:cs typeface="Arial" panose="020B0604020202020204" pitchFamily="34" charset="0"/>
              </a:rPr>
              <a:t>PSI </a:t>
            </a:r>
            <a:r>
              <a:rPr lang="en-US" sz="2000" dirty="0" err="1">
                <a:latin typeface="Arial" panose="020B0604020202020204" pitchFamily="34" charset="0"/>
                <a:ea typeface="+mn-lt"/>
                <a:cs typeface="Arial" panose="020B0604020202020204" pitchFamily="34" charset="0"/>
              </a:rPr>
              <a:t>Visualisation</a:t>
            </a:r>
            <a:r>
              <a:rPr lang="en-US" sz="2000" dirty="0">
                <a:latin typeface="Arial" panose="020B0604020202020204" pitchFamily="34" charset="0"/>
                <a:ea typeface="+mn-lt"/>
                <a:cs typeface="Arial" panose="020B0604020202020204" pitchFamily="34" charset="0"/>
              </a:rPr>
              <a:t> Special Interest Group (VIS SIG)                               </a:t>
            </a:r>
            <a:r>
              <a:rPr lang="en-US" sz="1800" dirty="0">
                <a:latin typeface="Arial" panose="020B0604020202020204" pitchFamily="34" charset="0"/>
                <a:ea typeface="+mn-lt"/>
                <a:cs typeface="Arial" panose="020B0604020202020204" pitchFamily="34" charset="0"/>
                <a:hlinkClick r:id="rId5"/>
              </a:rPr>
              <a:t>https://www.psiweb.org/sigs-special-interest-groups/visualisation</a:t>
            </a:r>
            <a:endParaRPr lang="en-US" sz="18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van der Bles et al. "Communicating uncertainty about facts, numbers and science" Royal Society open science 6.5 (2019): 181870.</a:t>
            </a:r>
          </a:p>
          <a:p>
            <a:r>
              <a:rPr lang="en-US" sz="2000" dirty="0">
                <a:latin typeface="Arial" panose="020B0604020202020204" pitchFamily="34" charset="0"/>
                <a:ea typeface="+mn-lt"/>
                <a:cs typeface="Arial" panose="020B0604020202020204" pitchFamily="34" charset="0"/>
              </a:rPr>
              <a:t>Bonneau et al. "Overview and state-of-the-art of uncertainty visualization." Scientific Visualization. Springer, London, 2014. 3-27.</a:t>
            </a:r>
          </a:p>
          <a:p>
            <a:r>
              <a:rPr lang="it-IT" sz="2000" dirty="0">
                <a:latin typeface="Arial" panose="020B0604020202020204" pitchFamily="34" charset="0"/>
                <a:cs typeface="Arial" panose="020B0604020202020204" pitchFamily="34" charset="0"/>
              </a:rPr>
              <a:t>Spaghetti Plots and </a:t>
            </a:r>
            <a:r>
              <a:rPr lang="it-IT" sz="2000" dirty="0" err="1">
                <a:latin typeface="Arial" panose="020B0604020202020204" pitchFamily="34" charset="0"/>
                <a:cs typeface="Arial" panose="020B0604020202020204" pitchFamily="34" charset="0"/>
              </a:rPr>
              <a:t>Hurricanes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Paths</a:t>
            </a:r>
            <a:r>
              <a:rPr lang="en-US" sz="2000" dirty="0">
                <a:latin typeface="Arial" panose="020B0604020202020204" pitchFamily="34" charset="0"/>
                <a:ea typeface="+mn-lt"/>
                <a:cs typeface="Arial" panose="020B0604020202020204" pitchFamily="34" charset="0"/>
              </a:rPr>
              <a:t>                     </a:t>
            </a:r>
            <a:r>
              <a:rPr lang="it-IT" sz="1800" dirty="0">
                <a:latin typeface="Arial" panose="020B0604020202020204" pitchFamily="34" charset="0"/>
                <a:cs typeface="Arial" panose="020B0604020202020204" pitchFamily="34" charset="0"/>
                <a:hlinkClick r:id="rId6"/>
              </a:rPr>
              <a:t>https://www.datacamp.com/community/blog/how-not-to-plot-hurricane-predictions</a:t>
            </a:r>
            <a:endParaRPr lang="en-US" sz="1800" dirty="0">
              <a:latin typeface="Arial" panose="020B0604020202020204" pitchFamily="34" charset="0"/>
              <a:ea typeface="+mn-lt"/>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6" name="TextBox 4">
            <a:extLst>
              <a:ext uri="{FF2B5EF4-FFF2-40B4-BE49-F238E27FC236}">
                <a16:creationId xmlns:a16="http://schemas.microsoft.com/office/drawing/2014/main" id="{224D2FCC-792F-D349-A2EA-B0DD32C45949}"/>
              </a:ext>
            </a:extLst>
          </p:cNvPr>
          <p:cNvSpPr txBox="1"/>
          <p:nvPr/>
        </p:nvSpPr>
        <p:spPr>
          <a:xfrm>
            <a:off x="540000" y="180000"/>
            <a:ext cx="11538408" cy="523220"/>
          </a:xfrm>
          <a:prstGeom prst="rect">
            <a:avLst/>
          </a:prstGeom>
          <a:noFill/>
          <a:ln w="12700">
            <a:noFill/>
            <a:prstDash val="solid"/>
          </a:ln>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350565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D0A0FA-13FC-4B2A-826B-87DC83EE31C1}"/>
              </a:ext>
            </a:extLst>
          </p:cNvPr>
          <p:cNvPicPr>
            <a:picLocks noChangeAspect="1"/>
          </p:cNvPicPr>
          <p:nvPr/>
        </p:nvPicPr>
        <p:blipFill rotWithShape="1">
          <a:blip r:embed="rId3">
            <a:extLst>
              <a:ext uri="{28A0092B-C50C-407E-A947-70E740481C1C}">
                <a14:useLocalDpi xmlns:a14="http://schemas.microsoft.com/office/drawing/2010/main" val="0"/>
              </a:ext>
            </a:extLst>
          </a:blip>
          <a:srcRect l="-1" t="3813" r="35137" b="2553"/>
          <a:stretch/>
        </p:blipFill>
        <p:spPr>
          <a:xfrm>
            <a:off x="3558600" y="1555167"/>
            <a:ext cx="3256008" cy="3717256"/>
          </a:xfrm>
          <a:prstGeom prst="rect">
            <a:avLst/>
          </a:prstGeom>
        </p:spPr>
      </p:pic>
      <p:pic>
        <p:nvPicPr>
          <p:cNvPr id="10" name="Picture 9">
            <a:extLst>
              <a:ext uri="{FF2B5EF4-FFF2-40B4-BE49-F238E27FC236}">
                <a16:creationId xmlns:a16="http://schemas.microsoft.com/office/drawing/2014/main" id="{44D42088-3C07-4E4E-82BA-DF6D003A4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94" y="654363"/>
            <a:ext cx="4369500" cy="3277124"/>
          </a:xfrm>
          <a:prstGeom prst="rect">
            <a:avLst/>
          </a:prstGeom>
        </p:spPr>
      </p:pic>
      <p:sp>
        <p:nvSpPr>
          <p:cNvPr id="11" name="TextBox 10">
            <a:extLst>
              <a:ext uri="{FF2B5EF4-FFF2-40B4-BE49-F238E27FC236}">
                <a16:creationId xmlns:a16="http://schemas.microsoft.com/office/drawing/2014/main" id="{E5802393-4D8B-4E7F-88DB-B7C0CBF9B2B7}"/>
              </a:ext>
            </a:extLst>
          </p:cNvPr>
          <p:cNvSpPr txBox="1"/>
          <p:nvPr/>
        </p:nvSpPr>
        <p:spPr>
          <a:xfrm>
            <a:off x="7023509" y="4021848"/>
            <a:ext cx="4181229" cy="276999"/>
          </a:xfrm>
          <a:prstGeom prst="rect">
            <a:avLst/>
          </a:prstGeom>
          <a:noFill/>
          <a:ln w="12700">
            <a:noFill/>
            <a:prstDash val="solid"/>
          </a:ln>
        </p:spPr>
        <p:txBody>
          <a:bodyPr wrap="square" rtlCol="0" anchor="t">
            <a:spAutoFit/>
          </a:bodyPr>
          <a:lstStyle/>
          <a:p>
            <a:r>
              <a:rPr lang="en-US" sz="1200" dirty="0">
                <a:solidFill>
                  <a:schemeClr val="tx2"/>
                </a:solidFill>
                <a:latin typeface="Arial"/>
                <a:cs typeface="Arial"/>
              </a:rPr>
              <a:t>Claus O. Wilke book "Fundamentals of Data Visualization"</a:t>
            </a:r>
            <a:endParaRPr lang="en-US" dirty="0">
              <a:solidFill>
                <a:schemeClr val="tx2"/>
              </a:solidFill>
              <a:latin typeface="Arial"/>
              <a:cs typeface="Arial"/>
            </a:endParaRPr>
          </a:p>
        </p:txBody>
      </p:sp>
      <p:sp>
        <p:nvSpPr>
          <p:cNvPr id="12" name="TextBox 10">
            <a:extLst>
              <a:ext uri="{FF2B5EF4-FFF2-40B4-BE49-F238E27FC236}">
                <a16:creationId xmlns:a16="http://schemas.microsoft.com/office/drawing/2014/main" id="{AAE267D0-8713-43A6-AB41-4C8FE51BCA9D}"/>
              </a:ext>
            </a:extLst>
          </p:cNvPr>
          <p:cNvSpPr txBox="1"/>
          <p:nvPr/>
        </p:nvSpPr>
        <p:spPr>
          <a:xfrm>
            <a:off x="3532117" y="5892273"/>
            <a:ext cx="3251774" cy="276999"/>
          </a:xfrm>
          <a:prstGeom prst="rect">
            <a:avLst/>
          </a:prstGeom>
          <a:noFill/>
          <a:ln w="12700">
            <a:noFill/>
            <a:prstDash val="solid"/>
          </a:ln>
        </p:spPr>
        <p:txBody>
          <a:bodyPr wrap="square" rtlCol="0" anchor="t">
            <a:spAutoFit/>
          </a:bodyPr>
          <a:lstStyle/>
          <a:p>
            <a:r>
              <a:rPr lang="en-US" sz="1200" dirty="0" err="1">
                <a:solidFill>
                  <a:schemeClr val="tx2"/>
                </a:solidFill>
                <a:latin typeface="Courier" pitchFamily="2" charset="0"/>
                <a:cs typeface="Arial"/>
              </a:rPr>
              <a:t>tidybayes</a:t>
            </a:r>
            <a:r>
              <a:rPr lang="en-US" sz="1200" dirty="0">
                <a:solidFill>
                  <a:schemeClr val="tx2"/>
                </a:solidFill>
                <a:latin typeface="Arial"/>
                <a:cs typeface="Arial"/>
              </a:rPr>
              <a:t> R package</a:t>
            </a:r>
            <a:endParaRPr lang="en-US" sz="1200" dirty="0">
              <a:solidFill>
                <a:schemeClr val="tx2"/>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CB24850D-2E85-4FA7-B9D0-511270585E80}"/>
              </a:ext>
            </a:extLst>
          </p:cNvPr>
          <p:cNvSpPr/>
          <p:nvPr/>
        </p:nvSpPr>
        <p:spPr>
          <a:xfrm>
            <a:off x="3467470" y="1129982"/>
            <a:ext cx="3408298" cy="503929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i="1"/>
          </a:p>
        </p:txBody>
      </p:sp>
      <p:sp>
        <p:nvSpPr>
          <p:cNvPr id="14" name="Rettangolo 13">
            <a:extLst>
              <a:ext uri="{FF2B5EF4-FFF2-40B4-BE49-F238E27FC236}">
                <a16:creationId xmlns:a16="http://schemas.microsoft.com/office/drawing/2014/main" id="{B9E1E775-2C61-452F-852A-DC78157BAB5C}"/>
              </a:ext>
            </a:extLst>
          </p:cNvPr>
          <p:cNvSpPr/>
          <p:nvPr/>
        </p:nvSpPr>
        <p:spPr>
          <a:xfrm>
            <a:off x="6993490" y="545880"/>
            <a:ext cx="4551822" cy="379080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i="1"/>
          </a:p>
        </p:txBody>
      </p:sp>
      <p:sp>
        <p:nvSpPr>
          <p:cNvPr id="17" name="TextBox 5">
            <a:extLst>
              <a:ext uri="{FF2B5EF4-FFF2-40B4-BE49-F238E27FC236}">
                <a16:creationId xmlns:a16="http://schemas.microsoft.com/office/drawing/2014/main" id="{AC135F42-8C4D-D748-9D37-3D0819A15275}"/>
              </a:ext>
            </a:extLst>
          </p:cNvPr>
          <p:cNvSpPr txBox="1"/>
          <p:nvPr/>
        </p:nvSpPr>
        <p:spPr>
          <a:xfrm>
            <a:off x="381275" y="5892274"/>
            <a:ext cx="2941243" cy="276999"/>
          </a:xfrm>
          <a:prstGeom prst="rect">
            <a:avLst/>
          </a:prstGeom>
          <a:noFill/>
          <a:ln w="12700">
            <a:noFill/>
            <a:prstDash val="solid"/>
          </a:ln>
        </p:spPr>
        <p:txBody>
          <a:bodyPr wrap="square" rtlCol="0" anchor="t">
            <a:spAutoFit/>
          </a:bodyPr>
          <a:lstStyle/>
          <a:p>
            <a:pPr hangingPunct="0"/>
            <a:r>
              <a:rPr lang="en-US" sz="1200" dirty="0">
                <a:solidFill>
                  <a:schemeClr val="tx2"/>
                </a:solidFill>
                <a:latin typeface="Arial"/>
                <a:cs typeface="Arial"/>
              </a:rPr>
              <a:t>van der </a:t>
            </a:r>
            <a:r>
              <a:rPr lang="en-US" sz="1200" dirty="0" err="1">
                <a:solidFill>
                  <a:schemeClr val="tx2"/>
                </a:solidFill>
                <a:latin typeface="Arial"/>
                <a:cs typeface="Arial"/>
              </a:rPr>
              <a:t>Bles</a:t>
            </a:r>
            <a:r>
              <a:rPr lang="en-US" sz="1200" dirty="0">
                <a:solidFill>
                  <a:schemeClr val="tx2"/>
                </a:solidFill>
                <a:latin typeface="Arial"/>
                <a:cs typeface="Arial"/>
              </a:rPr>
              <a:t> et al. (2019)</a:t>
            </a:r>
            <a:endParaRPr lang="en-US" dirty="0">
              <a:solidFill>
                <a:schemeClr val="tx2"/>
              </a:solidFill>
            </a:endParaRPr>
          </a:p>
        </p:txBody>
      </p:sp>
      <p:sp>
        <p:nvSpPr>
          <p:cNvPr id="18" name="Rettangolo 17">
            <a:extLst>
              <a:ext uri="{FF2B5EF4-FFF2-40B4-BE49-F238E27FC236}">
                <a16:creationId xmlns:a16="http://schemas.microsoft.com/office/drawing/2014/main" id="{061BA8D4-2EC4-F444-9940-114A5DB2A75B}"/>
              </a:ext>
            </a:extLst>
          </p:cNvPr>
          <p:cNvSpPr/>
          <p:nvPr/>
        </p:nvSpPr>
        <p:spPr>
          <a:xfrm>
            <a:off x="345329" y="1130846"/>
            <a:ext cx="3013137" cy="503842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i="1"/>
          </a:p>
        </p:txBody>
      </p:sp>
      <p:pic>
        <p:nvPicPr>
          <p:cNvPr id="19" name="Picture 3">
            <a:extLst>
              <a:ext uri="{FF2B5EF4-FFF2-40B4-BE49-F238E27FC236}">
                <a16:creationId xmlns:a16="http://schemas.microsoft.com/office/drawing/2014/main" id="{4C13316F-BC01-4F48-BD15-801BE4101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466" y="1292873"/>
            <a:ext cx="2785457" cy="4368167"/>
          </a:xfrm>
          <a:prstGeom prst="rect">
            <a:avLst/>
          </a:prstGeom>
        </p:spPr>
      </p:pic>
      <p:pic>
        <p:nvPicPr>
          <p:cNvPr id="20" name="Immagine 19">
            <a:extLst>
              <a:ext uri="{FF2B5EF4-FFF2-40B4-BE49-F238E27FC236}">
                <a16:creationId xmlns:a16="http://schemas.microsoft.com/office/drawing/2014/main" id="{D1B06ECA-0649-9847-A18D-08677A49AE41}"/>
              </a:ext>
            </a:extLst>
          </p:cNvPr>
          <p:cNvPicPr>
            <a:picLocks noChangeAspect="1"/>
          </p:cNvPicPr>
          <p:nvPr/>
        </p:nvPicPr>
        <p:blipFill>
          <a:blip r:embed="rId6"/>
          <a:stretch>
            <a:fillRect/>
          </a:stretch>
        </p:blipFill>
        <p:spPr>
          <a:xfrm>
            <a:off x="7228934" y="4593087"/>
            <a:ext cx="4250241" cy="1706703"/>
          </a:xfrm>
          <a:prstGeom prst="rect">
            <a:avLst/>
          </a:prstGeom>
        </p:spPr>
      </p:pic>
      <p:sp>
        <p:nvSpPr>
          <p:cNvPr id="22" name="TextBox 10">
            <a:extLst>
              <a:ext uri="{FF2B5EF4-FFF2-40B4-BE49-F238E27FC236}">
                <a16:creationId xmlns:a16="http://schemas.microsoft.com/office/drawing/2014/main" id="{DF15C95A-FABC-7F4E-AED9-98EB1801D6B6}"/>
              </a:ext>
            </a:extLst>
          </p:cNvPr>
          <p:cNvSpPr txBox="1"/>
          <p:nvPr/>
        </p:nvSpPr>
        <p:spPr>
          <a:xfrm>
            <a:off x="7260565" y="6370739"/>
            <a:ext cx="4181229" cy="276999"/>
          </a:xfrm>
          <a:prstGeom prst="rect">
            <a:avLst/>
          </a:prstGeom>
          <a:noFill/>
          <a:ln w="12700">
            <a:noFill/>
            <a:prstDash val="solid"/>
          </a:ln>
        </p:spPr>
        <p:txBody>
          <a:bodyPr wrap="square" rtlCol="0" anchor="t">
            <a:spAutoFit/>
          </a:bodyPr>
          <a:lstStyle/>
          <a:p>
            <a:r>
              <a:rPr lang="it-IT" sz="1200" dirty="0" err="1">
                <a:solidFill>
                  <a:schemeClr val="tx2"/>
                </a:solidFill>
                <a:latin typeface="Arial" panose="020B0604020202020204" pitchFamily="34" charset="0"/>
                <a:cs typeface="Arial" panose="020B0604020202020204" pitchFamily="34" charset="0"/>
              </a:rPr>
              <a:t>Bonneau</a:t>
            </a:r>
            <a:r>
              <a:rPr lang="it-IT" sz="1200" dirty="0">
                <a:solidFill>
                  <a:schemeClr val="tx2"/>
                </a:solidFill>
                <a:latin typeface="Arial" panose="020B0604020202020204" pitchFamily="34" charset="0"/>
                <a:cs typeface="Arial" panose="020B0604020202020204" pitchFamily="34" charset="0"/>
              </a:rPr>
              <a:t> et al. (2014)</a:t>
            </a:r>
            <a:endParaRPr lang="en-US" sz="1200" dirty="0">
              <a:solidFill>
                <a:schemeClr val="tx2"/>
              </a:solidFill>
              <a:latin typeface="Arial" panose="020B0604020202020204" pitchFamily="34" charset="0"/>
              <a:cs typeface="Arial" panose="020B0604020202020204" pitchFamily="34" charset="0"/>
            </a:endParaRPr>
          </a:p>
        </p:txBody>
      </p:sp>
      <p:sp>
        <p:nvSpPr>
          <p:cNvPr id="23" name="Rettangolo 22">
            <a:extLst>
              <a:ext uri="{FF2B5EF4-FFF2-40B4-BE49-F238E27FC236}">
                <a16:creationId xmlns:a16="http://schemas.microsoft.com/office/drawing/2014/main" id="{CEACC66D-018B-DA49-A1BF-D3B66418338C}"/>
              </a:ext>
            </a:extLst>
          </p:cNvPr>
          <p:cNvSpPr/>
          <p:nvPr/>
        </p:nvSpPr>
        <p:spPr>
          <a:xfrm>
            <a:off x="6993490" y="4476646"/>
            <a:ext cx="4551822" cy="221996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i="1"/>
          </a:p>
        </p:txBody>
      </p:sp>
      <p:sp>
        <p:nvSpPr>
          <p:cNvPr id="16" name="TextBox 4">
            <a:extLst>
              <a:ext uri="{FF2B5EF4-FFF2-40B4-BE49-F238E27FC236}">
                <a16:creationId xmlns:a16="http://schemas.microsoft.com/office/drawing/2014/main" id="{36394FC8-1F7C-1448-B562-F79B124B4051}"/>
              </a:ext>
            </a:extLst>
          </p:cNvPr>
          <p:cNvSpPr txBox="1"/>
          <p:nvPr/>
        </p:nvSpPr>
        <p:spPr>
          <a:xfrm>
            <a:off x="540000" y="180000"/>
            <a:ext cx="11538408" cy="523220"/>
          </a:xfrm>
          <a:prstGeom prst="rect">
            <a:avLst/>
          </a:prstGeom>
          <a:noFill/>
          <a:ln w="12700">
            <a:noFill/>
            <a:prstDash val="solid"/>
          </a:ln>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172322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esterni, strada, sole, arresto&#10;&#10;Descrizione generata automaticamente">
            <a:extLst>
              <a:ext uri="{FF2B5EF4-FFF2-40B4-BE49-F238E27FC236}">
                <a16:creationId xmlns:a16="http://schemas.microsoft.com/office/drawing/2014/main" id="{6CAAA59A-70D7-9841-A2FB-7C7B5243CAD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90" r="-190"/>
          <a:stretch/>
        </p:blipFill>
        <p:spPr>
          <a:xfrm>
            <a:off x="-120771" y="-902127"/>
            <a:ext cx="12577313" cy="8384875"/>
          </a:xfrm>
          <a:prstGeom prst="rect">
            <a:avLst/>
          </a:prstGeom>
        </p:spPr>
      </p:pic>
      <p:sp>
        <p:nvSpPr>
          <p:cNvPr id="2" name="Rectangle 1">
            <a:extLst>
              <a:ext uri="{FF2B5EF4-FFF2-40B4-BE49-F238E27FC236}">
                <a16:creationId xmlns:a16="http://schemas.microsoft.com/office/drawing/2014/main" id="{AC37ED21-BC1D-40AE-8623-3086CE5F9B4C}"/>
              </a:ext>
            </a:extLst>
          </p:cNvPr>
          <p:cNvSpPr/>
          <p:nvPr/>
        </p:nvSpPr>
        <p:spPr>
          <a:xfrm>
            <a:off x="34505" y="2104847"/>
            <a:ext cx="12105736" cy="1954381"/>
          </a:xfrm>
          <a:prstGeom prst="rect">
            <a:avLst/>
          </a:prstGeom>
        </p:spPr>
        <p:txBody>
          <a:bodyPr wrap="square" anchor="t">
            <a:spAutoFit/>
          </a:bodyPr>
          <a:lstStyle/>
          <a:p>
            <a:pPr algn="ctr">
              <a:spcAft>
                <a:spcPts val="600"/>
              </a:spcAft>
            </a:pPr>
            <a:r>
              <a:rPr lang="it-IT" sz="4400" b="1" dirty="0">
                <a:solidFill>
                  <a:schemeClr val="accent1"/>
                </a:solidFill>
                <a:latin typeface="Arial" panose="020B0604020202020204" pitchFamily="34" charset="0"/>
                <a:cs typeface="Arial" panose="020B0604020202020204" pitchFamily="34" charset="0"/>
              </a:rPr>
              <a:t> “</a:t>
            </a:r>
            <a:r>
              <a:rPr lang="it-IT" sz="4400" b="1" dirty="0" err="1">
                <a:solidFill>
                  <a:schemeClr val="accent1"/>
                </a:solidFill>
                <a:latin typeface="Arial" panose="020B0604020202020204" pitchFamily="34" charset="0"/>
                <a:cs typeface="Arial" panose="020B0604020202020204" pitchFamily="34" charset="0"/>
              </a:rPr>
              <a:t>What</a:t>
            </a:r>
            <a:r>
              <a:rPr lang="it-IT" sz="4400" b="1" dirty="0">
                <a:solidFill>
                  <a:schemeClr val="accent1"/>
                </a:solidFill>
                <a:latin typeface="Arial" panose="020B0604020202020204" pitchFamily="34" charset="0"/>
                <a:cs typeface="Arial" panose="020B0604020202020204" pitchFamily="34" charset="0"/>
              </a:rPr>
              <a:t> </a:t>
            </a:r>
            <a:r>
              <a:rPr lang="it-IT" sz="4400" b="1" dirty="0" err="1">
                <a:solidFill>
                  <a:schemeClr val="accent1"/>
                </a:solidFill>
                <a:latin typeface="Arial" panose="020B0604020202020204" pitchFamily="34" charset="0"/>
                <a:cs typeface="Arial" panose="020B0604020202020204" pitchFamily="34" charset="0"/>
              </a:rPr>
              <a:t>is</a:t>
            </a:r>
            <a:r>
              <a:rPr lang="it-IT" sz="4400" b="1" dirty="0">
                <a:solidFill>
                  <a:schemeClr val="accent1"/>
                </a:solidFill>
                <a:latin typeface="Arial" panose="020B0604020202020204" pitchFamily="34" charset="0"/>
                <a:cs typeface="Arial" panose="020B0604020202020204" pitchFamily="34" charset="0"/>
              </a:rPr>
              <a:t> </a:t>
            </a:r>
            <a:r>
              <a:rPr lang="it-IT" sz="4400" b="1" dirty="0" err="1">
                <a:solidFill>
                  <a:schemeClr val="accent1"/>
                </a:solidFill>
                <a:latin typeface="Arial" panose="020B0604020202020204" pitchFamily="34" charset="0"/>
                <a:cs typeface="Arial" panose="020B0604020202020204" pitchFamily="34" charset="0"/>
              </a:rPr>
              <a:t>not</a:t>
            </a:r>
            <a:r>
              <a:rPr lang="it-IT" sz="4400" b="1" dirty="0">
                <a:solidFill>
                  <a:schemeClr val="accent1"/>
                </a:solidFill>
                <a:latin typeface="Arial" panose="020B0604020202020204" pitchFamily="34" charset="0"/>
                <a:cs typeface="Arial" panose="020B0604020202020204" pitchFamily="34" charset="0"/>
              </a:rPr>
              <a:t> </a:t>
            </a:r>
            <a:r>
              <a:rPr lang="it-IT" sz="4400" b="1" dirty="0" err="1">
                <a:solidFill>
                  <a:schemeClr val="accent1"/>
                </a:solidFill>
                <a:latin typeface="Arial" panose="020B0604020202020204" pitchFamily="34" charset="0"/>
                <a:cs typeface="Arial" panose="020B0604020202020204" pitchFamily="34" charset="0"/>
              </a:rPr>
              <a:t>surrounded</a:t>
            </a:r>
            <a:r>
              <a:rPr lang="it-IT" sz="4400" b="1" dirty="0">
                <a:solidFill>
                  <a:schemeClr val="accent1"/>
                </a:solidFill>
                <a:latin typeface="Arial" panose="020B0604020202020204" pitchFamily="34" charset="0"/>
                <a:cs typeface="Arial" panose="020B0604020202020204" pitchFamily="34" charset="0"/>
              </a:rPr>
              <a:t> by </a:t>
            </a:r>
            <a:r>
              <a:rPr lang="it-IT" sz="4400" b="1" dirty="0" err="1">
                <a:solidFill>
                  <a:schemeClr val="accent1"/>
                </a:solidFill>
                <a:latin typeface="Arial" panose="020B0604020202020204" pitchFamily="34" charset="0"/>
                <a:cs typeface="Arial" panose="020B0604020202020204" pitchFamily="34" charset="0"/>
              </a:rPr>
              <a:t>uncertainty</a:t>
            </a:r>
            <a:r>
              <a:rPr lang="it-IT" sz="4400" b="1" dirty="0">
                <a:solidFill>
                  <a:schemeClr val="accent1"/>
                </a:solidFill>
                <a:latin typeface="Arial" panose="020B0604020202020204" pitchFamily="34" charset="0"/>
                <a:cs typeface="Arial" panose="020B0604020202020204" pitchFamily="34" charset="0"/>
              </a:rPr>
              <a:t> </a:t>
            </a:r>
            <a:r>
              <a:rPr lang="it-IT" sz="4400" b="1" dirty="0" err="1">
                <a:solidFill>
                  <a:schemeClr val="accent1"/>
                </a:solidFill>
                <a:latin typeface="Arial" panose="020B0604020202020204" pitchFamily="34" charset="0"/>
                <a:cs typeface="Arial" panose="020B0604020202020204" pitchFamily="34" charset="0"/>
              </a:rPr>
              <a:t>cannot</a:t>
            </a:r>
            <a:r>
              <a:rPr lang="it-IT" sz="4400" b="1" dirty="0">
                <a:solidFill>
                  <a:schemeClr val="accent1"/>
                </a:solidFill>
                <a:latin typeface="Arial" panose="020B0604020202020204" pitchFamily="34" charset="0"/>
                <a:cs typeface="Arial" panose="020B0604020202020204" pitchFamily="34" charset="0"/>
              </a:rPr>
              <a:t> be the </a:t>
            </a:r>
            <a:r>
              <a:rPr lang="it-IT" sz="4400" b="1" dirty="0" err="1">
                <a:solidFill>
                  <a:schemeClr val="accent1"/>
                </a:solidFill>
                <a:latin typeface="Arial" panose="020B0604020202020204" pitchFamily="34" charset="0"/>
                <a:cs typeface="Arial" panose="020B0604020202020204" pitchFamily="34" charset="0"/>
              </a:rPr>
              <a:t>truth</a:t>
            </a:r>
            <a:r>
              <a:rPr lang="it-IT" sz="4400" b="1" dirty="0">
                <a:solidFill>
                  <a:schemeClr val="accent1"/>
                </a:solidFill>
                <a:latin typeface="Arial" panose="020B0604020202020204" pitchFamily="34" charset="0"/>
                <a:cs typeface="Arial" panose="020B0604020202020204" pitchFamily="34" charset="0"/>
              </a:rPr>
              <a:t>”</a:t>
            </a:r>
          </a:p>
          <a:p>
            <a:pPr algn="ctr">
              <a:spcAft>
                <a:spcPts val="600"/>
              </a:spcAft>
            </a:pPr>
            <a:r>
              <a:rPr lang="it-IT" sz="2800" dirty="0">
                <a:solidFill>
                  <a:schemeClr val="tx2"/>
                </a:solidFill>
                <a:latin typeface="Arial" panose="020B0604020202020204" pitchFamily="34" charset="0"/>
                <a:cs typeface="Arial" panose="020B0604020202020204" pitchFamily="34" charset="0"/>
              </a:rPr>
              <a:t>Richard </a:t>
            </a:r>
            <a:r>
              <a:rPr lang="it-IT" sz="2800" dirty="0" err="1">
                <a:solidFill>
                  <a:schemeClr val="tx2"/>
                </a:solidFill>
                <a:latin typeface="Arial" panose="020B0604020202020204" pitchFamily="34" charset="0"/>
                <a:cs typeface="Arial" panose="020B0604020202020204" pitchFamily="34" charset="0"/>
              </a:rPr>
              <a:t>Feynman</a:t>
            </a:r>
            <a:endParaRPr lang="it-IT"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3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B47420C2-6CA8-5F4E-A22B-EF066A9FE566}"/>
              </a:ext>
            </a:extLst>
          </p:cNvPr>
          <p:cNvSpPr txBox="1"/>
          <p:nvPr/>
        </p:nvSpPr>
        <p:spPr>
          <a:xfrm>
            <a:off x="540000" y="180000"/>
            <a:ext cx="11538408" cy="584775"/>
          </a:xfrm>
          <a:prstGeom prst="rect">
            <a:avLst/>
          </a:prstGeom>
          <a:noFill/>
          <a:ln w="12700">
            <a:noFill/>
            <a:prstDash val="solid"/>
          </a:ln>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Why</a:t>
            </a:r>
          </a:p>
        </p:txBody>
      </p:sp>
      <p:sp>
        <p:nvSpPr>
          <p:cNvPr id="8" name="TextBox 4">
            <a:extLst>
              <a:ext uri="{FF2B5EF4-FFF2-40B4-BE49-F238E27FC236}">
                <a16:creationId xmlns:a16="http://schemas.microsoft.com/office/drawing/2014/main" id="{F7C145F3-E8CF-594D-B68E-B86FE476A867}"/>
              </a:ext>
            </a:extLst>
          </p:cNvPr>
          <p:cNvSpPr txBox="1"/>
          <p:nvPr/>
        </p:nvSpPr>
        <p:spPr>
          <a:xfrm>
            <a:off x="405353" y="6505381"/>
            <a:ext cx="11538408" cy="276999"/>
          </a:xfrm>
          <a:prstGeom prst="rect">
            <a:avLst/>
          </a:prstGeom>
          <a:noFill/>
          <a:ln w="12700">
            <a:noFill/>
            <a:prstDash val="solid"/>
          </a:ln>
        </p:spPr>
        <p:txBody>
          <a:bodyPr wrap="square" rtlCol="0">
            <a:spAutoFit/>
          </a:bodyPr>
          <a:lstStyle/>
          <a:p>
            <a:pPr algn="r"/>
            <a:r>
              <a:rPr lang="en-US" sz="1200" dirty="0">
                <a:solidFill>
                  <a:schemeClr val="tx2"/>
                </a:solidFill>
                <a:latin typeface="Arial" panose="020B0604020202020204" pitchFamily="34" charset="0"/>
                <a:cs typeface="Arial" panose="020B0604020202020204" pitchFamily="34" charset="0"/>
              </a:rPr>
              <a:t>van der </a:t>
            </a:r>
            <a:r>
              <a:rPr lang="en-US" sz="1200" dirty="0" err="1">
                <a:solidFill>
                  <a:schemeClr val="tx2"/>
                </a:solidFill>
                <a:latin typeface="Arial" panose="020B0604020202020204" pitchFamily="34" charset="0"/>
                <a:cs typeface="Arial" panose="020B0604020202020204" pitchFamily="34" charset="0"/>
              </a:rPr>
              <a:t>Bles</a:t>
            </a:r>
            <a:r>
              <a:rPr lang="en-US" sz="1200" dirty="0">
                <a:solidFill>
                  <a:schemeClr val="tx2"/>
                </a:solidFill>
                <a:latin typeface="Arial" panose="020B0604020202020204" pitchFamily="34" charset="0"/>
                <a:cs typeface="Arial" panose="020B0604020202020204" pitchFamily="34" charset="0"/>
              </a:rPr>
              <a:t>, Anne </a:t>
            </a:r>
            <a:r>
              <a:rPr lang="en-US" sz="1200" dirty="0" err="1">
                <a:solidFill>
                  <a:schemeClr val="tx2"/>
                </a:solidFill>
                <a:latin typeface="Arial" panose="020B0604020202020204" pitchFamily="34" charset="0"/>
                <a:cs typeface="Arial" panose="020B0604020202020204" pitchFamily="34" charset="0"/>
              </a:rPr>
              <a:t>Marthe</a:t>
            </a:r>
            <a:r>
              <a:rPr lang="en-US" sz="1200" dirty="0">
                <a:solidFill>
                  <a:schemeClr val="tx2"/>
                </a:solidFill>
                <a:latin typeface="Arial" panose="020B0604020202020204" pitchFamily="34" charset="0"/>
                <a:cs typeface="Arial" panose="020B0604020202020204" pitchFamily="34" charset="0"/>
              </a:rPr>
              <a:t>, et al. "Communicating uncertainty about facts, numbers and science." Royal Society open science 6.5 (2019): 181870.</a:t>
            </a:r>
          </a:p>
        </p:txBody>
      </p:sp>
      <p:sp>
        <p:nvSpPr>
          <p:cNvPr id="23" name="Content Placeholder 4">
            <a:extLst>
              <a:ext uri="{FF2B5EF4-FFF2-40B4-BE49-F238E27FC236}">
                <a16:creationId xmlns:a16="http://schemas.microsoft.com/office/drawing/2014/main" id="{4835908B-2A19-3044-B19A-C478893517D3}"/>
              </a:ext>
            </a:extLst>
          </p:cNvPr>
          <p:cNvSpPr txBox="1">
            <a:spLocks/>
          </p:cNvSpPr>
          <p:nvPr/>
        </p:nvSpPr>
        <p:spPr>
          <a:xfrm>
            <a:off x="1173046" y="1671525"/>
            <a:ext cx="70038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buFont typeface="Wingdings" pitchFamily="2" charset="2"/>
              <a:buChar char="§"/>
            </a:pPr>
            <a:r>
              <a:rPr lang="en-US" sz="3600" dirty="0">
                <a:solidFill>
                  <a:schemeClr val="tx2"/>
                </a:solidFill>
                <a:latin typeface="Arial"/>
                <a:cs typeface="Calibri"/>
              </a:rPr>
              <a:t>Cognition</a:t>
            </a:r>
          </a:p>
          <a:p>
            <a:pPr>
              <a:spcBef>
                <a:spcPts val="1600"/>
              </a:spcBef>
              <a:buFont typeface="Wingdings" pitchFamily="2" charset="2"/>
              <a:buChar char="§"/>
            </a:pPr>
            <a:r>
              <a:rPr lang="en-US" sz="3600" dirty="0">
                <a:solidFill>
                  <a:schemeClr val="tx2"/>
                </a:solidFill>
                <a:latin typeface="Arial"/>
                <a:cs typeface="Arial"/>
              </a:rPr>
              <a:t>Emotion</a:t>
            </a:r>
          </a:p>
          <a:p>
            <a:pPr>
              <a:spcBef>
                <a:spcPts val="1600"/>
              </a:spcBef>
              <a:buFont typeface="Wingdings" pitchFamily="2" charset="2"/>
              <a:buChar char="§"/>
            </a:pPr>
            <a:r>
              <a:rPr lang="en-US" sz="3600" dirty="0">
                <a:solidFill>
                  <a:schemeClr val="tx2"/>
                </a:solidFill>
                <a:latin typeface="Arial"/>
                <a:cs typeface="Calibri"/>
              </a:rPr>
              <a:t>Trust</a:t>
            </a:r>
            <a:endParaRPr lang="en-US" sz="3600" dirty="0">
              <a:solidFill>
                <a:schemeClr val="tx2"/>
              </a:solidFill>
              <a:latin typeface="Arial"/>
              <a:cs typeface="Arial"/>
            </a:endParaRPr>
          </a:p>
          <a:p>
            <a:pPr>
              <a:spcBef>
                <a:spcPts val="1600"/>
              </a:spcBef>
              <a:buFont typeface="Wingdings" pitchFamily="2" charset="2"/>
              <a:buChar char="§"/>
            </a:pPr>
            <a:r>
              <a:rPr lang="en-US" sz="3600" dirty="0">
                <a:solidFill>
                  <a:schemeClr val="tx2"/>
                </a:solidFill>
                <a:latin typeface="Arial"/>
                <a:cs typeface="Arial"/>
              </a:rPr>
              <a:t>Behavior and decision-making</a:t>
            </a:r>
          </a:p>
        </p:txBody>
      </p:sp>
    </p:spTree>
    <p:extLst>
      <p:ext uri="{BB962C8B-B14F-4D97-AF65-F5344CB8AC3E}">
        <p14:creationId xmlns:p14="http://schemas.microsoft.com/office/powerpoint/2010/main" val="219584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511F-3759-4431-BA9A-3CD05099788F}"/>
              </a:ext>
            </a:extLst>
          </p:cNvPr>
          <p:cNvSpPr>
            <a:spLocks noGrp="1"/>
          </p:cNvSpPr>
          <p:nvPr>
            <p:ph type="title"/>
          </p:nvPr>
        </p:nvSpPr>
        <p:spPr/>
        <p:txBody>
          <a:bodyPr>
            <a:normAutofit/>
          </a:bodyPr>
          <a:lstStyle/>
          <a:p>
            <a:pPr algn="r"/>
            <a:r>
              <a:rPr lang="en-US" sz="8000" b="1" dirty="0">
                <a:solidFill>
                  <a:schemeClr val="accent1"/>
                </a:solidFill>
                <a:latin typeface="Arial" panose="020B0604020202020204" pitchFamily="34" charset="0"/>
                <a:cs typeface="Arial" panose="020B0604020202020204" pitchFamily="34" charset="0"/>
              </a:rPr>
              <a:t>Outside</a:t>
            </a:r>
            <a:br>
              <a:rPr lang="en-US" sz="8000" b="1" dirty="0">
                <a:solidFill>
                  <a:schemeClr val="accent1"/>
                </a:solidFill>
                <a:latin typeface="Arial" panose="020B0604020202020204" pitchFamily="34" charset="0"/>
                <a:cs typeface="Arial" panose="020B0604020202020204" pitchFamily="34" charset="0"/>
              </a:rPr>
            </a:br>
            <a:r>
              <a:rPr lang="en-US" sz="8000" b="1" dirty="0">
                <a:solidFill>
                  <a:schemeClr val="accent1"/>
                </a:solidFill>
                <a:latin typeface="Arial" panose="020B0604020202020204" pitchFamily="34" charset="0"/>
                <a:cs typeface="Arial" panose="020B0604020202020204" pitchFamily="34" charset="0"/>
              </a:rPr>
              <a:t>clinical data</a:t>
            </a:r>
          </a:p>
        </p:txBody>
      </p:sp>
      <p:sp>
        <p:nvSpPr>
          <p:cNvPr id="3" name="Text Placeholder 2">
            <a:extLst>
              <a:ext uri="{FF2B5EF4-FFF2-40B4-BE49-F238E27FC236}">
                <a16:creationId xmlns:a16="http://schemas.microsoft.com/office/drawing/2014/main" id="{F10C4E9B-9F93-40BA-B5B6-28DD02901DFA}"/>
              </a:ext>
            </a:extLst>
          </p:cNvPr>
          <p:cNvSpPr>
            <a:spLocks noGrp="1"/>
          </p:cNvSpPr>
          <p:nvPr>
            <p:ph type="body" idx="1"/>
          </p:nvPr>
        </p:nvSpPr>
        <p:spPr/>
        <p:txBody>
          <a:bodyPr/>
          <a:lstStyle/>
          <a:p>
            <a:pPr algn="r"/>
            <a:r>
              <a:rPr lang="en-US" dirty="0"/>
              <a:t>Examples </a:t>
            </a:r>
          </a:p>
        </p:txBody>
      </p:sp>
    </p:spTree>
    <p:extLst>
      <p:ext uri="{BB962C8B-B14F-4D97-AF65-F5344CB8AC3E}">
        <p14:creationId xmlns:p14="http://schemas.microsoft.com/office/powerpoint/2010/main" val="18786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B47420C2-6CA8-5F4E-A22B-EF066A9FE566}"/>
              </a:ext>
            </a:extLst>
          </p:cNvPr>
          <p:cNvSpPr txBox="1"/>
          <p:nvPr/>
        </p:nvSpPr>
        <p:spPr>
          <a:xfrm>
            <a:off x="540000" y="180000"/>
            <a:ext cx="11538408" cy="523220"/>
          </a:xfrm>
          <a:prstGeom prst="rect">
            <a:avLst/>
          </a:prstGeom>
          <a:noFill/>
          <a:ln w="12700">
            <a:noFill/>
            <a:prstDash val="solid"/>
          </a:ln>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New York Times' 2016 election-predicting needle</a:t>
            </a:r>
          </a:p>
        </p:txBody>
      </p:sp>
      <p:sp>
        <p:nvSpPr>
          <p:cNvPr id="8" name="TextBox 4">
            <a:extLst>
              <a:ext uri="{FF2B5EF4-FFF2-40B4-BE49-F238E27FC236}">
                <a16:creationId xmlns:a16="http://schemas.microsoft.com/office/drawing/2014/main" id="{F7C145F3-E8CF-594D-B68E-B86FE476A867}"/>
              </a:ext>
            </a:extLst>
          </p:cNvPr>
          <p:cNvSpPr txBox="1"/>
          <p:nvPr/>
        </p:nvSpPr>
        <p:spPr>
          <a:xfrm>
            <a:off x="405353" y="6505381"/>
            <a:ext cx="11538408" cy="276999"/>
          </a:xfrm>
          <a:prstGeom prst="rect">
            <a:avLst/>
          </a:prstGeom>
          <a:noFill/>
          <a:ln w="12700">
            <a:noFill/>
            <a:prstDash val="solid"/>
          </a:ln>
        </p:spPr>
        <p:txBody>
          <a:bodyPr wrap="square" rtlCol="0">
            <a:spAutoFit/>
          </a:bodyPr>
          <a:lstStyle/>
          <a:p>
            <a:pPr algn="r"/>
            <a:r>
              <a:rPr lang="en-US" sz="1200" dirty="0">
                <a:solidFill>
                  <a:schemeClr val="tx2"/>
                </a:solidFill>
                <a:latin typeface="Arial" panose="020B0604020202020204" pitchFamily="34" charset="0"/>
                <a:cs typeface="Arial" panose="020B0604020202020204" pitchFamily="34" charset="0"/>
              </a:rPr>
              <a:t>Downloaded August 17</a:t>
            </a:r>
            <a:r>
              <a:rPr lang="en-US" sz="1200" baseline="30000" dirty="0">
                <a:solidFill>
                  <a:schemeClr val="tx2"/>
                </a:solidFill>
                <a:latin typeface="Arial" panose="020B0604020202020204" pitchFamily="34" charset="0"/>
                <a:cs typeface="Arial" panose="020B0604020202020204" pitchFamily="34" charset="0"/>
              </a:rPr>
              <a:t>th</a:t>
            </a:r>
            <a:r>
              <a:rPr lang="en-US" sz="1200" dirty="0">
                <a:solidFill>
                  <a:schemeClr val="tx2"/>
                </a:solidFill>
                <a:latin typeface="Arial" panose="020B0604020202020204" pitchFamily="34" charset="0"/>
                <a:cs typeface="Arial" panose="020B0604020202020204" pitchFamily="34" charset="0"/>
              </a:rPr>
              <a:t>, 2020 from https://</a:t>
            </a:r>
            <a:r>
              <a:rPr lang="en-US" sz="1200" dirty="0" err="1">
                <a:solidFill>
                  <a:schemeClr val="tx2"/>
                </a:solidFill>
                <a:latin typeface="Arial" panose="020B0604020202020204" pitchFamily="34" charset="0"/>
                <a:cs typeface="Arial" panose="020B0604020202020204" pitchFamily="34" charset="0"/>
              </a:rPr>
              <a:t>qz.com</a:t>
            </a:r>
            <a:r>
              <a:rPr lang="en-US" sz="1200" dirty="0">
                <a:solidFill>
                  <a:schemeClr val="tx2"/>
                </a:solidFill>
                <a:latin typeface="Arial" panose="020B0604020202020204" pitchFamily="34" charset="0"/>
                <a:cs typeface="Arial" panose="020B0604020202020204" pitchFamily="34" charset="0"/>
              </a:rPr>
              <a:t>/831944/the-new-york-times-election-result-projections-are-mostly-random-jitters/</a:t>
            </a:r>
          </a:p>
        </p:txBody>
      </p:sp>
      <p:pic>
        <p:nvPicPr>
          <p:cNvPr id="10" name="Immagine 9" descr="Immagine che contiene testo, mappa&#10;&#10;Descrizione generata automaticamente">
            <a:extLst>
              <a:ext uri="{FF2B5EF4-FFF2-40B4-BE49-F238E27FC236}">
                <a16:creationId xmlns:a16="http://schemas.microsoft.com/office/drawing/2014/main" id="{BCE498C1-E98E-7740-9B6A-05F7DAF45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28" y="2045277"/>
            <a:ext cx="10845943" cy="2767445"/>
          </a:xfrm>
          <a:prstGeom prst="rect">
            <a:avLst/>
          </a:prstGeom>
        </p:spPr>
      </p:pic>
    </p:spTree>
    <p:extLst>
      <p:ext uri="{BB962C8B-B14F-4D97-AF65-F5344CB8AC3E}">
        <p14:creationId xmlns:p14="http://schemas.microsoft.com/office/powerpoint/2010/main" val="244038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C42443-B881-457E-A8EF-2A55CE024FDC}"/>
              </a:ext>
            </a:extLst>
          </p:cNvPr>
          <p:cNvSpPr txBox="1"/>
          <p:nvPr/>
        </p:nvSpPr>
        <p:spPr>
          <a:xfrm>
            <a:off x="405353" y="6505381"/>
            <a:ext cx="11538408" cy="276999"/>
          </a:xfrm>
          <a:prstGeom prst="rect">
            <a:avLst/>
          </a:prstGeom>
          <a:noFill/>
          <a:ln w="12700">
            <a:noFill/>
            <a:prstDash val="solid"/>
          </a:ln>
        </p:spPr>
        <p:txBody>
          <a:bodyPr wrap="square" rtlCol="0">
            <a:spAutoFit/>
          </a:bodyPr>
          <a:lstStyle/>
          <a:p>
            <a:pPr algn="r"/>
            <a:r>
              <a:rPr lang="en-US" sz="1200" dirty="0">
                <a:solidFill>
                  <a:schemeClr val="tx2"/>
                </a:solidFill>
                <a:latin typeface="Arial" panose="020B0604020202020204" pitchFamily="34" charset="0"/>
                <a:cs typeface="Arial" panose="020B0604020202020204" pitchFamily="34" charset="0"/>
              </a:rPr>
              <a:t>Screenshot August 17</a:t>
            </a:r>
            <a:r>
              <a:rPr lang="en-US" sz="1200" baseline="30000" dirty="0">
                <a:solidFill>
                  <a:schemeClr val="tx2"/>
                </a:solidFill>
                <a:latin typeface="Arial" panose="020B0604020202020204" pitchFamily="34" charset="0"/>
                <a:cs typeface="Arial" panose="020B0604020202020204" pitchFamily="34" charset="0"/>
              </a:rPr>
              <a:t>th</a:t>
            </a:r>
            <a:r>
              <a:rPr lang="en-US" sz="1200" dirty="0">
                <a:solidFill>
                  <a:schemeClr val="tx2"/>
                </a:solidFill>
                <a:latin typeface="Arial" panose="020B0604020202020204" pitchFamily="34" charset="0"/>
                <a:cs typeface="Arial" panose="020B0604020202020204" pitchFamily="34" charset="0"/>
              </a:rPr>
              <a:t>, 2020 from www.FiveThirdyEight.com</a:t>
            </a:r>
          </a:p>
        </p:txBody>
      </p:sp>
      <p:pic>
        <p:nvPicPr>
          <p:cNvPr id="7" name="Picture 6">
            <a:extLst>
              <a:ext uri="{FF2B5EF4-FFF2-40B4-BE49-F238E27FC236}">
                <a16:creationId xmlns:a16="http://schemas.microsoft.com/office/drawing/2014/main" id="{ECDDB937-E99B-4033-9801-C11EE787B9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1472" y="823780"/>
            <a:ext cx="9299719" cy="5628777"/>
          </a:xfrm>
          <a:prstGeom prst="rect">
            <a:avLst/>
          </a:prstGeom>
        </p:spPr>
      </p:pic>
      <p:sp>
        <p:nvSpPr>
          <p:cNvPr id="4" name="TextBox 4">
            <a:extLst>
              <a:ext uri="{FF2B5EF4-FFF2-40B4-BE49-F238E27FC236}">
                <a16:creationId xmlns:a16="http://schemas.microsoft.com/office/drawing/2014/main" id="{CD172959-67C3-D44D-94B9-BB27DB1539A1}"/>
              </a:ext>
            </a:extLst>
          </p:cNvPr>
          <p:cNvSpPr txBox="1"/>
          <p:nvPr/>
        </p:nvSpPr>
        <p:spPr>
          <a:xfrm>
            <a:off x="540000" y="180000"/>
            <a:ext cx="11538408" cy="523220"/>
          </a:xfrm>
          <a:prstGeom prst="rect">
            <a:avLst/>
          </a:prstGeom>
          <a:noFill/>
          <a:ln w="12700">
            <a:noFill/>
            <a:prstDash val="solid"/>
          </a:ln>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Trump’s approval tracker</a:t>
            </a:r>
          </a:p>
        </p:txBody>
      </p:sp>
    </p:spTree>
    <p:extLst>
      <p:ext uri="{BB962C8B-B14F-4D97-AF65-F5344CB8AC3E}">
        <p14:creationId xmlns:p14="http://schemas.microsoft.com/office/powerpoint/2010/main" val="138021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32C95-93FD-427D-9C9C-4514A9EB7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5" y="1296937"/>
            <a:ext cx="5416327" cy="4444165"/>
          </a:xfrm>
          <a:prstGeom prst="rect">
            <a:avLst/>
          </a:prstGeom>
        </p:spPr>
      </p:pic>
      <p:pic>
        <p:nvPicPr>
          <p:cNvPr id="6" name="Picture 5">
            <a:extLst>
              <a:ext uri="{FF2B5EF4-FFF2-40B4-BE49-F238E27FC236}">
                <a16:creationId xmlns:a16="http://schemas.microsoft.com/office/drawing/2014/main" id="{C99E90DC-B8DF-4559-87E4-9FFBD1A3FB82}"/>
              </a:ext>
            </a:extLst>
          </p:cNvPr>
          <p:cNvPicPr>
            <a:picLocks noChangeAspect="1"/>
          </p:cNvPicPr>
          <p:nvPr/>
        </p:nvPicPr>
        <p:blipFill rotWithShape="1">
          <a:blip r:embed="rId4">
            <a:extLst>
              <a:ext uri="{28A0092B-C50C-407E-A947-70E740481C1C}">
                <a14:useLocalDpi xmlns:a14="http://schemas.microsoft.com/office/drawing/2010/main" val="0"/>
              </a:ext>
            </a:extLst>
          </a:blip>
          <a:srcRect l="21028" t="-2220" r="-3928"/>
          <a:stretch/>
        </p:blipFill>
        <p:spPr>
          <a:xfrm>
            <a:off x="5712642" y="1274477"/>
            <a:ext cx="6578942" cy="4394803"/>
          </a:xfrm>
          <a:prstGeom prst="rect">
            <a:avLst/>
          </a:prstGeom>
        </p:spPr>
      </p:pic>
      <p:sp>
        <p:nvSpPr>
          <p:cNvPr id="2" name="CasellaDiTesto 1">
            <a:extLst>
              <a:ext uri="{FF2B5EF4-FFF2-40B4-BE49-F238E27FC236}">
                <a16:creationId xmlns:a16="http://schemas.microsoft.com/office/drawing/2014/main" id="{6DCA0477-942D-A241-9A1A-ED59E6AD3196}"/>
              </a:ext>
            </a:extLst>
          </p:cNvPr>
          <p:cNvSpPr txBox="1"/>
          <p:nvPr/>
        </p:nvSpPr>
        <p:spPr>
          <a:xfrm>
            <a:off x="5689702" y="986801"/>
            <a:ext cx="1723549" cy="369332"/>
          </a:xfrm>
          <a:prstGeom prst="rect">
            <a:avLst/>
          </a:prstGeom>
          <a:noFill/>
        </p:spPr>
        <p:txBody>
          <a:bodyPr wrap="none" rtlCol="0">
            <a:spAutoFit/>
          </a:bodyPr>
          <a:lstStyle/>
          <a:p>
            <a:r>
              <a:rPr lang="it-IT" b="1" dirty="0">
                <a:solidFill>
                  <a:schemeClr val="tx2"/>
                </a:solidFill>
                <a:latin typeface="Arial" panose="020B0604020202020204" pitchFamily="34" charset="0"/>
                <a:cs typeface="Arial" panose="020B0604020202020204" pitchFamily="34" charset="0"/>
              </a:rPr>
              <a:t>Spaghetti plot</a:t>
            </a:r>
          </a:p>
        </p:txBody>
      </p:sp>
      <p:sp>
        <p:nvSpPr>
          <p:cNvPr id="7" name="CasellaDiTesto 6">
            <a:extLst>
              <a:ext uri="{FF2B5EF4-FFF2-40B4-BE49-F238E27FC236}">
                <a16:creationId xmlns:a16="http://schemas.microsoft.com/office/drawing/2014/main" id="{92CAC138-E3FA-404D-A5EB-E864187A88A6}"/>
              </a:ext>
            </a:extLst>
          </p:cNvPr>
          <p:cNvSpPr txBox="1"/>
          <p:nvPr/>
        </p:nvSpPr>
        <p:spPr>
          <a:xfrm>
            <a:off x="273375" y="986801"/>
            <a:ext cx="2351926" cy="369332"/>
          </a:xfrm>
          <a:prstGeom prst="rect">
            <a:avLst/>
          </a:prstGeom>
          <a:noFill/>
        </p:spPr>
        <p:txBody>
          <a:bodyPr wrap="none" rtlCol="0">
            <a:spAutoFit/>
          </a:bodyPr>
          <a:lstStyle/>
          <a:p>
            <a:r>
              <a:rPr lang="it-IT" b="1" dirty="0" err="1">
                <a:solidFill>
                  <a:schemeClr val="tx2"/>
                </a:solidFill>
                <a:latin typeface="Arial" panose="020B0604020202020204" pitchFamily="34" charset="0"/>
                <a:cs typeface="Arial" panose="020B0604020202020204" pitchFamily="34" charset="0"/>
              </a:rPr>
              <a:t>Cone</a:t>
            </a:r>
            <a:r>
              <a:rPr lang="it-IT" b="1" dirty="0">
                <a:solidFill>
                  <a:schemeClr val="tx2"/>
                </a:solidFill>
                <a:latin typeface="Arial" panose="020B0604020202020204" pitchFamily="34" charset="0"/>
                <a:cs typeface="Arial" panose="020B0604020202020204" pitchFamily="34" charset="0"/>
              </a:rPr>
              <a:t> of </a:t>
            </a:r>
            <a:r>
              <a:rPr lang="it-IT" b="1" dirty="0" err="1">
                <a:solidFill>
                  <a:schemeClr val="tx2"/>
                </a:solidFill>
                <a:latin typeface="Arial" panose="020B0604020202020204" pitchFamily="34" charset="0"/>
                <a:cs typeface="Arial" panose="020B0604020202020204" pitchFamily="34" charset="0"/>
              </a:rPr>
              <a:t>uncertainty</a:t>
            </a:r>
            <a:endParaRPr lang="it-IT" b="1" dirty="0">
              <a:solidFill>
                <a:schemeClr val="tx2"/>
              </a:solidFill>
              <a:latin typeface="Arial" panose="020B0604020202020204" pitchFamily="34" charset="0"/>
              <a:cs typeface="Arial" panose="020B0604020202020204" pitchFamily="34" charset="0"/>
            </a:endParaRPr>
          </a:p>
        </p:txBody>
      </p:sp>
      <p:sp>
        <p:nvSpPr>
          <p:cNvPr id="8" name="TextBox 4">
            <a:extLst>
              <a:ext uri="{FF2B5EF4-FFF2-40B4-BE49-F238E27FC236}">
                <a16:creationId xmlns:a16="http://schemas.microsoft.com/office/drawing/2014/main" id="{0DE2176D-7E46-164E-88EB-6AA8F86C85FD}"/>
              </a:ext>
            </a:extLst>
          </p:cNvPr>
          <p:cNvSpPr txBox="1"/>
          <p:nvPr/>
        </p:nvSpPr>
        <p:spPr>
          <a:xfrm>
            <a:off x="540000" y="180000"/>
            <a:ext cx="11538408" cy="523220"/>
          </a:xfrm>
          <a:prstGeom prst="rect">
            <a:avLst/>
          </a:prstGeom>
          <a:noFill/>
          <a:ln w="12700">
            <a:noFill/>
            <a:prstDash val="solid"/>
          </a:ln>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Visualizations for Hurricanes forecasting</a:t>
            </a:r>
          </a:p>
        </p:txBody>
      </p:sp>
      <p:sp>
        <p:nvSpPr>
          <p:cNvPr id="9" name="TextBox 4">
            <a:extLst>
              <a:ext uri="{FF2B5EF4-FFF2-40B4-BE49-F238E27FC236}">
                <a16:creationId xmlns:a16="http://schemas.microsoft.com/office/drawing/2014/main" id="{DB6F5A94-35AF-9C49-A927-CFFFCB87E769}"/>
              </a:ext>
            </a:extLst>
          </p:cNvPr>
          <p:cNvSpPr txBox="1"/>
          <p:nvPr/>
        </p:nvSpPr>
        <p:spPr>
          <a:xfrm>
            <a:off x="405353" y="6505381"/>
            <a:ext cx="11538408" cy="276999"/>
          </a:xfrm>
          <a:prstGeom prst="rect">
            <a:avLst/>
          </a:prstGeom>
          <a:noFill/>
          <a:ln w="12700">
            <a:noFill/>
            <a:prstDash val="solid"/>
          </a:ln>
        </p:spPr>
        <p:txBody>
          <a:bodyPr wrap="square" rtlCol="0">
            <a:spAutoFit/>
          </a:bodyPr>
          <a:lstStyle/>
          <a:p>
            <a:pPr algn="r"/>
            <a:r>
              <a:rPr lang="en-US" sz="1200" dirty="0">
                <a:solidFill>
                  <a:schemeClr val="tx2"/>
                </a:solidFill>
                <a:latin typeface="Arial" panose="020B0604020202020204" pitchFamily="34" charset="0"/>
                <a:cs typeface="Arial" panose="020B0604020202020204" pitchFamily="34" charset="0"/>
              </a:rPr>
              <a:t>Screenshot July 3rd 2020 from </a:t>
            </a:r>
            <a:r>
              <a:rPr lang="en-US" sz="1200" dirty="0" err="1">
                <a:solidFill>
                  <a:schemeClr val="tx2"/>
                </a:solidFill>
                <a:latin typeface="Arial" panose="020B0604020202020204" pitchFamily="34" charset="0"/>
                <a:cs typeface="Arial" panose="020B0604020202020204" pitchFamily="34" charset="0"/>
              </a:rPr>
              <a:t>www.datacamp.com</a:t>
            </a:r>
            <a:r>
              <a:rPr lang="en-US" sz="12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2879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511F-3759-4431-BA9A-3CD05099788F}"/>
              </a:ext>
            </a:extLst>
          </p:cNvPr>
          <p:cNvSpPr>
            <a:spLocks noGrp="1"/>
          </p:cNvSpPr>
          <p:nvPr>
            <p:ph type="title"/>
          </p:nvPr>
        </p:nvSpPr>
        <p:spPr/>
        <p:txBody>
          <a:bodyPr>
            <a:normAutofit/>
          </a:bodyPr>
          <a:lstStyle/>
          <a:p>
            <a:pPr algn="r"/>
            <a:r>
              <a:rPr lang="en-US" sz="8000" b="1" dirty="0">
                <a:solidFill>
                  <a:schemeClr val="accent1"/>
                </a:solidFill>
                <a:latin typeface="Arial" panose="020B0604020202020204" pitchFamily="34" charset="0"/>
                <a:cs typeface="Arial" panose="020B0604020202020204" pitchFamily="34" charset="0"/>
              </a:rPr>
              <a:t>Where we are</a:t>
            </a:r>
          </a:p>
        </p:txBody>
      </p:sp>
      <p:sp>
        <p:nvSpPr>
          <p:cNvPr id="3" name="Text Placeholder 2">
            <a:extLst>
              <a:ext uri="{FF2B5EF4-FFF2-40B4-BE49-F238E27FC236}">
                <a16:creationId xmlns:a16="http://schemas.microsoft.com/office/drawing/2014/main" id="{F10C4E9B-9F93-40BA-B5B6-28DD02901DFA}"/>
              </a:ext>
            </a:extLst>
          </p:cNvPr>
          <p:cNvSpPr>
            <a:spLocks noGrp="1"/>
          </p:cNvSpPr>
          <p:nvPr>
            <p:ph type="body" idx="1"/>
          </p:nvPr>
        </p:nvSpPr>
        <p:spPr/>
        <p:txBody>
          <a:bodyPr/>
          <a:lstStyle/>
          <a:p>
            <a:pPr algn="r"/>
            <a:r>
              <a:rPr lang="en-US" dirty="0"/>
              <a:t>A systematic review </a:t>
            </a:r>
          </a:p>
        </p:txBody>
      </p:sp>
    </p:spTree>
    <p:extLst>
      <p:ext uri="{BB962C8B-B14F-4D97-AF65-F5344CB8AC3E}">
        <p14:creationId xmlns:p14="http://schemas.microsoft.com/office/powerpoint/2010/main" val="84573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E918C7-153A-463A-932F-564A6DBC4261}"/>
              </a:ext>
            </a:extLst>
          </p:cNvPr>
          <p:cNvSpPr txBox="1"/>
          <p:nvPr/>
        </p:nvSpPr>
        <p:spPr>
          <a:xfrm>
            <a:off x="558428" y="46570"/>
            <a:ext cx="11538408" cy="523220"/>
          </a:xfrm>
          <a:prstGeom prst="rect">
            <a:avLst/>
          </a:prstGeom>
          <a:noFill/>
          <a:ln w="12700">
            <a:noFill/>
            <a:prstDash val="solid"/>
          </a:ln>
        </p:spPr>
        <p:txBody>
          <a:bodyPr wrap="square" rtlCol="0" anchor="t">
            <a:spAutoFit/>
          </a:bodyPr>
          <a:lstStyle/>
          <a:p>
            <a:r>
              <a:rPr lang="en-US" sz="2800" b="1" dirty="0">
                <a:solidFill>
                  <a:schemeClr val="accent1"/>
                </a:solidFill>
                <a:latin typeface="Arial"/>
                <a:cs typeface="Arial"/>
              </a:rPr>
              <a:t>Uncertainty display from 50 papers from top medical journals</a:t>
            </a:r>
            <a:endParaRPr lang="en-US" sz="2800" b="1" dirty="0">
              <a:solidFill>
                <a:schemeClr val="accent1"/>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A02FDDBB-5340-4DC3-A6DB-79A0B17BD1F2}"/>
              </a:ext>
            </a:extLst>
          </p:cNvPr>
          <p:cNvSpPr txBox="1"/>
          <p:nvPr/>
        </p:nvSpPr>
        <p:spPr>
          <a:xfrm>
            <a:off x="558429" y="1170584"/>
            <a:ext cx="3425607" cy="1477328"/>
          </a:xfrm>
          <a:prstGeom prst="rect">
            <a:avLst/>
          </a:prstGeom>
          <a:solidFill>
            <a:schemeClr val="accent3"/>
          </a:solidFill>
          <a:ln w="571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6600" b="1" dirty="0">
                <a:solidFill>
                  <a:schemeClr val="bg1"/>
                </a:solidFill>
                <a:latin typeface="Arial"/>
                <a:cs typeface="Arial"/>
              </a:rPr>
              <a:t>39/50</a:t>
            </a:r>
            <a:endParaRPr lang="it-IT" sz="2400" dirty="0">
              <a:solidFill>
                <a:schemeClr val="bg1"/>
              </a:solidFill>
              <a:latin typeface="Arial"/>
              <a:cs typeface="Arial"/>
            </a:endParaRPr>
          </a:p>
          <a:p>
            <a:r>
              <a:rPr lang="it-IT" sz="2400" dirty="0">
                <a:solidFill>
                  <a:schemeClr val="bg1"/>
                </a:solidFill>
                <a:latin typeface="Arial"/>
                <a:cs typeface="Arial"/>
              </a:rPr>
              <a:t>With plots</a:t>
            </a:r>
          </a:p>
        </p:txBody>
      </p:sp>
      <p:sp>
        <p:nvSpPr>
          <p:cNvPr id="14" name="CasellaDiTesto 13">
            <a:extLst>
              <a:ext uri="{FF2B5EF4-FFF2-40B4-BE49-F238E27FC236}">
                <a16:creationId xmlns:a16="http://schemas.microsoft.com/office/drawing/2014/main" id="{19978CB3-238A-414D-B193-C3183547FBAF}"/>
              </a:ext>
            </a:extLst>
          </p:cNvPr>
          <p:cNvSpPr txBox="1"/>
          <p:nvPr/>
        </p:nvSpPr>
        <p:spPr>
          <a:xfrm>
            <a:off x="558428" y="2785079"/>
            <a:ext cx="3425608" cy="1569660"/>
          </a:xfrm>
          <a:prstGeom prst="rect">
            <a:avLst/>
          </a:prstGeom>
          <a:solidFill>
            <a:schemeClr val="accent3"/>
          </a:solidFill>
          <a:ln w="571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7200" b="1" dirty="0">
                <a:solidFill>
                  <a:schemeClr val="bg1"/>
                </a:solidFill>
                <a:latin typeface="Arial"/>
                <a:cs typeface="Arial"/>
              </a:rPr>
              <a:t>14/50</a:t>
            </a:r>
          </a:p>
          <a:p>
            <a:r>
              <a:rPr lang="it-IT" sz="2400" dirty="0">
                <a:solidFill>
                  <a:schemeClr val="bg1"/>
                </a:solidFill>
                <a:latin typeface="Arial"/>
                <a:cs typeface="Arial"/>
              </a:rPr>
              <a:t>With </a:t>
            </a:r>
            <a:r>
              <a:rPr lang="it-IT" sz="2400" dirty="0" err="1">
                <a:solidFill>
                  <a:schemeClr val="bg1"/>
                </a:solidFill>
                <a:latin typeface="Arial"/>
                <a:cs typeface="Arial"/>
              </a:rPr>
              <a:t>uncertainty</a:t>
            </a:r>
            <a:r>
              <a:rPr lang="it-IT" sz="2400" dirty="0">
                <a:solidFill>
                  <a:schemeClr val="bg1"/>
                </a:solidFill>
                <a:latin typeface="Arial"/>
                <a:cs typeface="Arial"/>
              </a:rPr>
              <a:t> display</a:t>
            </a:r>
            <a:endParaRPr lang="it-IT" sz="2400" dirty="0">
              <a:solidFill>
                <a:schemeClr val="bg1"/>
              </a:solidFill>
              <a:cs typeface="Calibri"/>
            </a:endParaRPr>
          </a:p>
        </p:txBody>
      </p:sp>
      <p:pic>
        <p:nvPicPr>
          <p:cNvPr id="3" name="Immagine 2" descr="Immagine che contiene screenshot&#10;&#10;Descrizione generata automaticamente">
            <a:extLst>
              <a:ext uri="{FF2B5EF4-FFF2-40B4-BE49-F238E27FC236}">
                <a16:creationId xmlns:a16="http://schemas.microsoft.com/office/drawing/2014/main" id="{F0AE9A9C-9A93-8F43-A78B-D600AD9BB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659" y="1170583"/>
            <a:ext cx="7522890" cy="4939271"/>
          </a:xfrm>
          <a:prstGeom prst="rect">
            <a:avLst/>
          </a:prstGeom>
        </p:spPr>
      </p:pic>
    </p:spTree>
    <p:extLst>
      <p:ext uri="{BB962C8B-B14F-4D97-AF65-F5344CB8AC3E}">
        <p14:creationId xmlns:p14="http://schemas.microsoft.com/office/powerpoint/2010/main" val="1470223044"/>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33a157886c7bcb7e4fc7b4eed5e22b01">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f64eae8156717066204b42416de4f98b"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6CE8D8-4047-446A-A860-82710E5ACDFE}">
  <ds:schemaRefs>
    <ds:schemaRef ds:uri="http://schemas.microsoft.com/sharepoint/v3/contenttype/forms"/>
  </ds:schemaRefs>
</ds:datastoreItem>
</file>

<file path=customXml/itemProps2.xml><?xml version="1.0" encoding="utf-8"?>
<ds:datastoreItem xmlns:ds="http://schemas.openxmlformats.org/officeDocument/2006/customXml" ds:itemID="{2FDBDCA0-7410-495A-9F25-9B79CDB4404B}"/>
</file>

<file path=customXml/itemProps3.xml><?xml version="1.0" encoding="utf-8"?>
<ds:datastoreItem xmlns:ds="http://schemas.openxmlformats.org/officeDocument/2006/customXml" ds:itemID="{6E09F725-2AC9-498C-9EB6-CACA7A360824}">
  <ds:schemaRefs>
    <ds:schemaRef ds:uri="http://schemas.openxmlformats.org/package/2006/metadata/core-properties"/>
    <ds:schemaRef ds:uri="http://schemas.microsoft.com/office/2006/documentManagement/types"/>
    <ds:schemaRef ds:uri="http://schemas.microsoft.com/office/infopath/2007/PartnerControls"/>
    <ds:schemaRef ds:uri="922eacfc-8696-4508-a3c9-5b18580b28d3"/>
    <ds:schemaRef ds:uri="http://purl.org/dc/elements/1.1/"/>
    <ds:schemaRef ds:uri="http://schemas.microsoft.com/office/2006/metadata/properties"/>
    <ds:schemaRef ds:uri="http://purl.org/dc/terms/"/>
    <ds:schemaRef ds:uri="c6b1c3da-0fb1-4d94-92b5-cd562b6eeac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11839</TotalTime>
  <Words>1553</Words>
  <Application>Microsoft Macintosh PowerPoint</Application>
  <PresentationFormat>Widescreen</PresentationFormat>
  <Paragraphs>122</Paragraphs>
  <Slides>19</Slides>
  <Notes>12</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Calibri Light</vt:lpstr>
      <vt:lpstr>Courier</vt:lpstr>
      <vt:lpstr>Wingdings</vt:lpstr>
      <vt:lpstr>Office Theme</vt:lpstr>
      <vt:lpstr>Effective visualization of uncertainty</vt:lpstr>
      <vt:lpstr>Presentazione standard di PowerPoint</vt:lpstr>
      <vt:lpstr>Presentazione standard di PowerPoint</vt:lpstr>
      <vt:lpstr>Outside clinical data</vt:lpstr>
      <vt:lpstr>Presentazione standard di PowerPoint</vt:lpstr>
      <vt:lpstr>Presentazione standard di PowerPoint</vt:lpstr>
      <vt:lpstr>Presentazione standard di PowerPoint</vt:lpstr>
      <vt:lpstr>Where we are</vt:lpstr>
      <vt:lpstr>Presentazione standard di PowerPoint</vt:lpstr>
      <vt:lpstr>Presentazione standard di PowerPoint</vt:lpstr>
      <vt:lpstr>Presentazione standard di PowerPoint</vt:lpstr>
      <vt:lpstr>Where to go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Eusebi Paolo (Hays)</dc:creator>
  <cp:lastModifiedBy>Eusebi Paolo (Hays)</cp:lastModifiedBy>
  <cp:revision>889</cp:revision>
  <dcterms:created xsi:type="dcterms:W3CDTF">2020-07-05T13:13:40Z</dcterms:created>
  <dcterms:modified xsi:type="dcterms:W3CDTF">2020-08-28T09:57:27Z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ies>
</file>