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71" r:id="rId2"/>
    <p:sldId id="875" r:id="rId3"/>
    <p:sldId id="910" r:id="rId4"/>
    <p:sldId id="917" r:id="rId5"/>
    <p:sldId id="916" r:id="rId6"/>
    <p:sldId id="919" r:id="rId7"/>
    <p:sldId id="279" r:id="rId8"/>
    <p:sldId id="930" r:id="rId9"/>
    <p:sldId id="931" r:id="rId10"/>
    <p:sldId id="942" r:id="rId11"/>
    <p:sldId id="947" r:id="rId12"/>
    <p:sldId id="943" r:id="rId13"/>
    <p:sldId id="924" r:id="rId14"/>
    <p:sldId id="923" r:id="rId15"/>
    <p:sldId id="925" r:id="rId16"/>
    <p:sldId id="935" r:id="rId17"/>
    <p:sldId id="937" r:id="rId18"/>
    <p:sldId id="951" r:id="rId19"/>
    <p:sldId id="954" r:id="rId20"/>
    <p:sldId id="945" r:id="rId21"/>
    <p:sldId id="946" r:id="rId22"/>
    <p:sldId id="952" r:id="rId23"/>
    <p:sldId id="949" r:id="rId24"/>
    <p:sldId id="953" r:id="rId25"/>
    <p:sldId id="950" r:id="rId26"/>
    <p:sldId id="955" r:id="rId27"/>
    <p:sldId id="941" r:id="rId28"/>
    <p:sldId id="898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AD3"/>
    <a:srgbClr val="508CD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0075" autoAdjust="0"/>
  </p:normalViewPr>
  <p:slideViewPr>
    <p:cSldViewPr snapToGrid="0" snapToObjects="1">
      <p:cViewPr varScale="1">
        <p:scale>
          <a:sx n="77" d="100"/>
          <a:sy n="77" d="100"/>
        </p:scale>
        <p:origin x="16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595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D8647AF8-82AF-49A3-B577-F248A450DD04}" type="datetime1">
              <a:rPr lang="en-US" smtClean="0"/>
              <a:t>10/20/2021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2146F876-8EDE-4A51-943B-389E392285D9}" type="datetime1">
              <a:rPr lang="en-US" smtClean="0"/>
              <a:t>10/20/2021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92D0348C-D7E8-45B4-BB9B-FDF661C93748}" type="datetime1">
              <a:rPr lang="en-US" smtClean="0"/>
              <a:t>10/20/2021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44383EA0-32BC-42BC-A5D9-BBBC872DF6F2}" type="datetime1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6F81C512-C643-4F9B-BC21-8D700C8C0B9A}" type="datetime1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E435C0BC-DE1A-4238-BAFD-D5FB55795612}" type="datetime1">
              <a:rPr lang="en-US" smtClean="0"/>
              <a:t>10/20/2021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93AFED83-2D3F-4222-BF6F-ABEFB9A19FAA}" type="datetime1">
              <a:rPr lang="en-US" smtClean="0"/>
              <a:t>10/20/2021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2422D8E1-2CDD-44B2-88B2-8B6BEEE4F033}" type="datetime1">
              <a:rPr lang="en-US" smtClean="0"/>
              <a:t>10/20/2021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6E165CC2-5007-46D0-A737-63B6F8E06741}" type="datetime1">
              <a:rPr lang="en-US" smtClean="0"/>
              <a:t>10/20/2021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8E025155-08A7-4E7D-8534-941B4BD6DF33}" type="datetime1">
              <a:rPr lang="en-US" smtClean="0"/>
              <a:t>10/20/2021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79A98F31-3266-44A6-8845-FE2E8BECF6C2}" type="datetime1">
              <a:rPr lang="en-US" smtClean="0"/>
              <a:t>10/20/2021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5EB96-160E-428B-ACC0-8894D1F3D0DD}" type="datetime1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www.fda.gov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CIDpilo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177%2F1740774521105058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9" y="1595513"/>
            <a:ext cx="8112985" cy="1441662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007DB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Recent U.S. Regulatory Efforts on Complex Innovative Clinical Trial Design</a:t>
            </a:r>
            <a:endParaRPr lang="en-US" sz="3200" b="1" i="1" dirty="0">
              <a:solidFill>
                <a:srgbClr val="007DB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488" y="3269141"/>
            <a:ext cx="7981025" cy="1853961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Scott, Ph.D.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Director, Division of Biostatistics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of Biostatistics and Epidemiology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for Biologics Evaluation and Research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FDA</a:t>
            </a:r>
          </a:p>
          <a:p>
            <a:pPr lvl="0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5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6597"/>
            <a:ext cx="8509103" cy="926020"/>
          </a:xfrm>
        </p:spPr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37129"/>
            <a:ext cx="8509103" cy="50586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Doesn’t precisely define CID</a:t>
            </a:r>
          </a:p>
          <a:p>
            <a:pPr lvl="1"/>
            <a:r>
              <a:rPr lang="en-US" dirty="0"/>
              <a:t>Moving target</a:t>
            </a:r>
          </a:p>
          <a:p>
            <a:pPr lvl="1"/>
            <a:r>
              <a:rPr lang="en-US" dirty="0"/>
              <a:t>Generally, CID designs are those that have rarely or never been used to support approval in a given indication</a:t>
            </a:r>
          </a:p>
          <a:p>
            <a:pPr lvl="1"/>
            <a:r>
              <a:rPr lang="en-US" dirty="0"/>
              <a:t>Often need for trial simulations for operating characteristics</a:t>
            </a:r>
          </a:p>
          <a:p>
            <a:r>
              <a:rPr lang="en-US" dirty="0"/>
              <a:t>Primary focus is confirmatory designs</a:t>
            </a:r>
          </a:p>
          <a:p>
            <a:r>
              <a:rPr lang="en-US" dirty="0"/>
              <a:t>Does not identify which specific designs are appropriate for regulatory purposes</a:t>
            </a:r>
          </a:p>
          <a:p>
            <a:pPr lvl="1"/>
            <a:r>
              <a:rPr lang="en-US" dirty="0"/>
              <a:t>Instead provides structure for communication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258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6597"/>
            <a:ext cx="8509103" cy="926020"/>
          </a:xfrm>
        </p:spPr>
        <p:txBody>
          <a:bodyPr/>
          <a:lstStyle/>
          <a:p>
            <a:r>
              <a:rPr lang="en-US" dirty="0"/>
              <a:t>CID includes: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37129"/>
            <a:ext cx="8509103" cy="5058689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Complex Adaptive Designs (frequentist or Bayesian)</a:t>
            </a:r>
          </a:p>
          <a:p>
            <a:pPr lvl="1"/>
            <a:r>
              <a:rPr lang="en-US" sz="2400" dirty="0"/>
              <a:t>Seamless designs</a:t>
            </a:r>
          </a:p>
          <a:p>
            <a:pPr lvl="2"/>
            <a:r>
              <a:rPr lang="en-US" sz="2000" dirty="0"/>
              <a:t>For example, combining dose-finding and hypothesis confirmation in a trial </a:t>
            </a:r>
          </a:p>
          <a:p>
            <a:pPr lvl="1"/>
            <a:r>
              <a:rPr lang="en-US" sz="2400" dirty="0"/>
              <a:t>Adaptations to multiple design features such as treatment arm selection, patient allocation, or endpoint selection</a:t>
            </a:r>
          </a:p>
          <a:p>
            <a:pPr lvl="0"/>
            <a:r>
              <a:rPr lang="en-US" sz="2800" dirty="0"/>
              <a:t>Formal incorporation of “prior” information </a:t>
            </a:r>
          </a:p>
          <a:p>
            <a:pPr lvl="1"/>
            <a:r>
              <a:rPr lang="en-US" sz="2400" dirty="0"/>
              <a:t>Placebo augmentation using external controls or other data sources (e.g. real world data)</a:t>
            </a:r>
          </a:p>
          <a:p>
            <a:pPr lvl="1"/>
            <a:r>
              <a:rPr lang="en-US" sz="2400" dirty="0"/>
              <a:t>Leveraging or borrowing strength from information internal or external to the trial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5883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6597"/>
            <a:ext cx="8509103" cy="926020"/>
          </a:xfrm>
        </p:spPr>
        <p:txBody>
          <a:bodyPr/>
          <a:lstStyle/>
          <a:p>
            <a:r>
              <a:rPr lang="en-US" dirty="0"/>
              <a:t>Interacting with FDA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37129"/>
            <a:ext cx="8509103" cy="50586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Meeting availability</a:t>
            </a:r>
          </a:p>
          <a:p>
            <a:pPr lvl="1"/>
            <a:r>
              <a:rPr lang="en-US" dirty="0"/>
              <a:t>Extra meetings may be available to discuss trial simulations, especially for serious and life-threatening conditions</a:t>
            </a:r>
          </a:p>
          <a:p>
            <a:pPr lvl="1"/>
            <a:r>
              <a:rPr lang="en-US" dirty="0"/>
              <a:t>Pilot program</a:t>
            </a:r>
          </a:p>
          <a:p>
            <a:r>
              <a:rPr lang="en-US" dirty="0"/>
              <a:t>Common elements to be submitted for review</a:t>
            </a:r>
          </a:p>
          <a:p>
            <a:r>
              <a:rPr lang="en-US" dirty="0"/>
              <a:t>Bayesian features</a:t>
            </a:r>
          </a:p>
          <a:p>
            <a:pPr lvl="1"/>
            <a:r>
              <a:rPr lang="en-US" dirty="0"/>
              <a:t>Priors</a:t>
            </a:r>
          </a:p>
          <a:p>
            <a:pPr lvl="1"/>
            <a:r>
              <a:rPr lang="en-US" dirty="0"/>
              <a:t>Decision criteria</a:t>
            </a:r>
          </a:p>
          <a:p>
            <a:r>
              <a:rPr lang="en-US" dirty="0"/>
              <a:t>Simulations (covered in detail in AD guidance)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1083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69B55F-0F49-4853-B164-81492768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CID Pilot program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6F4C0-7EBE-4032-A429-9ADE322A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57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7554-B3E3-4EE5-B88F-27C9877A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3876"/>
            <a:ext cx="8509103" cy="926020"/>
          </a:xfrm>
        </p:spPr>
        <p:txBody>
          <a:bodyPr/>
          <a:lstStyle/>
          <a:p>
            <a:r>
              <a:rPr lang="en-US" dirty="0"/>
              <a:t>CID Pilot Program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5C0F-A54C-47CD-B2E6-3D0E10E1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77159"/>
            <a:ext cx="8509103" cy="5118659"/>
          </a:xfrm>
        </p:spPr>
        <p:txBody>
          <a:bodyPr/>
          <a:lstStyle/>
          <a:p>
            <a:r>
              <a:rPr lang="en-US" dirty="0"/>
              <a:t>To be successful with an innovative proposal, sponsors may need:</a:t>
            </a:r>
          </a:p>
          <a:p>
            <a:pPr lvl="1"/>
            <a:r>
              <a:rPr lang="en-US" dirty="0"/>
              <a:t>Robust regulatory feedback</a:t>
            </a:r>
          </a:p>
          <a:p>
            <a:pPr lvl="1"/>
            <a:r>
              <a:rPr lang="en-US" dirty="0"/>
              <a:t>High-level buy-in</a:t>
            </a:r>
          </a:p>
          <a:p>
            <a:r>
              <a:rPr lang="en-US" dirty="0"/>
              <a:t>To encourage the use of innovative designs, FDA needs:</a:t>
            </a:r>
          </a:p>
          <a:p>
            <a:pPr lvl="1"/>
            <a:r>
              <a:rPr lang="en-US" dirty="0"/>
              <a:t>Case studies that we can talk about publicly</a:t>
            </a:r>
          </a:p>
          <a:p>
            <a:r>
              <a:rPr lang="en-US" dirty="0"/>
              <a:t>Hence, the CID Pilot Program</a:t>
            </a:r>
          </a:p>
        </p:txBody>
      </p:sp>
    </p:spTree>
    <p:extLst>
      <p:ext uri="{BB962C8B-B14F-4D97-AF65-F5344CB8AC3E}">
        <p14:creationId xmlns:p14="http://schemas.microsoft.com/office/powerpoint/2010/main" val="4010827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7554-B3E3-4EE5-B88F-27C9877A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3876"/>
            <a:ext cx="8509103" cy="926020"/>
          </a:xfrm>
        </p:spPr>
        <p:txBody>
          <a:bodyPr/>
          <a:lstStyle/>
          <a:p>
            <a:r>
              <a:rPr lang="en-US" dirty="0"/>
              <a:t>Pilot review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5C0F-A54C-47CD-B2E6-3D0E10E1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77159"/>
            <a:ext cx="8509103" cy="51186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Joint CDER/CBER effort </a:t>
            </a:r>
          </a:p>
          <a:p>
            <a:r>
              <a:rPr lang="en-US" dirty="0"/>
              <a:t>Sponsors </a:t>
            </a:r>
          </a:p>
          <a:p>
            <a:pPr lvl="1"/>
            <a:r>
              <a:rPr lang="en-US" dirty="0"/>
              <a:t>submit designs </a:t>
            </a:r>
          </a:p>
          <a:p>
            <a:pPr lvl="1"/>
            <a:r>
              <a:rPr lang="en-US" dirty="0"/>
              <a:t>have the opportunity to engage with regulatory staff on designs via two meetings </a:t>
            </a:r>
          </a:p>
          <a:p>
            <a:r>
              <a:rPr lang="en-US" dirty="0"/>
              <a:t>Agency </a:t>
            </a:r>
          </a:p>
          <a:p>
            <a:pPr lvl="1"/>
            <a:r>
              <a:rPr lang="en-US" dirty="0"/>
              <a:t>will select up to 2 submissions per quarter</a:t>
            </a:r>
          </a:p>
          <a:p>
            <a:pPr lvl="1"/>
            <a:r>
              <a:rPr lang="en-US" dirty="0"/>
              <a:t>uses the design as a case study for continuing education and information sharing</a:t>
            </a:r>
          </a:p>
          <a:p>
            <a:r>
              <a:rPr lang="en-US" dirty="0"/>
              <a:t>Meetings led by Biostatistics groups (CDER/OTS/OB or CBER/OBE/DB) with participation from all relevant disciplines </a:t>
            </a:r>
          </a:p>
          <a:p>
            <a:r>
              <a:rPr lang="en-US" dirty="0"/>
              <a:t>Five year duration</a:t>
            </a:r>
          </a:p>
        </p:txBody>
      </p:sp>
    </p:spTree>
    <p:extLst>
      <p:ext uri="{BB962C8B-B14F-4D97-AF65-F5344CB8AC3E}">
        <p14:creationId xmlns:p14="http://schemas.microsoft.com/office/powerpoint/2010/main" val="2785115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7554-B3E3-4EE5-B88F-27C9877A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3876"/>
            <a:ext cx="8509103" cy="926020"/>
          </a:xfrm>
        </p:spPr>
        <p:txBody>
          <a:bodyPr/>
          <a:lstStyle/>
          <a:p>
            <a:r>
              <a:rPr lang="en-US" dirty="0"/>
              <a:t>Eligibility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5C0F-A54C-47CD-B2E6-3D0E10E1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77159"/>
            <a:ext cx="8509103" cy="51186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sponsor must have a pre-IND or IND number for the medical product(s) included in the CID proposal with the intent of implementing the CID in the pilot program application </a:t>
            </a:r>
          </a:p>
          <a:p>
            <a:endParaRPr lang="en-US" dirty="0"/>
          </a:p>
          <a:p>
            <a:r>
              <a:rPr lang="en-US" dirty="0"/>
              <a:t>The proposed CID is intended to provide substantial evidence of effectiveness to support regulatory approval of the medical product</a:t>
            </a:r>
          </a:p>
          <a:p>
            <a:endParaRPr lang="en-US" dirty="0"/>
          </a:p>
          <a:p>
            <a:r>
              <a:rPr lang="en-US" dirty="0"/>
              <a:t>The trial is not a first in human study, and there is sufficient clinical information available to inform the proposed CID</a:t>
            </a:r>
          </a:p>
          <a:p>
            <a:endParaRPr lang="en-US" dirty="0"/>
          </a:p>
          <a:p>
            <a:r>
              <a:rPr lang="en-US" dirty="0"/>
              <a:t>The sponsor and FDA are able to reach agreement on the trial design information to be publicly disclosed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10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7554-B3E3-4EE5-B88F-27C9877A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3876"/>
            <a:ext cx="8509103" cy="926020"/>
          </a:xfrm>
        </p:spPr>
        <p:txBody>
          <a:bodyPr/>
          <a:lstStyle/>
          <a:p>
            <a:r>
              <a:rPr lang="en-US" dirty="0"/>
              <a:t>Evaluation of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5C0F-A54C-47CD-B2E6-3D0E10E1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77159"/>
            <a:ext cx="8509103" cy="5118659"/>
          </a:xfrm>
        </p:spPr>
        <p:txBody>
          <a:bodyPr>
            <a:normAutofit/>
          </a:bodyPr>
          <a:lstStyle/>
          <a:p>
            <a:r>
              <a:rPr lang="en-US" dirty="0"/>
              <a:t>Need for simulations to assess trial design operating characteristics </a:t>
            </a:r>
          </a:p>
          <a:p>
            <a:r>
              <a:rPr lang="en-US" dirty="0"/>
              <a:t>Therapeutic need</a:t>
            </a:r>
          </a:p>
          <a:p>
            <a:r>
              <a:rPr lang="en-US" dirty="0"/>
              <a:t>Trial design appropriateness for CID Pilot Meeting Program</a:t>
            </a:r>
          </a:p>
          <a:p>
            <a:r>
              <a:rPr lang="en-US" dirty="0"/>
              <a:t>Level of innovation of the trial design</a:t>
            </a:r>
          </a:p>
          <a:p>
            <a:r>
              <a:rPr lang="en-US" dirty="0"/>
              <a:t>Value proposition of the CID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25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0ED4-DF15-49FD-999E-5FF646D6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48" y="187937"/>
            <a:ext cx="8509103" cy="926020"/>
          </a:xfrm>
        </p:spPr>
        <p:txBody>
          <a:bodyPr>
            <a:normAutofit/>
          </a:bodyPr>
          <a:lstStyle/>
          <a:p>
            <a:r>
              <a:rPr lang="en-US" sz="5400" dirty="0"/>
              <a:t>Website</a:t>
            </a:r>
          </a:p>
        </p:txBody>
      </p:sp>
      <p:pic>
        <p:nvPicPr>
          <p:cNvPr id="4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7AD95A16-0DFC-4CF4-BF1B-C1E5A1874B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58" t="1192" r="-858" b="8265"/>
          <a:stretch/>
        </p:blipFill>
        <p:spPr>
          <a:xfrm>
            <a:off x="910149" y="1075480"/>
            <a:ext cx="7323700" cy="470703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52E3C0-D422-473F-9FC5-C521F90D9F31}"/>
              </a:ext>
            </a:extLst>
          </p:cNvPr>
          <p:cNvSpPr txBox="1"/>
          <p:nvPr/>
        </p:nvSpPr>
        <p:spPr>
          <a:xfrm>
            <a:off x="303333" y="5701633"/>
            <a:ext cx="853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/>
              </a:rPr>
              <a:t>https://www.fda.gov/CIDpilot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8241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0ED4-DF15-49FD-999E-5FF646D6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48" y="187937"/>
            <a:ext cx="8509103" cy="926020"/>
          </a:xfrm>
        </p:spPr>
        <p:txBody>
          <a:bodyPr>
            <a:normAutofit/>
          </a:bodyPr>
          <a:lstStyle/>
          <a:p>
            <a:r>
              <a:rPr lang="en-US" sz="5400" dirty="0"/>
              <a:t>Manuscript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2E3C0-D422-473F-9FC5-C521F90D9F31}"/>
              </a:ext>
            </a:extLst>
          </p:cNvPr>
          <p:cNvSpPr txBox="1"/>
          <p:nvPr/>
        </p:nvSpPr>
        <p:spPr>
          <a:xfrm>
            <a:off x="303333" y="5701633"/>
            <a:ext cx="853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2"/>
              </a:rPr>
              <a:t>https://doi.org/10.1177/17407745211050580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B24C44-4D7D-47AD-8E9B-F1E8096C2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1757362"/>
            <a:ext cx="76295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1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6597"/>
            <a:ext cx="8509103" cy="926020"/>
          </a:xfrm>
        </p:spPr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37129"/>
            <a:ext cx="8509103" cy="5058689"/>
          </a:xfrm>
        </p:spPr>
        <p:txBody>
          <a:bodyPr/>
          <a:lstStyle/>
          <a:p>
            <a:pPr marL="0" lvl="0" indent="0" algn="ctr" defTabSz="914400">
              <a:spcBef>
                <a:spcPts val="700"/>
              </a:spcBef>
              <a:buClr>
                <a:srgbClr val="DD8047"/>
              </a:buClr>
              <a:buSzPct val="60000"/>
              <a:buNone/>
              <a:defRPr/>
            </a:pPr>
            <a:endParaRPr lang="en-US" sz="2900" i="1" dirty="0">
              <a:solidFill>
                <a:prstClr val="black"/>
              </a:solidFill>
              <a:latin typeface="Tw Cen MT"/>
            </a:endParaRPr>
          </a:p>
          <a:p>
            <a:pPr marL="0" lvl="0" indent="0" algn="ctr" defTabSz="914400">
              <a:spcBef>
                <a:spcPts val="700"/>
              </a:spcBef>
              <a:buClr>
                <a:srgbClr val="DD8047"/>
              </a:buClr>
              <a:buSzPct val="60000"/>
              <a:buNone/>
              <a:defRPr/>
            </a:pPr>
            <a:endParaRPr lang="en-US" sz="2900" i="1" dirty="0">
              <a:solidFill>
                <a:prstClr val="black"/>
              </a:solidFill>
              <a:latin typeface="Tw Cen MT"/>
            </a:endParaRPr>
          </a:p>
          <a:p>
            <a:pPr marL="0" lvl="0" indent="0" algn="ctr" defTabSz="914400">
              <a:spcBef>
                <a:spcPts val="700"/>
              </a:spcBef>
              <a:buClr>
                <a:srgbClr val="DD8047"/>
              </a:buClr>
              <a:buSzPct val="60000"/>
              <a:buNone/>
              <a:defRPr/>
            </a:pPr>
            <a:endParaRPr lang="en-US" sz="2900" i="1" dirty="0">
              <a:solidFill>
                <a:prstClr val="black"/>
              </a:solidFill>
              <a:latin typeface="Tw Cen MT"/>
            </a:endParaRPr>
          </a:p>
          <a:p>
            <a:pPr marL="0" lvl="0" indent="0" algn="ctr" defTabSz="914400">
              <a:spcBef>
                <a:spcPts val="700"/>
              </a:spcBef>
              <a:buClr>
                <a:srgbClr val="DD8047"/>
              </a:buClr>
              <a:buSzPct val="60000"/>
              <a:buNone/>
              <a:defRPr/>
            </a:pPr>
            <a:r>
              <a:rPr lang="en-US" sz="2900" i="1" dirty="0">
                <a:solidFill>
                  <a:prstClr val="black"/>
                </a:solidFill>
                <a:latin typeface="Tw Cen MT"/>
              </a:rPr>
              <a:t>This presentation reflects the views of the author and should not be construed to represent FDA’s views or policies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64349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69B55F-0F49-4853-B164-81492768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CID Pilot program 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6F4C0-7EBE-4032-A429-9ADE322A1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1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7554-B3E3-4EE5-B88F-27C9877A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3876"/>
            <a:ext cx="8509103" cy="926020"/>
          </a:xfrm>
        </p:spPr>
        <p:txBody>
          <a:bodyPr/>
          <a:lstStyle/>
          <a:p>
            <a:r>
              <a:rPr lang="en-US" dirty="0"/>
              <a:t>Case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5C0F-A54C-47CD-B2E6-3D0E10E1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77159"/>
            <a:ext cx="8509103" cy="5118659"/>
          </a:xfrm>
        </p:spPr>
        <p:txBody>
          <a:bodyPr>
            <a:normAutofit/>
          </a:bodyPr>
          <a:lstStyle/>
          <a:p>
            <a:r>
              <a:rPr lang="en-US" dirty="0"/>
              <a:t>Population: Duchenne muscular dystrophy</a:t>
            </a:r>
          </a:p>
          <a:p>
            <a:r>
              <a:rPr lang="en-US" dirty="0"/>
              <a:t>Randomized, double-blind, placebo-controlled, phase 2/3 trial</a:t>
            </a:r>
          </a:p>
          <a:p>
            <a:r>
              <a:rPr lang="en-US" dirty="0"/>
              <a:t>Primary endpoint change in dystrophin levels from baseline to a specified timepoint</a:t>
            </a:r>
          </a:p>
          <a:p>
            <a:pPr lvl="1"/>
            <a:r>
              <a:rPr lang="en-US" dirty="0"/>
              <a:t>Important secondary endpoint: Change from baseline in a clinical outcome assessment</a:t>
            </a:r>
          </a:p>
          <a:p>
            <a:r>
              <a:rPr lang="en-US" dirty="0"/>
              <a:t>Endpoints analyzed via a Bayesian repeated measures model with multiple interim analyses</a:t>
            </a:r>
          </a:p>
        </p:txBody>
      </p:sp>
    </p:spTree>
    <p:extLst>
      <p:ext uri="{BB962C8B-B14F-4D97-AF65-F5344CB8AC3E}">
        <p14:creationId xmlns:p14="http://schemas.microsoft.com/office/powerpoint/2010/main" val="3594719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7554-B3E3-4EE5-B88F-27C9877A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3876"/>
            <a:ext cx="8509103" cy="926020"/>
          </a:xfrm>
        </p:spPr>
        <p:txBody>
          <a:bodyPr/>
          <a:lstStyle/>
          <a:p>
            <a:r>
              <a:rPr lang="en-US" dirty="0"/>
              <a:t>Case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5C0F-A54C-47CD-B2E6-3D0E10E1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77159"/>
            <a:ext cx="8509103" cy="51186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Bayesian adaptive design with the following potential adaptations:</a:t>
            </a:r>
          </a:p>
          <a:p>
            <a:pPr lvl="1"/>
            <a:r>
              <a:rPr lang="en-US" dirty="0"/>
              <a:t>Stop the trial for efficacy or safety</a:t>
            </a:r>
          </a:p>
          <a:p>
            <a:pPr lvl="1"/>
            <a:r>
              <a:rPr lang="en-US" dirty="0"/>
              <a:t>Modify the sample size</a:t>
            </a:r>
          </a:p>
          <a:p>
            <a:pPr lvl="1"/>
            <a:r>
              <a:rPr lang="en-US" dirty="0"/>
              <a:t>Drop an arm</a:t>
            </a:r>
          </a:p>
          <a:p>
            <a:pPr lvl="1"/>
            <a:r>
              <a:rPr lang="en-US" dirty="0"/>
              <a:t>Pool doses</a:t>
            </a:r>
          </a:p>
          <a:p>
            <a:pPr lvl="1"/>
            <a:r>
              <a:rPr lang="en-US" dirty="0"/>
              <a:t>Change randomization ratio</a:t>
            </a:r>
          </a:p>
          <a:p>
            <a:r>
              <a:rPr lang="en-US" dirty="0"/>
              <a:t>Also proposed to explore placebo augmentation with historical controls</a:t>
            </a:r>
          </a:p>
          <a:p>
            <a:r>
              <a:rPr lang="en-US" dirty="0"/>
              <a:t>Regulatory discussions focused on areas needing clarification and simulation space</a:t>
            </a:r>
          </a:p>
        </p:txBody>
      </p:sp>
    </p:spTree>
    <p:extLst>
      <p:ext uri="{BB962C8B-B14F-4D97-AF65-F5344CB8AC3E}">
        <p14:creationId xmlns:p14="http://schemas.microsoft.com/office/powerpoint/2010/main" val="90461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7554-B3E3-4EE5-B88F-27C9877A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3876"/>
            <a:ext cx="8509103" cy="926020"/>
          </a:xfrm>
        </p:spPr>
        <p:txBody>
          <a:bodyPr/>
          <a:lstStyle/>
          <a:p>
            <a:r>
              <a:rPr lang="en-US" dirty="0"/>
              <a:t>Case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5C0F-A54C-47CD-B2E6-3D0E10E1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77159"/>
            <a:ext cx="8509103" cy="51186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Randomized, double-blind, placebo-controlled, master protocol to evaluate multiple interventions across multiple pain conditions</a:t>
            </a:r>
          </a:p>
          <a:p>
            <a:r>
              <a:rPr lang="en-US" dirty="0"/>
              <a:t>Primary endpoint pain relief from baseline measured on a numerical scale</a:t>
            </a:r>
          </a:p>
          <a:p>
            <a:r>
              <a:rPr lang="en-US" dirty="0"/>
              <a:t>Bayesian mixed-model repeated measures analysis to allow for:</a:t>
            </a:r>
          </a:p>
          <a:p>
            <a:pPr lvl="1"/>
            <a:r>
              <a:rPr lang="en-US" dirty="0"/>
              <a:t>Borrowing patient information from placebo groups within a pain condition</a:t>
            </a:r>
          </a:p>
          <a:p>
            <a:pPr lvl="1"/>
            <a:r>
              <a:rPr lang="en-US" dirty="0"/>
              <a:t>Borrowing treatment effect information across pain conditions for a given intervention</a:t>
            </a:r>
          </a:p>
        </p:txBody>
      </p:sp>
    </p:spTree>
    <p:extLst>
      <p:ext uri="{BB962C8B-B14F-4D97-AF65-F5344CB8AC3E}">
        <p14:creationId xmlns:p14="http://schemas.microsoft.com/office/powerpoint/2010/main" val="1122945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7554-B3E3-4EE5-B88F-27C9877A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3876"/>
            <a:ext cx="8509103" cy="926020"/>
          </a:xfrm>
        </p:spPr>
        <p:txBody>
          <a:bodyPr/>
          <a:lstStyle/>
          <a:p>
            <a:r>
              <a:rPr lang="en-US" dirty="0"/>
              <a:t>Case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5C0F-A54C-47CD-B2E6-3D0E10E1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77159"/>
            <a:ext cx="8509103" cy="5118659"/>
          </a:xfrm>
        </p:spPr>
        <p:txBody>
          <a:bodyPr>
            <a:normAutofit/>
          </a:bodyPr>
          <a:lstStyle/>
          <a:p>
            <a:r>
              <a:rPr lang="en-US" dirty="0"/>
              <a:t>Possible adaptations</a:t>
            </a:r>
          </a:p>
          <a:p>
            <a:pPr lvl="1"/>
            <a:r>
              <a:rPr lang="en-US" dirty="0"/>
              <a:t>Stop for futility</a:t>
            </a:r>
          </a:p>
          <a:p>
            <a:pPr lvl="1"/>
            <a:r>
              <a:rPr lang="en-US" dirty="0"/>
              <a:t>Modify sample size</a:t>
            </a:r>
          </a:p>
          <a:p>
            <a:pPr lvl="1"/>
            <a:r>
              <a:rPr lang="en-US" dirty="0"/>
              <a:t>Add or remove arms</a:t>
            </a:r>
          </a:p>
          <a:p>
            <a:r>
              <a:rPr lang="en-US" dirty="0"/>
              <a:t>Regulatory discussions focused on:</a:t>
            </a:r>
          </a:p>
          <a:p>
            <a:pPr lvl="1"/>
            <a:r>
              <a:rPr lang="en-US" dirty="0"/>
              <a:t>Potential drift in placebo response</a:t>
            </a:r>
          </a:p>
          <a:p>
            <a:pPr lvl="1"/>
            <a:r>
              <a:rPr lang="en-US" dirty="0"/>
              <a:t>Exchangeability assumptions across pain conditions</a:t>
            </a:r>
          </a:p>
          <a:p>
            <a:pPr lvl="1"/>
            <a:r>
              <a:rPr lang="en-US" dirty="0"/>
              <a:t>Missing data frequently encountered in chronic pain trials</a:t>
            </a:r>
          </a:p>
        </p:txBody>
      </p:sp>
    </p:spTree>
    <p:extLst>
      <p:ext uri="{BB962C8B-B14F-4D97-AF65-F5344CB8AC3E}">
        <p14:creationId xmlns:p14="http://schemas.microsoft.com/office/powerpoint/2010/main" val="486402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7554-B3E3-4EE5-B88F-27C9877A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3876"/>
            <a:ext cx="8509103" cy="926020"/>
          </a:xfrm>
        </p:spPr>
        <p:txBody>
          <a:bodyPr/>
          <a:lstStyle/>
          <a:p>
            <a:r>
              <a:rPr lang="en-US" dirty="0"/>
              <a:t>Case 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5C0F-A54C-47CD-B2E6-3D0E10E1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77159"/>
            <a:ext cx="8509103" cy="51186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Population: Systemic lupus erythematosus</a:t>
            </a:r>
          </a:p>
          <a:p>
            <a:r>
              <a:rPr lang="en-US" dirty="0"/>
              <a:t>Randomized, double-blind, Bayesian adaptive design</a:t>
            </a:r>
          </a:p>
          <a:p>
            <a:pPr lvl="1"/>
            <a:r>
              <a:rPr lang="en-US" dirty="0"/>
              <a:t>Patients randomized to placebo or one of three doses</a:t>
            </a:r>
          </a:p>
          <a:p>
            <a:r>
              <a:rPr lang="en-US" dirty="0"/>
              <a:t>Primary endpoint: Response index at a specified timepoint</a:t>
            </a:r>
          </a:p>
          <a:p>
            <a:r>
              <a:rPr lang="en-US" dirty="0"/>
              <a:t>Primary analysis was Bayesian hierarchical model with dynamic borrowing to estimate response rates</a:t>
            </a: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Response adaptive randomization</a:t>
            </a:r>
          </a:p>
          <a:p>
            <a:pPr lvl="1"/>
            <a:r>
              <a:rPr lang="en-US" dirty="0"/>
              <a:t>Interim analyses for futility and to inform dose and endpoint selection for future studies</a:t>
            </a:r>
          </a:p>
          <a:p>
            <a:r>
              <a:rPr lang="en-US" dirty="0"/>
              <a:t>Regulatory discussions focused on simulations</a:t>
            </a:r>
          </a:p>
          <a:p>
            <a:pPr lvl="1"/>
            <a:r>
              <a:rPr lang="en-US" dirty="0"/>
              <a:t>Nuisance parameters and additional scenarios</a:t>
            </a:r>
          </a:p>
        </p:txBody>
      </p:sp>
    </p:spTree>
    <p:extLst>
      <p:ext uri="{BB962C8B-B14F-4D97-AF65-F5344CB8AC3E}">
        <p14:creationId xmlns:p14="http://schemas.microsoft.com/office/powerpoint/2010/main" val="3656250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7554-B3E3-4EE5-B88F-27C9877A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3876"/>
            <a:ext cx="8509103" cy="926020"/>
          </a:xfrm>
        </p:spPr>
        <p:txBody>
          <a:bodyPr/>
          <a:lstStyle/>
          <a:p>
            <a:r>
              <a:rPr lang="en-US" dirty="0"/>
              <a:t>Case example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5C0F-A54C-47CD-B2E6-3D0E10E1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77159"/>
            <a:ext cx="8509103" cy="51186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Population: oncology setting with unmet need</a:t>
            </a:r>
          </a:p>
          <a:p>
            <a:r>
              <a:rPr lang="en-US" dirty="0"/>
              <a:t>Multicenter randomized trial with both internal and external control arms</a:t>
            </a:r>
          </a:p>
          <a:p>
            <a:r>
              <a:rPr lang="en-US" dirty="0"/>
              <a:t>Primary endpoint: Progression-free survival</a:t>
            </a:r>
          </a:p>
          <a:p>
            <a:pPr lvl="1"/>
            <a:r>
              <a:rPr lang="en-US" dirty="0"/>
              <a:t>Analyzed with internal control arm comparison</a:t>
            </a:r>
          </a:p>
          <a:p>
            <a:r>
              <a:rPr lang="en-US" dirty="0"/>
              <a:t>Key secondary outcomes including overall survival would incorporate external control information with a Bayesian dynamic borrowing approach</a:t>
            </a:r>
          </a:p>
          <a:p>
            <a:r>
              <a:rPr lang="en-US" dirty="0"/>
              <a:t>Regulatory discussions focused on:</a:t>
            </a:r>
          </a:p>
          <a:p>
            <a:pPr lvl="1"/>
            <a:r>
              <a:rPr lang="en-US" dirty="0"/>
              <a:t>Patient population</a:t>
            </a:r>
          </a:p>
          <a:p>
            <a:pPr lvl="1"/>
            <a:r>
              <a:rPr lang="en-US" dirty="0"/>
              <a:t>Model assumptions</a:t>
            </a:r>
          </a:p>
          <a:p>
            <a:pPr lvl="1"/>
            <a:r>
              <a:rPr lang="en-US" dirty="0"/>
              <a:t>Incorporation of propensity score as </a:t>
            </a:r>
            <a:r>
              <a:rPr lang="en-US"/>
              <a:t>a covariate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26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6597"/>
            <a:ext cx="8509103" cy="926020"/>
          </a:xfrm>
        </p:spPr>
        <p:txBody>
          <a:bodyPr/>
          <a:lstStyle/>
          <a:p>
            <a:r>
              <a:rPr lang="en-US" dirty="0"/>
              <a:t>Related FDA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37129"/>
            <a:ext cx="8509103" cy="5058689"/>
          </a:xfrm>
        </p:spPr>
        <p:txBody>
          <a:bodyPr>
            <a:normAutofit/>
          </a:bodyPr>
          <a:lstStyle/>
          <a:p>
            <a:r>
              <a:rPr lang="en-US" dirty="0"/>
              <a:t>Benefit-Risk Assessment</a:t>
            </a:r>
          </a:p>
          <a:p>
            <a:r>
              <a:rPr lang="en-US" dirty="0"/>
              <a:t>Patient-Focused Drug Development</a:t>
            </a:r>
          </a:p>
          <a:p>
            <a:r>
              <a:rPr lang="en-US" dirty="0"/>
              <a:t>Model-Informed Drug Development</a:t>
            </a:r>
          </a:p>
          <a:p>
            <a:r>
              <a:rPr lang="en-US" dirty="0"/>
              <a:t>Real-World Evidence</a:t>
            </a:r>
          </a:p>
          <a:p>
            <a:r>
              <a:rPr lang="en-US" dirty="0"/>
              <a:t>Rare Disease initiatives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62594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84925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8528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7554-B3E3-4EE5-B88F-27C9877A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3876"/>
            <a:ext cx="8509103" cy="92602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5C0F-A54C-47CD-B2E6-3D0E10E1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77159"/>
            <a:ext cx="8509103" cy="5118659"/>
          </a:xfrm>
        </p:spPr>
        <p:txBody>
          <a:bodyPr/>
          <a:lstStyle/>
          <a:p>
            <a:r>
              <a:rPr lang="en-US" dirty="0"/>
              <a:t>FDA adaptive design guidance</a:t>
            </a:r>
          </a:p>
          <a:p>
            <a:r>
              <a:rPr lang="en-US" dirty="0"/>
              <a:t>FDA complex and innovative trial design (CID) interactions guidance</a:t>
            </a:r>
          </a:p>
          <a:p>
            <a:r>
              <a:rPr lang="en-US" dirty="0"/>
              <a:t>CID pilot review program</a:t>
            </a:r>
          </a:p>
          <a:p>
            <a:r>
              <a:rPr lang="en-US" dirty="0"/>
              <a:t>Pilot program examples</a:t>
            </a:r>
          </a:p>
        </p:txBody>
      </p:sp>
    </p:spTree>
    <p:extLst>
      <p:ext uri="{BB962C8B-B14F-4D97-AF65-F5344CB8AC3E}">
        <p14:creationId xmlns:p14="http://schemas.microsoft.com/office/powerpoint/2010/main" val="285143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B1F2F-B67E-4A95-98AC-B31B6CAF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design guidance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A52A8D-F769-40BB-90B1-04E19EE1F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7554-B3E3-4EE5-B88F-27C9877A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3876"/>
            <a:ext cx="8509103" cy="92602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5C0F-A54C-47CD-B2E6-3D0E10E1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77159"/>
            <a:ext cx="8509103" cy="51186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FDA published a draft guidance in 2010 on Adaptive Design Clinical Trials for Drugs and Biologics</a:t>
            </a:r>
          </a:p>
          <a:p>
            <a:r>
              <a:rPr lang="en-US" dirty="0"/>
              <a:t>Intent was to encourage use of AD trials that fit well into regulatory decision-making</a:t>
            </a:r>
          </a:p>
          <a:p>
            <a:r>
              <a:rPr lang="en-US" dirty="0"/>
              <a:t>Classified designs into “Well-Understood” or “Less Well-Understood”</a:t>
            </a:r>
          </a:p>
          <a:p>
            <a:pPr lvl="1"/>
            <a:r>
              <a:rPr lang="en-US" dirty="0"/>
              <a:t>Seen by some as inherently discouraging of designs in the latter category</a:t>
            </a:r>
          </a:p>
          <a:p>
            <a:pPr lvl="1"/>
            <a:r>
              <a:rPr lang="en-US" dirty="0"/>
              <a:t>What was less well understood in 2010 shouldn’t remain so forever….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8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7554-B3E3-4EE5-B88F-27C9877A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3876"/>
            <a:ext cx="8509103" cy="926020"/>
          </a:xfrm>
        </p:spPr>
        <p:txBody>
          <a:bodyPr/>
          <a:lstStyle/>
          <a:p>
            <a:r>
              <a:rPr lang="en-US" dirty="0"/>
              <a:t>New adaptive design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5C0F-A54C-47CD-B2E6-3D0E10E1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177159"/>
            <a:ext cx="4689583" cy="511865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New guidance finalized in November 2019</a:t>
            </a:r>
          </a:p>
          <a:p>
            <a:pPr lvl="1"/>
            <a:r>
              <a:rPr lang="en-US" sz="2400" dirty="0"/>
              <a:t>Replaces 2010 draft</a:t>
            </a:r>
          </a:p>
          <a:p>
            <a:pPr lvl="1"/>
            <a:r>
              <a:rPr lang="en-US" sz="2400" dirty="0"/>
              <a:t>Moves away from categorization as well-understood or less well-understood</a:t>
            </a:r>
          </a:p>
          <a:p>
            <a:pPr lvl="1"/>
            <a:r>
              <a:rPr lang="en-US" sz="2400" dirty="0"/>
              <a:t>Focuses on key principles in design, conduct, analysis, and reporting</a:t>
            </a:r>
          </a:p>
          <a:p>
            <a:pPr lvl="1"/>
            <a:r>
              <a:rPr lang="en-US" sz="2400" dirty="0"/>
              <a:t>Expands discussion on technical aspects such as estimation, simulations, Bayesian methods</a:t>
            </a:r>
          </a:p>
          <a:p>
            <a:pPr lvl="1"/>
            <a:r>
              <a:rPr lang="en-US" sz="2400" dirty="0"/>
              <a:t>Adds clarity on what should be submitted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964C7-3AA8-4FB3-818D-49FAC5C7F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434" y="1428365"/>
            <a:ext cx="3556445" cy="46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9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72348"/>
            <a:ext cx="8509103" cy="926020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Regulatory principles for </a:t>
            </a:r>
            <a:br>
              <a:rPr lang="en-US" dirty="0"/>
            </a:br>
            <a:r>
              <a:rPr lang="en-US" dirty="0"/>
              <a:t>adaptive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8897"/>
            <a:ext cx="8509103" cy="5029321"/>
          </a:xfrm>
        </p:spPr>
        <p:txBody>
          <a:bodyPr/>
          <a:lstStyle/>
          <a:p>
            <a:pPr marL="514350" indent="-514350">
              <a:buAutoNum type="arabicParenBoth"/>
            </a:pPr>
            <a:r>
              <a:rPr lang="en-US" dirty="0"/>
              <a:t>Chance of erroneous conclusions should be adequately controlled</a:t>
            </a:r>
          </a:p>
          <a:p>
            <a:pPr marL="514350" indent="-514350">
              <a:buAutoNum type="arabicParenBoth"/>
            </a:pPr>
            <a:r>
              <a:rPr lang="en-US" dirty="0"/>
              <a:t>Estimation of treatment effects should be sufficiently reliable</a:t>
            </a:r>
          </a:p>
          <a:p>
            <a:pPr marL="514350" indent="-514350">
              <a:buAutoNum type="arabicParenBoth"/>
            </a:pPr>
            <a:r>
              <a:rPr lang="en-US" dirty="0"/>
              <a:t>Details of design should be completely pre-specified</a:t>
            </a:r>
          </a:p>
          <a:p>
            <a:pPr marL="514350" indent="-514350">
              <a:buAutoNum type="arabicParenBoth"/>
            </a:pPr>
            <a:r>
              <a:rPr lang="en-US" dirty="0"/>
              <a:t>Trial integrity should be appropriately maintained</a:t>
            </a:r>
          </a:p>
        </p:txBody>
      </p:sp>
    </p:spTree>
    <p:extLst>
      <p:ext uri="{BB962C8B-B14F-4D97-AF65-F5344CB8AC3E}">
        <p14:creationId xmlns:p14="http://schemas.microsoft.com/office/powerpoint/2010/main" val="198607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D4EDF9-D184-4A55-8AA8-7FA1EE14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CID INTERACTIONS Guidance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AC1B7-37D2-4F1C-AAB6-9A032F552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66597"/>
            <a:ext cx="8509103" cy="926020"/>
          </a:xfrm>
        </p:spPr>
        <p:txBody>
          <a:bodyPr/>
          <a:lstStyle/>
          <a:p>
            <a:r>
              <a:rPr lang="en-US" dirty="0"/>
              <a:t>CID Interactions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37129"/>
            <a:ext cx="4325151" cy="50586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Draft issued September, 2019, finalized December, 2020</a:t>
            </a:r>
          </a:p>
          <a:p>
            <a:r>
              <a:rPr lang="en-US" dirty="0"/>
              <a:t>Satisfies, with the AD guidance, a 21</a:t>
            </a:r>
            <a:r>
              <a:rPr lang="en-US" baseline="30000" dirty="0"/>
              <a:t>st</a:t>
            </a:r>
            <a:r>
              <a:rPr lang="en-US" dirty="0"/>
              <a:t> Century Cures Act mandate</a:t>
            </a:r>
          </a:p>
          <a:p>
            <a:r>
              <a:rPr lang="en-US" dirty="0"/>
              <a:t>Discusses interacting with FDA on CID proposals</a:t>
            </a:r>
          </a:p>
          <a:p>
            <a:pPr lvl="1"/>
            <a:r>
              <a:rPr lang="en-US" dirty="0"/>
              <a:t>Some detail on specific design considerations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39A69C-B30C-4AF1-B228-F1D242567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02" y="1592776"/>
            <a:ext cx="3404817" cy="434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1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afcd349e095dd42daa30695a05e154ff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952e1c4b93f04eaab7e023875ae18b63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20C593-F3B6-45D4-8235-260826E6EC87}"/>
</file>

<file path=customXml/itemProps2.xml><?xml version="1.0" encoding="utf-8"?>
<ds:datastoreItem xmlns:ds="http://schemas.openxmlformats.org/officeDocument/2006/customXml" ds:itemID="{185E375B-CF6C-4419-A2C1-57AA2EE6E867}"/>
</file>

<file path=customXml/itemProps3.xml><?xml version="1.0" encoding="utf-8"?>
<ds:datastoreItem xmlns:ds="http://schemas.openxmlformats.org/officeDocument/2006/customXml" ds:itemID="{D8002C8C-FA79-4268-9872-13DB2A4882E5}"/>
</file>

<file path=docProps/app.xml><?xml version="1.0" encoding="utf-8"?>
<Properties xmlns="http://schemas.openxmlformats.org/officeDocument/2006/extended-properties" xmlns:vt="http://schemas.openxmlformats.org/officeDocument/2006/docPropsVTypes">
  <TotalTime>7049</TotalTime>
  <Words>1121</Words>
  <Application>Microsoft Office PowerPoint</Application>
  <PresentationFormat>On-screen Show (4:3)</PresentationFormat>
  <Paragraphs>167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Helvetica</vt:lpstr>
      <vt:lpstr>Times New Roman</vt:lpstr>
      <vt:lpstr>Tw Cen MT</vt:lpstr>
      <vt:lpstr>Office Theme</vt:lpstr>
      <vt:lpstr>Recent U.S. Regulatory Efforts on Complex Innovative Clinical Trial Design</vt:lpstr>
      <vt:lpstr>Disclaimer</vt:lpstr>
      <vt:lpstr>Outline</vt:lpstr>
      <vt:lpstr>Adaptive design guidance</vt:lpstr>
      <vt:lpstr>Background</vt:lpstr>
      <vt:lpstr>New adaptive design guidance</vt:lpstr>
      <vt:lpstr>Regulatory principles for  adaptive designs</vt:lpstr>
      <vt:lpstr>CID INTERACTIONS Guidance</vt:lpstr>
      <vt:lpstr>CID Interactions guidance</vt:lpstr>
      <vt:lpstr>Scope</vt:lpstr>
      <vt:lpstr>CID includes:</vt:lpstr>
      <vt:lpstr>Interacting with FDA</vt:lpstr>
      <vt:lpstr>CID Pilot program</vt:lpstr>
      <vt:lpstr>CID Pilot Program motivation</vt:lpstr>
      <vt:lpstr>Pilot review program</vt:lpstr>
      <vt:lpstr>Eligibility criteria</vt:lpstr>
      <vt:lpstr>Evaluation of proposals</vt:lpstr>
      <vt:lpstr>Website</vt:lpstr>
      <vt:lpstr>Manuscript</vt:lpstr>
      <vt:lpstr>CID Pilot program examples</vt:lpstr>
      <vt:lpstr>Case example 1</vt:lpstr>
      <vt:lpstr>Case example 1</vt:lpstr>
      <vt:lpstr>Case example 2</vt:lpstr>
      <vt:lpstr>Case example 2</vt:lpstr>
      <vt:lpstr>Case example 3</vt:lpstr>
      <vt:lpstr>Case example 4</vt:lpstr>
      <vt:lpstr>Related FDA initiatives</vt:lpstr>
      <vt:lpstr>PowerPoint Presentation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Scott, John</cp:lastModifiedBy>
  <cp:revision>375</cp:revision>
  <cp:lastPrinted>2018-09-17T17:42:40Z</cp:lastPrinted>
  <dcterms:created xsi:type="dcterms:W3CDTF">2015-10-02T20:33:31Z</dcterms:created>
  <dcterms:modified xsi:type="dcterms:W3CDTF">2021-10-21T02:55:11Z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0x010100FE75E9266EDB6945AAE4FDCF515F0563</vt:lpwstr>
  </property>
</Properties>
</file>