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8" r:id="rId5"/>
    <p:sldId id="309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6" r:id="rId15"/>
  </p:sldIdLst>
  <p:sldSz cx="12192000" cy="6858000"/>
  <p:notesSz cx="6858000" cy="9777413"/>
  <p:custDataLst>
    <p:tags r:id="rId1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4">
          <p15:clr>
            <a:srgbClr val="A4A3A4"/>
          </p15:clr>
        </p15:guide>
        <p15:guide id="2" orient="horz" pos="330">
          <p15:clr>
            <a:srgbClr val="A4A3A4"/>
          </p15:clr>
        </p15:guide>
        <p15:guide id="3" orient="horz" pos="1182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pos="340">
          <p15:clr>
            <a:srgbClr val="A4A3A4"/>
          </p15:clr>
        </p15:guide>
        <p15:guide id="7" pos="73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7A5"/>
    <a:srgbClr val="F76681"/>
    <a:srgbClr val="FC7F62"/>
    <a:srgbClr val="66FFFF"/>
    <a:srgbClr val="FFCC99"/>
    <a:srgbClr val="FFFF99"/>
    <a:srgbClr val="3365FB"/>
    <a:srgbClr val="FF9966"/>
    <a:srgbClr val="99CCFF"/>
    <a:srgbClr val="B76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00" autoAdjust="0"/>
  </p:normalViewPr>
  <p:slideViewPr>
    <p:cSldViewPr>
      <p:cViewPr varScale="1">
        <p:scale>
          <a:sx n="102" d="100"/>
          <a:sy n="102" d="100"/>
        </p:scale>
        <p:origin x="150" y="300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340"/>
        <p:guide pos="7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F8222-B592-4A2D-BCC9-3DDD6D270C73}" type="doc">
      <dgm:prSet loTypeId="urn:microsoft.com/office/officeart/2008/layout/VerticalCurvedLis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5D184F4-8B8F-43BD-A450-E9019BB8CC86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9AC6B601-7053-49FB-B64D-C790B75486F6}" type="parTrans" cxnId="{29703A34-1AA8-4C11-9850-A8D082B2F2C6}">
      <dgm:prSet/>
      <dgm:spPr/>
      <dgm:t>
        <a:bodyPr/>
        <a:lstStyle/>
        <a:p>
          <a:endParaRPr lang="en-US"/>
        </a:p>
      </dgm:t>
    </dgm:pt>
    <dgm:pt modelId="{4F1A8696-2780-435D-BC33-679CC55388BB}" type="sibTrans" cxnId="{29703A34-1AA8-4C11-9850-A8D082B2F2C6}">
      <dgm:prSet/>
      <dgm:spPr/>
      <dgm:t>
        <a:bodyPr/>
        <a:lstStyle/>
        <a:p>
          <a:endParaRPr lang="en-US"/>
        </a:p>
      </dgm:t>
    </dgm:pt>
    <dgm:pt modelId="{37AC7C78-AAF9-4EBC-9555-C168B2EB5AAC}">
      <dgm:prSet phldrT="[Text]"/>
      <dgm:spPr/>
      <dgm:t>
        <a:bodyPr/>
        <a:lstStyle/>
        <a:p>
          <a:r>
            <a:rPr lang="en-US" dirty="0" smtClean="0"/>
            <a:t>Involving Statisticians</a:t>
          </a:r>
          <a:endParaRPr lang="en-US" dirty="0"/>
        </a:p>
      </dgm:t>
    </dgm:pt>
    <dgm:pt modelId="{38CC6CF9-4309-4925-95F5-82E0B8F5513C}" type="parTrans" cxnId="{77671C74-4785-4681-8212-67640CF7C350}">
      <dgm:prSet/>
      <dgm:spPr/>
      <dgm:t>
        <a:bodyPr/>
        <a:lstStyle/>
        <a:p>
          <a:endParaRPr lang="en-US"/>
        </a:p>
      </dgm:t>
    </dgm:pt>
    <dgm:pt modelId="{F17690AC-2B48-4A34-A463-E210925916F4}" type="sibTrans" cxnId="{77671C74-4785-4681-8212-67640CF7C350}">
      <dgm:prSet/>
      <dgm:spPr/>
      <dgm:t>
        <a:bodyPr/>
        <a:lstStyle/>
        <a:p>
          <a:endParaRPr lang="en-US"/>
        </a:p>
      </dgm:t>
    </dgm:pt>
    <dgm:pt modelId="{1E480F79-4187-4F5D-B7E8-81CFF66A16B1}">
      <dgm:prSet phldrT="[Text]"/>
      <dgm:spPr/>
      <dgm:t>
        <a:bodyPr/>
        <a:lstStyle/>
        <a:p>
          <a:r>
            <a:rPr lang="en-US" dirty="0" smtClean="0"/>
            <a:t>Sources Of Bias</a:t>
          </a:r>
          <a:endParaRPr lang="en-US" dirty="0"/>
        </a:p>
      </dgm:t>
    </dgm:pt>
    <dgm:pt modelId="{BC4D327A-5E92-492B-84B9-731717CA52E5}" type="parTrans" cxnId="{9C003EF1-B535-4F27-B9BB-5FC0123A785E}">
      <dgm:prSet/>
      <dgm:spPr/>
      <dgm:t>
        <a:bodyPr/>
        <a:lstStyle/>
        <a:p>
          <a:endParaRPr lang="en-US"/>
        </a:p>
      </dgm:t>
    </dgm:pt>
    <dgm:pt modelId="{4E10290D-3ACF-4BBE-BE87-6D9DD7C45A48}" type="sibTrans" cxnId="{9C003EF1-B535-4F27-B9BB-5FC0123A785E}">
      <dgm:prSet/>
      <dgm:spPr/>
      <dgm:t>
        <a:bodyPr/>
        <a:lstStyle/>
        <a:p>
          <a:endParaRPr lang="en-US"/>
        </a:p>
      </dgm:t>
    </dgm:pt>
    <dgm:pt modelId="{F978601C-2D44-40C8-BE76-3B475806A3C9}">
      <dgm:prSet phldrT="[Text]"/>
      <dgm:spPr/>
      <dgm:t>
        <a:bodyPr/>
        <a:lstStyle/>
        <a:p>
          <a:r>
            <a:rPr lang="en-US" dirty="0" smtClean="0"/>
            <a:t>Adjusting for Variability &amp; Bias</a:t>
          </a:r>
          <a:endParaRPr lang="en-US" dirty="0"/>
        </a:p>
      </dgm:t>
    </dgm:pt>
    <dgm:pt modelId="{552DF130-9F10-469A-8A4C-DCAA46993729}" type="parTrans" cxnId="{1E22DA65-1095-4E21-83EA-E5A92189F271}">
      <dgm:prSet/>
      <dgm:spPr/>
      <dgm:t>
        <a:bodyPr/>
        <a:lstStyle/>
        <a:p>
          <a:endParaRPr lang="en-US"/>
        </a:p>
      </dgm:t>
    </dgm:pt>
    <dgm:pt modelId="{6DC60EC5-E448-4A17-ADDE-D7743B61BAC8}" type="sibTrans" cxnId="{1E22DA65-1095-4E21-83EA-E5A92189F271}">
      <dgm:prSet/>
      <dgm:spPr/>
      <dgm:t>
        <a:bodyPr/>
        <a:lstStyle/>
        <a:p>
          <a:endParaRPr lang="en-US"/>
        </a:p>
      </dgm:t>
    </dgm:pt>
    <dgm:pt modelId="{88C482B3-07A4-4E0D-908B-96919267A98C}">
      <dgm:prSet phldrT="[Text]"/>
      <dgm:spPr/>
      <dgm:t>
        <a:bodyPr/>
        <a:lstStyle/>
        <a:p>
          <a:r>
            <a:rPr lang="en-US" dirty="0" smtClean="0"/>
            <a:t>Benefits &amp; Risks</a:t>
          </a:r>
          <a:endParaRPr lang="en-US" dirty="0"/>
        </a:p>
      </dgm:t>
    </dgm:pt>
    <dgm:pt modelId="{47E1C332-8979-4CE6-8575-ED428E580F3D}" type="parTrans" cxnId="{C58A0B81-E954-464F-A754-F0F85945A74B}">
      <dgm:prSet/>
      <dgm:spPr/>
      <dgm:t>
        <a:bodyPr/>
        <a:lstStyle/>
        <a:p>
          <a:endParaRPr lang="en-US"/>
        </a:p>
      </dgm:t>
    </dgm:pt>
    <dgm:pt modelId="{EF823AC0-33E3-439D-8B55-CE9C483B7FF2}" type="sibTrans" cxnId="{C58A0B81-E954-464F-A754-F0F85945A74B}">
      <dgm:prSet/>
      <dgm:spPr/>
      <dgm:t>
        <a:bodyPr/>
        <a:lstStyle/>
        <a:p>
          <a:endParaRPr lang="en-US"/>
        </a:p>
      </dgm:t>
    </dgm:pt>
    <dgm:pt modelId="{E2454C98-CC40-4DDA-9C0D-53976E026B49}">
      <dgm:prSet phldrT="[Text]"/>
      <dgm:spPr/>
      <dgm:t>
        <a:bodyPr/>
        <a:lstStyle/>
        <a:p>
          <a:r>
            <a:rPr lang="en-US" dirty="0" smtClean="0"/>
            <a:t>Importance of Quality</a:t>
          </a:r>
          <a:endParaRPr lang="en-US" dirty="0"/>
        </a:p>
      </dgm:t>
    </dgm:pt>
    <dgm:pt modelId="{121A63CE-F9C1-42F6-8423-38C05BF9DAD6}" type="parTrans" cxnId="{5C0C28DB-6E75-439D-A095-770D6D89114B}">
      <dgm:prSet/>
      <dgm:spPr/>
      <dgm:t>
        <a:bodyPr/>
        <a:lstStyle/>
        <a:p>
          <a:endParaRPr lang="en-US"/>
        </a:p>
      </dgm:t>
    </dgm:pt>
    <dgm:pt modelId="{9CCB0B42-56BC-4472-85D7-9B259A4C3A33}" type="sibTrans" cxnId="{5C0C28DB-6E75-439D-A095-770D6D89114B}">
      <dgm:prSet/>
      <dgm:spPr/>
      <dgm:t>
        <a:bodyPr/>
        <a:lstStyle/>
        <a:p>
          <a:endParaRPr lang="en-US"/>
        </a:p>
      </dgm:t>
    </dgm:pt>
    <dgm:pt modelId="{AA12A580-8BB0-4672-9C22-1EF8A5E7FDCE}">
      <dgm:prSet phldrT="[Text]"/>
      <dgm:spPr/>
      <dgm:t>
        <a:bodyPr/>
        <a:lstStyle/>
        <a:p>
          <a:r>
            <a:rPr lang="en-US" dirty="0" smtClean="0"/>
            <a:t>Examples &amp; Applications</a:t>
          </a:r>
          <a:endParaRPr lang="en-US" dirty="0"/>
        </a:p>
      </dgm:t>
    </dgm:pt>
    <dgm:pt modelId="{AA0F2773-CD11-41C9-9CD8-C7F98AA63330}" type="parTrans" cxnId="{FE354D54-15AC-4B95-A339-92B62DC4CE21}">
      <dgm:prSet/>
      <dgm:spPr/>
      <dgm:t>
        <a:bodyPr/>
        <a:lstStyle/>
        <a:p>
          <a:endParaRPr lang="en-US"/>
        </a:p>
      </dgm:t>
    </dgm:pt>
    <dgm:pt modelId="{C47C734B-325E-49B5-BC7A-A5FDA53D33F4}" type="sibTrans" cxnId="{FE354D54-15AC-4B95-A339-92B62DC4CE21}">
      <dgm:prSet/>
      <dgm:spPr/>
      <dgm:t>
        <a:bodyPr/>
        <a:lstStyle/>
        <a:p>
          <a:endParaRPr lang="en-US"/>
        </a:p>
      </dgm:t>
    </dgm:pt>
    <dgm:pt modelId="{44157FBB-D31B-461B-B178-4FA0609563F5}">
      <dgm:prSet phldrT="[Text]"/>
      <dgm:spPr/>
      <dgm:t>
        <a:bodyPr/>
        <a:lstStyle/>
        <a:p>
          <a:endParaRPr lang="en-US"/>
        </a:p>
      </dgm:t>
    </dgm:pt>
    <dgm:pt modelId="{D3384792-46DF-45FD-A8E5-BF1DB8A0B4FE}" type="parTrans" cxnId="{F3A1F541-9FC5-4C68-932F-B76BBC52A1CA}">
      <dgm:prSet/>
      <dgm:spPr/>
      <dgm:t>
        <a:bodyPr/>
        <a:lstStyle/>
        <a:p>
          <a:endParaRPr lang="en-US"/>
        </a:p>
      </dgm:t>
    </dgm:pt>
    <dgm:pt modelId="{8F3AC906-B8F3-4995-82E1-243E8A714A8F}" type="sibTrans" cxnId="{F3A1F541-9FC5-4C68-932F-B76BBC52A1CA}">
      <dgm:prSet/>
      <dgm:spPr/>
      <dgm:t>
        <a:bodyPr/>
        <a:lstStyle/>
        <a:p>
          <a:endParaRPr lang="en-US"/>
        </a:p>
      </dgm:t>
    </dgm:pt>
    <dgm:pt modelId="{9BD0DA44-787B-4F11-AB6D-B133BFE194D4}" type="pres">
      <dgm:prSet presAssocID="{D40F8222-B592-4A2D-BCC9-3DDD6D270C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BBE0460-6986-4307-BD5B-A464C6BC3BE9}" type="pres">
      <dgm:prSet presAssocID="{D40F8222-B592-4A2D-BCC9-3DDD6D270C73}" presName="Name1" presStyleCnt="0"/>
      <dgm:spPr/>
    </dgm:pt>
    <dgm:pt modelId="{43988A93-4F20-4599-A26A-2B16FF19484E}" type="pres">
      <dgm:prSet presAssocID="{D40F8222-B592-4A2D-BCC9-3DDD6D270C73}" presName="cycle" presStyleCnt="0"/>
      <dgm:spPr/>
    </dgm:pt>
    <dgm:pt modelId="{5A5ED744-9A89-4934-8D10-C87845626C6B}" type="pres">
      <dgm:prSet presAssocID="{D40F8222-B592-4A2D-BCC9-3DDD6D270C73}" presName="srcNode" presStyleLbl="node1" presStyleIdx="0" presStyleCnt="7"/>
      <dgm:spPr/>
    </dgm:pt>
    <dgm:pt modelId="{A6FD5C3E-221F-4EF0-97D0-8D171EF029FC}" type="pres">
      <dgm:prSet presAssocID="{D40F8222-B592-4A2D-BCC9-3DDD6D270C73}" presName="conn" presStyleLbl="parChTrans1D2" presStyleIdx="0" presStyleCnt="1"/>
      <dgm:spPr/>
      <dgm:t>
        <a:bodyPr/>
        <a:lstStyle/>
        <a:p>
          <a:endParaRPr lang="en-US"/>
        </a:p>
      </dgm:t>
    </dgm:pt>
    <dgm:pt modelId="{03D0E3A9-155F-4093-A5E5-04BD0C525F42}" type="pres">
      <dgm:prSet presAssocID="{D40F8222-B592-4A2D-BCC9-3DDD6D270C73}" presName="extraNode" presStyleLbl="node1" presStyleIdx="0" presStyleCnt="7"/>
      <dgm:spPr/>
    </dgm:pt>
    <dgm:pt modelId="{168F7B7C-2570-41EB-B2A7-4CA61EDCFB26}" type="pres">
      <dgm:prSet presAssocID="{D40F8222-B592-4A2D-BCC9-3DDD6D270C73}" presName="dstNode" presStyleLbl="node1" presStyleIdx="0" presStyleCnt="7"/>
      <dgm:spPr/>
    </dgm:pt>
    <dgm:pt modelId="{9962EF63-9521-4C7B-804F-E994A9DB158F}" type="pres">
      <dgm:prSet presAssocID="{B5D184F4-8B8F-43BD-A450-E9019BB8CC8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5D64-16E8-48BD-864C-E2CA1CFD8DC7}" type="pres">
      <dgm:prSet presAssocID="{B5D184F4-8B8F-43BD-A450-E9019BB8CC86}" presName="accent_1" presStyleCnt="0"/>
      <dgm:spPr/>
    </dgm:pt>
    <dgm:pt modelId="{1F854A8A-4955-4C64-94D7-56D4D085A59D}" type="pres">
      <dgm:prSet presAssocID="{B5D184F4-8B8F-43BD-A450-E9019BB8CC86}" presName="accentRepeatNode" presStyleLbl="solidFgAcc1" presStyleIdx="0" presStyleCnt="7"/>
      <dgm:spPr/>
    </dgm:pt>
    <dgm:pt modelId="{9EE5B0DB-4377-418E-B870-6DA8C82F81B7}" type="pres">
      <dgm:prSet presAssocID="{37AC7C78-AAF9-4EBC-9555-C168B2EB5AA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097F2-5039-44CA-8DC7-48777C494E46}" type="pres">
      <dgm:prSet presAssocID="{37AC7C78-AAF9-4EBC-9555-C168B2EB5AAC}" presName="accent_2" presStyleCnt="0"/>
      <dgm:spPr/>
    </dgm:pt>
    <dgm:pt modelId="{FD313822-1573-4C13-A128-AF947EB796E7}" type="pres">
      <dgm:prSet presAssocID="{37AC7C78-AAF9-4EBC-9555-C168B2EB5AAC}" presName="accentRepeatNode" presStyleLbl="solidFgAcc1" presStyleIdx="1" presStyleCnt="7"/>
      <dgm:spPr/>
    </dgm:pt>
    <dgm:pt modelId="{17B9079F-C7E6-46C7-A67B-4811EF4479CB}" type="pres">
      <dgm:prSet presAssocID="{1E480F79-4187-4F5D-B7E8-81CFF66A16B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043F2-2C17-42BE-8436-8BDCABE73D92}" type="pres">
      <dgm:prSet presAssocID="{1E480F79-4187-4F5D-B7E8-81CFF66A16B1}" presName="accent_3" presStyleCnt="0"/>
      <dgm:spPr/>
    </dgm:pt>
    <dgm:pt modelId="{ADAFF334-CF87-4763-A9BD-631FD329C2C3}" type="pres">
      <dgm:prSet presAssocID="{1E480F79-4187-4F5D-B7E8-81CFF66A16B1}" presName="accentRepeatNode" presStyleLbl="solidFgAcc1" presStyleIdx="2" presStyleCnt="7"/>
      <dgm:spPr/>
    </dgm:pt>
    <dgm:pt modelId="{BD0F26CA-7C37-4562-AE3E-57823E988F18}" type="pres">
      <dgm:prSet presAssocID="{F978601C-2D44-40C8-BE76-3B475806A3C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71ED1-7996-4CC2-B6EB-6D704898BD77}" type="pres">
      <dgm:prSet presAssocID="{F978601C-2D44-40C8-BE76-3B475806A3C9}" presName="accent_4" presStyleCnt="0"/>
      <dgm:spPr/>
    </dgm:pt>
    <dgm:pt modelId="{D75EEEA1-B178-4985-AEDB-DB84166CCFDB}" type="pres">
      <dgm:prSet presAssocID="{F978601C-2D44-40C8-BE76-3B475806A3C9}" presName="accentRepeatNode" presStyleLbl="solidFgAcc1" presStyleIdx="3" presStyleCnt="7"/>
      <dgm:spPr/>
    </dgm:pt>
    <dgm:pt modelId="{DB5575F5-B0CB-449F-96B4-6566D082B56E}" type="pres">
      <dgm:prSet presAssocID="{88C482B3-07A4-4E0D-908B-96919267A98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8DB9-83FE-4424-9CF4-4365A8F0CAE8}" type="pres">
      <dgm:prSet presAssocID="{88C482B3-07A4-4E0D-908B-96919267A98C}" presName="accent_5" presStyleCnt="0"/>
      <dgm:spPr/>
    </dgm:pt>
    <dgm:pt modelId="{87FE32DD-FC8E-4C3C-87CE-B9195F9A1A62}" type="pres">
      <dgm:prSet presAssocID="{88C482B3-07A4-4E0D-908B-96919267A98C}" presName="accentRepeatNode" presStyleLbl="solidFgAcc1" presStyleIdx="4" presStyleCnt="7"/>
      <dgm:spPr/>
    </dgm:pt>
    <dgm:pt modelId="{1BBCDD8E-BE91-4359-B34E-8D0C911B44FD}" type="pres">
      <dgm:prSet presAssocID="{E2454C98-CC40-4DDA-9C0D-53976E026B49}" presName="text_6" presStyleLbl="node1" presStyleIdx="5" presStyleCnt="7" custLinFactNeighborX="-34" custLinFactNeighborY="-6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D3C3-156B-4838-BF3F-8F54263B570F}" type="pres">
      <dgm:prSet presAssocID="{E2454C98-CC40-4DDA-9C0D-53976E026B49}" presName="accent_6" presStyleCnt="0"/>
      <dgm:spPr/>
    </dgm:pt>
    <dgm:pt modelId="{FF0F95BD-939E-47A6-AB74-E1EFBC97B752}" type="pres">
      <dgm:prSet presAssocID="{E2454C98-CC40-4DDA-9C0D-53976E026B49}" presName="accentRepeatNode" presStyleLbl="solidFgAcc1" presStyleIdx="5" presStyleCnt="7"/>
      <dgm:spPr/>
    </dgm:pt>
    <dgm:pt modelId="{9373771E-1731-49F9-8589-B13EFDF37541}" type="pres">
      <dgm:prSet presAssocID="{AA12A580-8BB0-4672-9C22-1EF8A5E7FD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39DF9-2171-4E2F-9877-75FBC00FFAFB}" type="pres">
      <dgm:prSet presAssocID="{AA12A580-8BB0-4672-9C22-1EF8A5E7FDCE}" presName="accent_7" presStyleCnt="0"/>
      <dgm:spPr/>
    </dgm:pt>
    <dgm:pt modelId="{DF065A44-260B-477B-8D84-55468E840EBD}" type="pres">
      <dgm:prSet presAssocID="{AA12A580-8BB0-4672-9C22-1EF8A5E7FDCE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42F26CAF-4965-4704-A3E2-1F5162E04623}" type="presOf" srcId="{AA12A580-8BB0-4672-9C22-1EF8A5E7FDCE}" destId="{9373771E-1731-49F9-8589-B13EFDF37541}" srcOrd="0" destOrd="0" presId="urn:microsoft.com/office/officeart/2008/layout/VerticalCurvedList"/>
    <dgm:cxn modelId="{243BEDBA-BB41-4C1D-AFB4-68911CA5CED2}" type="presOf" srcId="{1E480F79-4187-4F5D-B7E8-81CFF66A16B1}" destId="{17B9079F-C7E6-46C7-A67B-4811EF4479CB}" srcOrd="0" destOrd="0" presId="urn:microsoft.com/office/officeart/2008/layout/VerticalCurvedList"/>
    <dgm:cxn modelId="{B1519B0C-F145-4579-A30F-9ABDD02692B4}" type="presOf" srcId="{88C482B3-07A4-4E0D-908B-96919267A98C}" destId="{DB5575F5-B0CB-449F-96B4-6566D082B56E}" srcOrd="0" destOrd="0" presId="urn:microsoft.com/office/officeart/2008/layout/VerticalCurvedList"/>
    <dgm:cxn modelId="{29703A34-1AA8-4C11-9850-A8D082B2F2C6}" srcId="{D40F8222-B592-4A2D-BCC9-3DDD6D270C73}" destId="{B5D184F4-8B8F-43BD-A450-E9019BB8CC86}" srcOrd="0" destOrd="0" parTransId="{9AC6B601-7053-49FB-B64D-C790B75486F6}" sibTransId="{4F1A8696-2780-435D-BC33-679CC55388BB}"/>
    <dgm:cxn modelId="{77671C74-4785-4681-8212-67640CF7C350}" srcId="{D40F8222-B592-4A2D-BCC9-3DDD6D270C73}" destId="{37AC7C78-AAF9-4EBC-9555-C168B2EB5AAC}" srcOrd="1" destOrd="0" parTransId="{38CC6CF9-4309-4925-95F5-82E0B8F5513C}" sibTransId="{F17690AC-2B48-4A34-A463-E210925916F4}"/>
    <dgm:cxn modelId="{C58A0B81-E954-464F-A754-F0F85945A74B}" srcId="{D40F8222-B592-4A2D-BCC9-3DDD6D270C73}" destId="{88C482B3-07A4-4E0D-908B-96919267A98C}" srcOrd="4" destOrd="0" parTransId="{47E1C332-8979-4CE6-8575-ED428E580F3D}" sibTransId="{EF823AC0-33E3-439D-8B55-CE9C483B7FF2}"/>
    <dgm:cxn modelId="{411F8064-FBC9-4B5A-A9FB-80898AAC63E9}" type="presOf" srcId="{B5D184F4-8B8F-43BD-A450-E9019BB8CC86}" destId="{9962EF63-9521-4C7B-804F-E994A9DB158F}" srcOrd="0" destOrd="0" presId="urn:microsoft.com/office/officeart/2008/layout/VerticalCurvedList"/>
    <dgm:cxn modelId="{9C003EF1-B535-4F27-B9BB-5FC0123A785E}" srcId="{D40F8222-B592-4A2D-BCC9-3DDD6D270C73}" destId="{1E480F79-4187-4F5D-B7E8-81CFF66A16B1}" srcOrd="2" destOrd="0" parTransId="{BC4D327A-5E92-492B-84B9-731717CA52E5}" sibTransId="{4E10290D-3ACF-4BBE-BE87-6D9DD7C45A48}"/>
    <dgm:cxn modelId="{1E22DA65-1095-4E21-83EA-E5A92189F271}" srcId="{D40F8222-B592-4A2D-BCC9-3DDD6D270C73}" destId="{F978601C-2D44-40C8-BE76-3B475806A3C9}" srcOrd="3" destOrd="0" parTransId="{552DF130-9F10-469A-8A4C-DCAA46993729}" sibTransId="{6DC60EC5-E448-4A17-ADDE-D7743B61BAC8}"/>
    <dgm:cxn modelId="{E51A62D3-FBF7-456D-B954-B1E1632C4FE3}" type="presOf" srcId="{F978601C-2D44-40C8-BE76-3B475806A3C9}" destId="{BD0F26CA-7C37-4562-AE3E-57823E988F18}" srcOrd="0" destOrd="0" presId="urn:microsoft.com/office/officeart/2008/layout/VerticalCurvedList"/>
    <dgm:cxn modelId="{FE354D54-15AC-4B95-A339-92B62DC4CE21}" srcId="{D40F8222-B592-4A2D-BCC9-3DDD6D270C73}" destId="{AA12A580-8BB0-4672-9C22-1EF8A5E7FDCE}" srcOrd="6" destOrd="0" parTransId="{AA0F2773-CD11-41C9-9CD8-C7F98AA63330}" sibTransId="{C47C734B-325E-49B5-BC7A-A5FDA53D33F4}"/>
    <dgm:cxn modelId="{E97B030F-3025-42FE-9BD0-9744A899B013}" type="presOf" srcId="{D40F8222-B592-4A2D-BCC9-3DDD6D270C73}" destId="{9BD0DA44-787B-4F11-AB6D-B133BFE194D4}" srcOrd="0" destOrd="0" presId="urn:microsoft.com/office/officeart/2008/layout/VerticalCurvedList"/>
    <dgm:cxn modelId="{F3A1F541-9FC5-4C68-932F-B76BBC52A1CA}" srcId="{D40F8222-B592-4A2D-BCC9-3DDD6D270C73}" destId="{44157FBB-D31B-461B-B178-4FA0609563F5}" srcOrd="7" destOrd="0" parTransId="{D3384792-46DF-45FD-A8E5-BF1DB8A0B4FE}" sibTransId="{8F3AC906-B8F3-4995-82E1-243E8A714A8F}"/>
    <dgm:cxn modelId="{64CD857C-AA31-4BD0-9EA3-A2971D2BE41D}" type="presOf" srcId="{4F1A8696-2780-435D-BC33-679CC55388BB}" destId="{A6FD5C3E-221F-4EF0-97D0-8D171EF029FC}" srcOrd="0" destOrd="0" presId="urn:microsoft.com/office/officeart/2008/layout/VerticalCurvedList"/>
    <dgm:cxn modelId="{588E5A64-EC03-4117-BFB3-FEA5EE9FBDBE}" type="presOf" srcId="{37AC7C78-AAF9-4EBC-9555-C168B2EB5AAC}" destId="{9EE5B0DB-4377-418E-B870-6DA8C82F81B7}" srcOrd="0" destOrd="0" presId="urn:microsoft.com/office/officeart/2008/layout/VerticalCurvedList"/>
    <dgm:cxn modelId="{28002305-0DE4-4943-96BD-C96637727DD7}" type="presOf" srcId="{E2454C98-CC40-4DDA-9C0D-53976E026B49}" destId="{1BBCDD8E-BE91-4359-B34E-8D0C911B44FD}" srcOrd="0" destOrd="0" presId="urn:microsoft.com/office/officeart/2008/layout/VerticalCurvedList"/>
    <dgm:cxn modelId="{5C0C28DB-6E75-439D-A095-770D6D89114B}" srcId="{D40F8222-B592-4A2D-BCC9-3DDD6D270C73}" destId="{E2454C98-CC40-4DDA-9C0D-53976E026B49}" srcOrd="5" destOrd="0" parTransId="{121A63CE-F9C1-42F6-8423-38C05BF9DAD6}" sibTransId="{9CCB0B42-56BC-4472-85D7-9B259A4C3A33}"/>
    <dgm:cxn modelId="{E695FFAD-450F-4257-BF88-1C43914A46B7}" type="presParOf" srcId="{9BD0DA44-787B-4F11-AB6D-B133BFE194D4}" destId="{BBBE0460-6986-4307-BD5B-A464C6BC3BE9}" srcOrd="0" destOrd="0" presId="urn:microsoft.com/office/officeart/2008/layout/VerticalCurvedList"/>
    <dgm:cxn modelId="{8E7503B8-B0AF-4DE9-9C7B-A01424853C4D}" type="presParOf" srcId="{BBBE0460-6986-4307-BD5B-A464C6BC3BE9}" destId="{43988A93-4F20-4599-A26A-2B16FF19484E}" srcOrd="0" destOrd="0" presId="urn:microsoft.com/office/officeart/2008/layout/VerticalCurvedList"/>
    <dgm:cxn modelId="{3A4CFCB3-B878-4AB9-85E2-BA960FAA246A}" type="presParOf" srcId="{43988A93-4F20-4599-A26A-2B16FF19484E}" destId="{5A5ED744-9A89-4934-8D10-C87845626C6B}" srcOrd="0" destOrd="0" presId="urn:microsoft.com/office/officeart/2008/layout/VerticalCurvedList"/>
    <dgm:cxn modelId="{8BF95C7E-D332-4762-91D8-E519404B7BDE}" type="presParOf" srcId="{43988A93-4F20-4599-A26A-2B16FF19484E}" destId="{A6FD5C3E-221F-4EF0-97D0-8D171EF029FC}" srcOrd="1" destOrd="0" presId="urn:microsoft.com/office/officeart/2008/layout/VerticalCurvedList"/>
    <dgm:cxn modelId="{085ABB5F-F98F-46F9-B167-F31E363E7777}" type="presParOf" srcId="{43988A93-4F20-4599-A26A-2B16FF19484E}" destId="{03D0E3A9-155F-4093-A5E5-04BD0C525F42}" srcOrd="2" destOrd="0" presId="urn:microsoft.com/office/officeart/2008/layout/VerticalCurvedList"/>
    <dgm:cxn modelId="{33A9E294-A606-4986-93B4-0393E60710FD}" type="presParOf" srcId="{43988A93-4F20-4599-A26A-2B16FF19484E}" destId="{168F7B7C-2570-41EB-B2A7-4CA61EDCFB26}" srcOrd="3" destOrd="0" presId="urn:microsoft.com/office/officeart/2008/layout/VerticalCurvedList"/>
    <dgm:cxn modelId="{9E7788E6-8B1B-4C90-8D74-4CFC6C39FEFD}" type="presParOf" srcId="{BBBE0460-6986-4307-BD5B-A464C6BC3BE9}" destId="{9962EF63-9521-4C7B-804F-E994A9DB158F}" srcOrd="1" destOrd="0" presId="urn:microsoft.com/office/officeart/2008/layout/VerticalCurvedList"/>
    <dgm:cxn modelId="{694AB521-E19C-48FE-8C3A-DAEC61261F3C}" type="presParOf" srcId="{BBBE0460-6986-4307-BD5B-A464C6BC3BE9}" destId="{93B85D64-16E8-48BD-864C-E2CA1CFD8DC7}" srcOrd="2" destOrd="0" presId="urn:microsoft.com/office/officeart/2008/layout/VerticalCurvedList"/>
    <dgm:cxn modelId="{3F6A1267-8E02-4D61-BB4F-AA804EFE99B7}" type="presParOf" srcId="{93B85D64-16E8-48BD-864C-E2CA1CFD8DC7}" destId="{1F854A8A-4955-4C64-94D7-56D4D085A59D}" srcOrd="0" destOrd="0" presId="urn:microsoft.com/office/officeart/2008/layout/VerticalCurvedList"/>
    <dgm:cxn modelId="{4BC30A17-45E6-48DC-88D8-0CE1539E7D64}" type="presParOf" srcId="{BBBE0460-6986-4307-BD5B-A464C6BC3BE9}" destId="{9EE5B0DB-4377-418E-B870-6DA8C82F81B7}" srcOrd="3" destOrd="0" presId="urn:microsoft.com/office/officeart/2008/layout/VerticalCurvedList"/>
    <dgm:cxn modelId="{64C63074-F3FB-462B-9E76-C9B911F0C022}" type="presParOf" srcId="{BBBE0460-6986-4307-BD5B-A464C6BC3BE9}" destId="{65D097F2-5039-44CA-8DC7-48777C494E46}" srcOrd="4" destOrd="0" presId="urn:microsoft.com/office/officeart/2008/layout/VerticalCurvedList"/>
    <dgm:cxn modelId="{E68BEDDC-FCAF-4C4F-82CA-9E582BF71292}" type="presParOf" srcId="{65D097F2-5039-44CA-8DC7-48777C494E46}" destId="{FD313822-1573-4C13-A128-AF947EB796E7}" srcOrd="0" destOrd="0" presId="urn:microsoft.com/office/officeart/2008/layout/VerticalCurvedList"/>
    <dgm:cxn modelId="{4B933A2B-03A4-4577-853E-30085C0972C5}" type="presParOf" srcId="{BBBE0460-6986-4307-BD5B-A464C6BC3BE9}" destId="{17B9079F-C7E6-46C7-A67B-4811EF4479CB}" srcOrd="5" destOrd="0" presId="urn:microsoft.com/office/officeart/2008/layout/VerticalCurvedList"/>
    <dgm:cxn modelId="{D823F594-FA38-4594-84ED-B86680FC1851}" type="presParOf" srcId="{BBBE0460-6986-4307-BD5B-A464C6BC3BE9}" destId="{8AA043F2-2C17-42BE-8436-8BDCABE73D92}" srcOrd="6" destOrd="0" presId="urn:microsoft.com/office/officeart/2008/layout/VerticalCurvedList"/>
    <dgm:cxn modelId="{C0870CD6-037E-49D4-9995-D34F14076B63}" type="presParOf" srcId="{8AA043F2-2C17-42BE-8436-8BDCABE73D92}" destId="{ADAFF334-CF87-4763-A9BD-631FD329C2C3}" srcOrd="0" destOrd="0" presId="urn:microsoft.com/office/officeart/2008/layout/VerticalCurvedList"/>
    <dgm:cxn modelId="{F5643608-5E6C-4617-92AC-0D7FBA3C8F22}" type="presParOf" srcId="{BBBE0460-6986-4307-BD5B-A464C6BC3BE9}" destId="{BD0F26CA-7C37-4562-AE3E-57823E988F18}" srcOrd="7" destOrd="0" presId="urn:microsoft.com/office/officeart/2008/layout/VerticalCurvedList"/>
    <dgm:cxn modelId="{620EDE2B-83DC-48CB-BA3A-D3E2CE9D4F64}" type="presParOf" srcId="{BBBE0460-6986-4307-BD5B-A464C6BC3BE9}" destId="{88271ED1-7996-4CC2-B6EB-6D704898BD77}" srcOrd="8" destOrd="0" presId="urn:microsoft.com/office/officeart/2008/layout/VerticalCurvedList"/>
    <dgm:cxn modelId="{BA841EBE-4FDE-42FF-963A-6F6ADD4F9BDD}" type="presParOf" srcId="{88271ED1-7996-4CC2-B6EB-6D704898BD77}" destId="{D75EEEA1-B178-4985-AEDB-DB84166CCFDB}" srcOrd="0" destOrd="0" presId="urn:microsoft.com/office/officeart/2008/layout/VerticalCurvedList"/>
    <dgm:cxn modelId="{6BEC03D3-D4C4-4CFC-A6D7-1C4C815A1EEA}" type="presParOf" srcId="{BBBE0460-6986-4307-BD5B-A464C6BC3BE9}" destId="{DB5575F5-B0CB-449F-96B4-6566D082B56E}" srcOrd="9" destOrd="0" presId="urn:microsoft.com/office/officeart/2008/layout/VerticalCurvedList"/>
    <dgm:cxn modelId="{B5C12872-ECFE-49FA-981F-06416FDE5114}" type="presParOf" srcId="{BBBE0460-6986-4307-BD5B-A464C6BC3BE9}" destId="{48308DB9-83FE-4424-9CF4-4365A8F0CAE8}" srcOrd="10" destOrd="0" presId="urn:microsoft.com/office/officeart/2008/layout/VerticalCurvedList"/>
    <dgm:cxn modelId="{6105DB36-04DE-426A-BF0B-3C580634CAF3}" type="presParOf" srcId="{48308DB9-83FE-4424-9CF4-4365A8F0CAE8}" destId="{87FE32DD-FC8E-4C3C-87CE-B9195F9A1A62}" srcOrd="0" destOrd="0" presId="urn:microsoft.com/office/officeart/2008/layout/VerticalCurvedList"/>
    <dgm:cxn modelId="{46B4F692-22A7-40D4-BA45-533A87D270F5}" type="presParOf" srcId="{BBBE0460-6986-4307-BD5B-A464C6BC3BE9}" destId="{1BBCDD8E-BE91-4359-B34E-8D0C911B44FD}" srcOrd="11" destOrd="0" presId="urn:microsoft.com/office/officeart/2008/layout/VerticalCurvedList"/>
    <dgm:cxn modelId="{4998889D-488A-4DDF-972C-8988DAF2DA5E}" type="presParOf" srcId="{BBBE0460-6986-4307-BD5B-A464C6BC3BE9}" destId="{8EDAD3C3-156B-4838-BF3F-8F54263B570F}" srcOrd="12" destOrd="0" presId="urn:microsoft.com/office/officeart/2008/layout/VerticalCurvedList"/>
    <dgm:cxn modelId="{D0E02E25-02CF-421A-83B4-029E9B64527B}" type="presParOf" srcId="{8EDAD3C3-156B-4838-BF3F-8F54263B570F}" destId="{FF0F95BD-939E-47A6-AB74-E1EFBC97B752}" srcOrd="0" destOrd="0" presId="urn:microsoft.com/office/officeart/2008/layout/VerticalCurvedList"/>
    <dgm:cxn modelId="{C1CDB206-2868-4C73-9E5B-59435AD8FBAB}" type="presParOf" srcId="{BBBE0460-6986-4307-BD5B-A464C6BC3BE9}" destId="{9373771E-1731-49F9-8589-B13EFDF37541}" srcOrd="13" destOrd="0" presId="urn:microsoft.com/office/officeart/2008/layout/VerticalCurvedList"/>
    <dgm:cxn modelId="{36D2FEA1-0573-4C30-BCEF-B722226AE15E}" type="presParOf" srcId="{BBBE0460-6986-4307-BD5B-A464C6BC3BE9}" destId="{88F39DF9-2171-4E2F-9877-75FBC00FFAFB}" srcOrd="14" destOrd="0" presId="urn:microsoft.com/office/officeart/2008/layout/VerticalCurvedList"/>
    <dgm:cxn modelId="{E07CB166-67CB-4FA8-BE76-8EA554FA8AE7}" type="presParOf" srcId="{88F39DF9-2171-4E2F-9877-75FBC00FFAFB}" destId="{DF065A44-260B-477B-8D84-55468E840E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5C3E-221F-4EF0-97D0-8D171EF029FC}">
      <dsp:nvSpPr>
        <dsp:cNvPr id="0" name=""/>
        <dsp:cNvSpPr/>
      </dsp:nvSpPr>
      <dsp:spPr>
        <a:xfrm>
          <a:off x="-5391105" y="-825942"/>
          <a:ext cx="6422479" cy="6422479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2EF63-9521-4C7B-804F-E994A9DB158F}">
      <dsp:nvSpPr>
        <dsp:cNvPr id="0" name=""/>
        <dsp:cNvSpPr/>
      </dsp:nvSpPr>
      <dsp:spPr>
        <a:xfrm>
          <a:off x="334657" y="216871"/>
          <a:ext cx="7729655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Overview</a:t>
          </a:r>
          <a:endParaRPr lang="en-US" sz="2200" kern="1200" dirty="0"/>
        </a:p>
      </dsp:txBody>
      <dsp:txXfrm>
        <a:off x="334657" y="216871"/>
        <a:ext cx="7729655" cy="433551"/>
      </dsp:txXfrm>
    </dsp:sp>
    <dsp:sp modelId="{1F854A8A-4955-4C64-94D7-56D4D085A59D}">
      <dsp:nvSpPr>
        <dsp:cNvPr id="0" name=""/>
        <dsp:cNvSpPr/>
      </dsp:nvSpPr>
      <dsp:spPr>
        <a:xfrm>
          <a:off x="63687" y="162677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E5B0DB-4377-418E-B870-6DA8C82F81B7}">
      <dsp:nvSpPr>
        <dsp:cNvPr id="0" name=""/>
        <dsp:cNvSpPr/>
      </dsp:nvSpPr>
      <dsp:spPr>
        <a:xfrm>
          <a:off x="727277" y="867580"/>
          <a:ext cx="7337035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Involving Statisticians</a:t>
          </a:r>
          <a:endParaRPr lang="en-US" sz="2200" kern="1200" dirty="0"/>
        </a:p>
      </dsp:txBody>
      <dsp:txXfrm>
        <a:off x="727277" y="867580"/>
        <a:ext cx="7337035" cy="433551"/>
      </dsp:txXfrm>
    </dsp:sp>
    <dsp:sp modelId="{FD313822-1573-4C13-A128-AF947EB796E7}">
      <dsp:nvSpPr>
        <dsp:cNvPr id="0" name=""/>
        <dsp:cNvSpPr/>
      </dsp:nvSpPr>
      <dsp:spPr>
        <a:xfrm>
          <a:off x="456307" y="813386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B9079F-C7E6-46C7-A67B-4811EF4479CB}">
      <dsp:nvSpPr>
        <dsp:cNvPr id="0" name=""/>
        <dsp:cNvSpPr/>
      </dsp:nvSpPr>
      <dsp:spPr>
        <a:xfrm>
          <a:off x="942431" y="1517812"/>
          <a:ext cx="7121881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Sources Of Bias</a:t>
          </a:r>
          <a:endParaRPr lang="en-US" sz="2200" kern="1200" dirty="0"/>
        </a:p>
      </dsp:txBody>
      <dsp:txXfrm>
        <a:off x="942431" y="1517812"/>
        <a:ext cx="7121881" cy="433551"/>
      </dsp:txXfrm>
    </dsp:sp>
    <dsp:sp modelId="{ADAFF334-CF87-4763-A9BD-631FD329C2C3}">
      <dsp:nvSpPr>
        <dsp:cNvPr id="0" name=""/>
        <dsp:cNvSpPr/>
      </dsp:nvSpPr>
      <dsp:spPr>
        <a:xfrm>
          <a:off x="671461" y="1463618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F26CA-7C37-4562-AE3E-57823E988F18}">
      <dsp:nvSpPr>
        <dsp:cNvPr id="0" name=""/>
        <dsp:cNvSpPr/>
      </dsp:nvSpPr>
      <dsp:spPr>
        <a:xfrm>
          <a:off x="1011127" y="2168521"/>
          <a:ext cx="7053184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Adjusting for Variability &amp; Bias</a:t>
          </a:r>
          <a:endParaRPr lang="en-US" sz="2200" kern="1200" dirty="0"/>
        </a:p>
      </dsp:txBody>
      <dsp:txXfrm>
        <a:off x="1011127" y="2168521"/>
        <a:ext cx="7053184" cy="433551"/>
      </dsp:txXfrm>
    </dsp:sp>
    <dsp:sp modelId="{D75EEEA1-B178-4985-AEDB-DB84166CCFDB}">
      <dsp:nvSpPr>
        <dsp:cNvPr id="0" name=""/>
        <dsp:cNvSpPr/>
      </dsp:nvSpPr>
      <dsp:spPr>
        <a:xfrm>
          <a:off x="740157" y="2114327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5575F5-B0CB-449F-96B4-6566D082B56E}">
      <dsp:nvSpPr>
        <dsp:cNvPr id="0" name=""/>
        <dsp:cNvSpPr/>
      </dsp:nvSpPr>
      <dsp:spPr>
        <a:xfrm>
          <a:off x="942431" y="2819230"/>
          <a:ext cx="7121881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Benefits &amp; Risks</a:t>
          </a:r>
          <a:endParaRPr lang="en-US" sz="2200" kern="1200" dirty="0"/>
        </a:p>
      </dsp:txBody>
      <dsp:txXfrm>
        <a:off x="942431" y="2819230"/>
        <a:ext cx="7121881" cy="433551"/>
      </dsp:txXfrm>
    </dsp:sp>
    <dsp:sp modelId="{87FE32DD-FC8E-4C3C-87CE-B9195F9A1A62}">
      <dsp:nvSpPr>
        <dsp:cNvPr id="0" name=""/>
        <dsp:cNvSpPr/>
      </dsp:nvSpPr>
      <dsp:spPr>
        <a:xfrm>
          <a:off x="671461" y="2765036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CDD8E-BE91-4359-B34E-8D0C911B44FD}">
      <dsp:nvSpPr>
        <dsp:cNvPr id="0" name=""/>
        <dsp:cNvSpPr/>
      </dsp:nvSpPr>
      <dsp:spPr>
        <a:xfrm>
          <a:off x="724782" y="3439283"/>
          <a:ext cx="7337035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Importance of Quality</a:t>
          </a:r>
          <a:endParaRPr lang="en-US" sz="2200" kern="1200" dirty="0"/>
        </a:p>
      </dsp:txBody>
      <dsp:txXfrm>
        <a:off x="724782" y="3439283"/>
        <a:ext cx="7337035" cy="433551"/>
      </dsp:txXfrm>
    </dsp:sp>
    <dsp:sp modelId="{FF0F95BD-939E-47A6-AB74-E1EFBC97B752}">
      <dsp:nvSpPr>
        <dsp:cNvPr id="0" name=""/>
        <dsp:cNvSpPr/>
      </dsp:nvSpPr>
      <dsp:spPr>
        <a:xfrm>
          <a:off x="456307" y="3415268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73771E-1731-49F9-8589-B13EFDF37541}">
      <dsp:nvSpPr>
        <dsp:cNvPr id="0" name=""/>
        <dsp:cNvSpPr/>
      </dsp:nvSpPr>
      <dsp:spPr>
        <a:xfrm>
          <a:off x="334657" y="4120172"/>
          <a:ext cx="7729655" cy="4335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Examples &amp; Applications</a:t>
          </a:r>
          <a:endParaRPr lang="en-US" sz="2200" kern="1200" dirty="0"/>
        </a:p>
      </dsp:txBody>
      <dsp:txXfrm>
        <a:off x="334657" y="4120172"/>
        <a:ext cx="7729655" cy="433551"/>
      </dsp:txXfrm>
    </dsp:sp>
    <dsp:sp modelId="{DF065A44-260B-477B-8D84-55468E840EBD}">
      <dsp:nvSpPr>
        <dsp:cNvPr id="0" name=""/>
        <dsp:cNvSpPr/>
      </dsp:nvSpPr>
      <dsp:spPr>
        <a:xfrm>
          <a:off x="63687" y="4065978"/>
          <a:ext cx="541939" cy="54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850900"/>
            <a:ext cx="6099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1" y="1738313"/>
            <a:ext cx="10880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shpLogoPicDark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10" name="shpPlaceholder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47" y="980728"/>
            <a:ext cx="11148647" cy="576263"/>
          </a:xfrm>
        </p:spPr>
        <p:txBody>
          <a:bodyPr/>
          <a:lstStyle/>
          <a:p>
            <a:r>
              <a:rPr lang="en-GB" dirty="0" smtClean="0"/>
              <a:t>PSI Journal Club – 6</a:t>
            </a:r>
            <a:r>
              <a:rPr lang="en-GB" baseline="30000" dirty="0" smtClean="0"/>
              <a:t>th</a:t>
            </a:r>
            <a:r>
              <a:rPr lang="en-GB" dirty="0" smtClean="0"/>
              <a:t> July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4" y="1772816"/>
            <a:ext cx="9016951" cy="4752528"/>
          </a:xfrm>
          <a:prstGeom prst="rect">
            <a:avLst/>
          </a:prstGeom>
          <a:ln>
            <a:noFill/>
          </a:ln>
          <a:effectLst>
            <a:outerShdw blurRad="292100" dist="1778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2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RCTs</a:t>
            </a:r>
            <a:r>
              <a:rPr lang="en-GB" dirty="0" smtClean="0"/>
              <a:t> likely to remain </a:t>
            </a:r>
            <a:r>
              <a:rPr lang="en-GB" b="1" dirty="0" smtClean="0"/>
              <a:t>gold standard </a:t>
            </a:r>
            <a:r>
              <a:rPr lang="en-GB" dirty="0" smtClean="0"/>
              <a:t>for </a:t>
            </a:r>
            <a:r>
              <a:rPr lang="en-GB" b="1" dirty="0" smtClean="0"/>
              <a:t>foreseeable future</a:t>
            </a:r>
          </a:p>
          <a:p>
            <a:pPr lvl="1"/>
            <a:r>
              <a:rPr lang="en-GB" dirty="0" smtClean="0"/>
              <a:t>Higher levels of credibility with regulators and other stakeholders</a:t>
            </a:r>
          </a:p>
          <a:p>
            <a:r>
              <a:rPr lang="en-GB" b="1" dirty="0" smtClean="0"/>
              <a:t>External control trials </a:t>
            </a:r>
            <a:r>
              <a:rPr lang="en-GB" dirty="0" smtClean="0"/>
              <a:t>for situations where </a:t>
            </a:r>
            <a:r>
              <a:rPr lang="en-GB" b="1" dirty="0" smtClean="0"/>
              <a:t>RCTs not feasible or ethical</a:t>
            </a:r>
          </a:p>
          <a:p>
            <a:pPr lvl="1"/>
            <a:r>
              <a:rPr lang="en-GB" dirty="0" smtClean="0"/>
              <a:t>Ethical considerations should be most important factor</a:t>
            </a:r>
          </a:p>
          <a:p>
            <a:pPr lvl="1"/>
            <a:r>
              <a:rPr lang="en-GB" dirty="0" smtClean="0"/>
              <a:t>Make sense in some scenarios, not in others</a:t>
            </a:r>
          </a:p>
          <a:p>
            <a:r>
              <a:rPr lang="en-GB" b="1" dirty="0" smtClean="0"/>
              <a:t>Methodology</a:t>
            </a:r>
            <a:r>
              <a:rPr lang="en-GB" dirty="0" smtClean="0"/>
              <a:t> available with opportunities for refinement</a:t>
            </a:r>
          </a:p>
          <a:p>
            <a:r>
              <a:rPr lang="en-GB" dirty="0" smtClean="0"/>
              <a:t>Requires </a:t>
            </a:r>
            <a:r>
              <a:rPr lang="en-GB" b="1" dirty="0" smtClean="0"/>
              <a:t>rigorous assessment </a:t>
            </a:r>
            <a:r>
              <a:rPr lang="en-GB" dirty="0" smtClean="0"/>
              <a:t>of any potential </a:t>
            </a:r>
            <a:r>
              <a:rPr lang="en-GB" b="1" dirty="0" smtClean="0"/>
              <a:t>bias</a:t>
            </a:r>
            <a:r>
              <a:rPr lang="en-GB" dirty="0" smtClean="0"/>
              <a:t> and </a:t>
            </a:r>
            <a:r>
              <a:rPr lang="en-GB" b="1" dirty="0" smtClean="0"/>
              <a:t>variability, </a:t>
            </a:r>
            <a:r>
              <a:rPr lang="en-GB" dirty="0" smtClean="0"/>
              <a:t>and of </a:t>
            </a:r>
            <a:r>
              <a:rPr lang="en-GB" b="1" dirty="0" smtClean="0"/>
              <a:t>data quality</a:t>
            </a:r>
          </a:p>
          <a:p>
            <a:r>
              <a:rPr lang="en-GB" dirty="0" smtClean="0"/>
              <a:t>Need to </a:t>
            </a:r>
            <a:r>
              <a:rPr lang="en-GB" b="1" dirty="0" smtClean="0"/>
              <a:t>adequately balance type I and type II error</a:t>
            </a:r>
          </a:p>
          <a:p>
            <a:r>
              <a:rPr lang="en-GB" dirty="0" smtClean="0"/>
              <a:t>External control studies are only one way to </a:t>
            </a:r>
            <a:r>
              <a:rPr lang="en-GB" b="1" dirty="0" smtClean="0"/>
              <a:t>innovate</a:t>
            </a:r>
            <a:r>
              <a:rPr lang="en-GB" dirty="0" smtClean="0"/>
              <a:t> in clinical development. </a:t>
            </a:r>
            <a:r>
              <a:rPr lang="en-GB" b="1" dirty="0" smtClean="0"/>
              <a:t>Many other options are available.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3392" y="404664"/>
            <a:ext cx="7729655" cy="433551"/>
            <a:chOff x="334657" y="4120172"/>
            <a:chExt cx="7729655" cy="4335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32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Conclusions</a:t>
              </a:r>
              <a:endParaRPr lang="en-US" sz="22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322" y="188640"/>
            <a:ext cx="35643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4" y="908720"/>
            <a:ext cx="10656397" cy="5616624"/>
          </a:xfrm>
          <a:prstGeom prst="rect">
            <a:avLst/>
          </a:prstGeom>
          <a:ln>
            <a:noFill/>
          </a:ln>
          <a:effectLst>
            <a:outerShdw blurRad="292100" dist="1778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8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1" y="452439"/>
            <a:ext cx="9817100" cy="816321"/>
          </a:xfrm>
        </p:spPr>
        <p:txBody>
          <a:bodyPr/>
          <a:lstStyle/>
          <a:p>
            <a:r>
              <a:rPr lang="en-GB" dirty="0" smtClean="0"/>
              <a:t>Agenda – The Use Of External 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C32AB4-61FB-4062-9E20-33DD6EC647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4469809"/>
              </p:ext>
            </p:extLst>
          </p:nvPr>
        </p:nvGraphicFramePr>
        <p:xfrm>
          <a:off x="2032000" y="1106677"/>
          <a:ext cx="8128000" cy="477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4008" y="5787498"/>
            <a:ext cx="8024440" cy="433551"/>
            <a:chOff x="334657" y="4120172"/>
            <a:chExt cx="7729655" cy="4335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32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Conclusions</a:t>
              </a:r>
              <a:endParaRPr lang="en-US" sz="22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670796" y="5715331"/>
            <a:ext cx="541939" cy="541939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36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C32AB4-61FB-4062-9E20-33DD6EC647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94" y="1340768"/>
            <a:ext cx="11543170" cy="5517232"/>
          </a:xfrm>
        </p:spPr>
        <p:txBody>
          <a:bodyPr/>
          <a:lstStyle/>
          <a:p>
            <a:r>
              <a:rPr lang="en-GB" b="1" dirty="0" smtClean="0"/>
              <a:t>RCT</a:t>
            </a:r>
            <a:r>
              <a:rPr lang="en-GB" dirty="0" smtClean="0"/>
              <a:t> </a:t>
            </a:r>
            <a:r>
              <a:rPr lang="en-GB" smtClean="0"/>
              <a:t>is </a:t>
            </a:r>
            <a:r>
              <a:rPr lang="en-GB" smtClean="0"/>
              <a:t>the established </a:t>
            </a:r>
            <a:r>
              <a:rPr lang="en-GB" b="1" dirty="0" smtClean="0"/>
              <a:t>gold standard </a:t>
            </a:r>
            <a:r>
              <a:rPr lang="en-GB" dirty="0" smtClean="0"/>
              <a:t>for medical research</a:t>
            </a:r>
          </a:p>
          <a:p>
            <a:pPr lvl="1"/>
            <a:r>
              <a:rPr lang="en-GB" dirty="0" smtClean="0"/>
              <a:t>Unbiased treatment effects, and allows for type 1 error control</a:t>
            </a:r>
          </a:p>
          <a:p>
            <a:r>
              <a:rPr lang="en-GB" b="1" dirty="0"/>
              <a:t>Increasing use </a:t>
            </a:r>
            <a:r>
              <a:rPr lang="en-GB" dirty="0"/>
              <a:t>of and </a:t>
            </a:r>
            <a:r>
              <a:rPr lang="en-GB" b="1" dirty="0"/>
              <a:t>application</a:t>
            </a:r>
            <a:r>
              <a:rPr lang="en-GB" dirty="0"/>
              <a:t> of </a:t>
            </a:r>
            <a:r>
              <a:rPr lang="en-GB" b="1" dirty="0"/>
              <a:t>RWD</a:t>
            </a:r>
            <a:r>
              <a:rPr lang="en-GB" dirty="0"/>
              <a:t> in clinical development with </a:t>
            </a:r>
            <a:r>
              <a:rPr lang="en-GB" dirty="0" smtClean="0"/>
              <a:t>greater availability </a:t>
            </a:r>
            <a:r>
              <a:rPr lang="en-GB" dirty="0"/>
              <a:t>of data sources</a:t>
            </a:r>
          </a:p>
          <a:p>
            <a:r>
              <a:rPr lang="en-GB" dirty="0" smtClean="0"/>
              <a:t>Recently </a:t>
            </a:r>
            <a:r>
              <a:rPr lang="en-GB" b="1" dirty="0" smtClean="0"/>
              <a:t>increasing numbers </a:t>
            </a:r>
            <a:r>
              <a:rPr lang="en-GB" dirty="0" smtClean="0"/>
              <a:t>of </a:t>
            </a:r>
            <a:r>
              <a:rPr lang="en-GB" b="1" dirty="0" smtClean="0"/>
              <a:t>single arm studies </a:t>
            </a:r>
            <a:r>
              <a:rPr lang="en-GB" dirty="0" smtClean="0"/>
              <a:t>and use of </a:t>
            </a:r>
            <a:r>
              <a:rPr lang="en-GB" b="1" dirty="0" smtClean="0"/>
              <a:t>external controls </a:t>
            </a:r>
            <a:r>
              <a:rPr lang="en-GB" dirty="0" smtClean="0"/>
              <a:t>to supplement RCTs</a:t>
            </a:r>
          </a:p>
          <a:p>
            <a:r>
              <a:rPr lang="en-GB" dirty="0" smtClean="0"/>
              <a:t>In a </a:t>
            </a:r>
            <a:r>
              <a:rPr lang="en-GB" b="1" dirty="0" smtClean="0"/>
              <a:t>regulatory setting</a:t>
            </a:r>
            <a:r>
              <a:rPr lang="en-GB" dirty="0" smtClean="0"/>
              <a:t>, </a:t>
            </a:r>
            <a:r>
              <a:rPr lang="en-GB" b="1" dirty="0" smtClean="0"/>
              <a:t>examples</a:t>
            </a:r>
            <a:r>
              <a:rPr lang="en-GB" dirty="0" smtClean="0"/>
              <a:t> of </a:t>
            </a:r>
            <a:r>
              <a:rPr lang="en-GB" b="1" dirty="0" smtClean="0"/>
              <a:t>acceptance</a:t>
            </a:r>
            <a:r>
              <a:rPr lang="en-GB" dirty="0" smtClean="0"/>
              <a:t> and </a:t>
            </a:r>
            <a:r>
              <a:rPr lang="en-GB" b="1" dirty="0" smtClean="0"/>
              <a:t>examples</a:t>
            </a:r>
            <a:r>
              <a:rPr lang="en-GB" dirty="0" smtClean="0"/>
              <a:t> of </a:t>
            </a:r>
            <a:r>
              <a:rPr lang="en-GB" b="1" dirty="0" smtClean="0"/>
              <a:t>rejection</a:t>
            </a:r>
          </a:p>
          <a:p>
            <a:pPr lvl="1"/>
            <a:r>
              <a:rPr lang="en-GB" dirty="0" smtClean="0"/>
              <a:t>Very situation specific, difficult to generalised</a:t>
            </a:r>
          </a:p>
          <a:p>
            <a:r>
              <a:rPr lang="en-GB" b="1" dirty="0" smtClean="0"/>
              <a:t>Health Authorities open </a:t>
            </a:r>
            <a:r>
              <a:rPr lang="en-GB" dirty="0" smtClean="0"/>
              <a:t>to </a:t>
            </a:r>
            <a:r>
              <a:rPr lang="en-GB" b="1" dirty="0" smtClean="0"/>
              <a:t>dialogue</a:t>
            </a:r>
            <a:r>
              <a:rPr lang="en-GB" dirty="0" smtClean="0"/>
              <a:t>, but expected to maintain </a:t>
            </a:r>
            <a:r>
              <a:rPr lang="en-GB" b="1" dirty="0" smtClean="0"/>
              <a:t>high standard of evidence </a:t>
            </a:r>
            <a:r>
              <a:rPr lang="en-GB" dirty="0" smtClean="0"/>
              <a:t>for approval</a:t>
            </a:r>
          </a:p>
          <a:p>
            <a:r>
              <a:rPr lang="en-GB" b="1" dirty="0" smtClean="0"/>
              <a:t>Single arm studies </a:t>
            </a:r>
            <a:r>
              <a:rPr lang="en-GB" dirty="0" smtClean="0"/>
              <a:t>without reference to external controls, simple to analyse but </a:t>
            </a:r>
            <a:r>
              <a:rPr lang="en-GB" b="1" dirty="0" smtClean="0"/>
              <a:t>don’t permit any causality conclusions</a:t>
            </a:r>
            <a:r>
              <a:rPr lang="en-GB" dirty="0" smtClean="0"/>
              <a:t> so may be </a:t>
            </a:r>
            <a:r>
              <a:rPr lang="en-GB" b="1" dirty="0" smtClean="0"/>
              <a:t>difficult to interpret</a:t>
            </a:r>
          </a:p>
          <a:p>
            <a:r>
              <a:rPr lang="en-GB" b="1" dirty="0"/>
              <a:t>Hybrid designs </a:t>
            </a:r>
            <a:r>
              <a:rPr lang="en-GB" dirty="0"/>
              <a:t>allow </a:t>
            </a:r>
            <a:r>
              <a:rPr lang="en-GB" b="1" dirty="0" err="1"/>
              <a:t>fallback</a:t>
            </a:r>
            <a:r>
              <a:rPr lang="en-GB" dirty="0"/>
              <a:t> of just comparing to randomised controls, but carry </a:t>
            </a:r>
            <a:r>
              <a:rPr lang="en-GB" b="1" dirty="0"/>
              <a:t>risk of inflated type 1 errors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787" y="3982"/>
            <a:ext cx="3099832" cy="22008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7368" y="488199"/>
            <a:ext cx="7675541" cy="492448"/>
            <a:chOff x="380119" y="246332"/>
            <a:chExt cx="7675541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Overview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01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External controls </a:t>
            </a:r>
            <a:r>
              <a:rPr lang="en-GB" dirty="0" smtClean="0"/>
              <a:t>have potential to provide </a:t>
            </a:r>
            <a:r>
              <a:rPr lang="en-GB" b="1" dirty="0" smtClean="0"/>
              <a:t>benefits to patients</a:t>
            </a:r>
          </a:p>
          <a:p>
            <a:r>
              <a:rPr lang="en-GB" b="1" dirty="0" smtClean="0"/>
              <a:t>External controls </a:t>
            </a:r>
            <a:r>
              <a:rPr lang="en-GB" dirty="0" smtClean="0"/>
              <a:t>studies open up the </a:t>
            </a:r>
            <a:r>
              <a:rPr lang="en-GB" b="1" dirty="0" smtClean="0"/>
              <a:t>risk of biases </a:t>
            </a:r>
            <a:r>
              <a:rPr lang="en-GB" dirty="0" smtClean="0"/>
              <a:t>and may increase the </a:t>
            </a:r>
            <a:r>
              <a:rPr lang="en-GB" b="1" dirty="0" smtClean="0"/>
              <a:t>risk of false positive and false negative decisions</a:t>
            </a:r>
          </a:p>
          <a:p>
            <a:r>
              <a:rPr lang="en-GB" dirty="0" smtClean="0"/>
              <a:t>Critical to maintain same </a:t>
            </a:r>
            <a:r>
              <a:rPr lang="en-GB" b="1" dirty="0" smtClean="0"/>
              <a:t>high level of scientific rigour </a:t>
            </a:r>
            <a:r>
              <a:rPr lang="en-GB" dirty="0" smtClean="0"/>
              <a:t>associated with RCTs and maintain </a:t>
            </a:r>
            <a:r>
              <a:rPr lang="en-GB" b="1" dirty="0" smtClean="0"/>
              <a:t>high levels of quality and evidence</a:t>
            </a:r>
            <a:r>
              <a:rPr lang="en-GB" dirty="0" smtClean="0"/>
              <a:t> for regulatory approval</a:t>
            </a:r>
          </a:p>
          <a:p>
            <a:r>
              <a:rPr lang="en-GB" b="1" dirty="0" smtClean="0"/>
              <a:t>Statisticians</a:t>
            </a:r>
            <a:r>
              <a:rPr lang="en-GB" dirty="0" smtClean="0"/>
              <a:t> have a </a:t>
            </a:r>
            <a:r>
              <a:rPr lang="en-GB" b="1" dirty="0"/>
              <a:t>u</a:t>
            </a:r>
            <a:r>
              <a:rPr lang="en-GB" b="1" dirty="0" smtClean="0"/>
              <a:t>nique set of skills </a:t>
            </a:r>
            <a:r>
              <a:rPr lang="en-GB" dirty="0" smtClean="0"/>
              <a:t>and </a:t>
            </a:r>
            <a:r>
              <a:rPr lang="en-GB" b="1" dirty="0" smtClean="0"/>
              <a:t>understanding</a:t>
            </a:r>
            <a:r>
              <a:rPr lang="en-GB" dirty="0" smtClean="0"/>
              <a:t> of data and methodology which could help define the </a:t>
            </a:r>
            <a:r>
              <a:rPr lang="en-GB" b="1" dirty="0" smtClean="0"/>
              <a:t>best place for these new opportunities </a:t>
            </a:r>
            <a:r>
              <a:rPr lang="en-GB" dirty="0" smtClean="0"/>
              <a:t>as well as ensuring quality and rigour are maintained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119" b="15471"/>
          <a:stretch/>
        </p:blipFill>
        <p:spPr>
          <a:xfrm>
            <a:off x="7720290" y="4653136"/>
            <a:ext cx="4192062" cy="20071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9494" y="476672"/>
            <a:ext cx="8555382" cy="492448"/>
            <a:chOff x="826075" y="985438"/>
            <a:chExt cx="7229585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6667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6667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Why Is It Important For Statisticians To Get Engaged?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2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09226"/>
              </p:ext>
            </p:extLst>
          </p:nvPr>
        </p:nvGraphicFramePr>
        <p:xfrm>
          <a:off x="767408" y="1434758"/>
          <a:ext cx="5112568" cy="5117546"/>
        </p:xfrm>
        <a:graphic>
          <a:graphicData uri="http://schemas.openxmlformats.org/drawingml/2006/table">
            <a:tbl>
              <a:tblPr/>
              <a:tblGrid>
                <a:gridCol w="2556284">
                  <a:extLst>
                    <a:ext uri="{9D8B030D-6E8A-4147-A177-3AD203B41FA5}">
                      <a16:colId xmlns:a16="http://schemas.microsoft.com/office/drawing/2014/main" val="12686638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183450169"/>
                    </a:ext>
                  </a:extLst>
                </a:gridCol>
              </a:tblGrid>
              <a:tr h="9234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Potential bias</a:t>
                      </a:r>
                    </a:p>
                  </a:txBody>
                  <a:tcPr marL="16489" marR="16489" marT="16489" marB="16489">
                    <a:lnL>
                      <a:noFill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89" marR="16489" marT="16489" marB="1648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49135"/>
                  </a:ext>
                </a:extLst>
              </a:tr>
              <a:tr h="628248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Selection bias</a:t>
                      </a:r>
                      <a:endParaRPr lang="en-GB" sz="1600" b="0" dirty="0">
                        <a:effectLst/>
                      </a:endParaRPr>
                    </a:p>
                    <a:p>
                      <a:pPr algn="l" fontAlgn="t"/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Patients enrolled in clinical trials are different in some ways compared to patients treated in clinical practice.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09449"/>
                  </a:ext>
                </a:extLst>
              </a:tr>
              <a:tr h="56888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Calendar time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Patients treated in the past do differently than those treated today.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61821"/>
                  </a:ext>
                </a:extLst>
              </a:tr>
              <a:tr h="509524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Regional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Patient outcome may vary between regions.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86210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Assessment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Knowledge of therapy can influence the outcome assessment.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36947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Different endpoint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Response and progression in clinical trials are measured differently than in routine clinical practice. 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41690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Immortal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Study start is difficult to determine as an anchor for patient specific time scale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424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57566"/>
              </p:ext>
            </p:extLst>
          </p:nvPr>
        </p:nvGraphicFramePr>
        <p:xfrm>
          <a:off x="6312024" y="1434758"/>
          <a:ext cx="5112568" cy="5306970"/>
        </p:xfrm>
        <a:graphic>
          <a:graphicData uri="http://schemas.openxmlformats.org/drawingml/2006/table">
            <a:tbl>
              <a:tblPr/>
              <a:tblGrid>
                <a:gridCol w="2556284">
                  <a:extLst>
                    <a:ext uri="{9D8B030D-6E8A-4147-A177-3AD203B41FA5}">
                      <a16:colId xmlns:a16="http://schemas.microsoft.com/office/drawing/2014/main" val="253398795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1880711815"/>
                    </a:ext>
                  </a:extLst>
                </a:gridCol>
              </a:tblGrid>
              <a:tr h="27207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Potential bias</a:t>
                      </a:r>
                    </a:p>
                  </a:txBody>
                  <a:tcPr marL="16489" marR="16489" marT="16489" marB="1648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89" marR="16489" marT="16489" marB="1648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59828"/>
                  </a:ext>
                </a:extLst>
              </a:tr>
              <a:tr h="212714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Retrospective selection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Select retrospectively external data and key analysis features.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79415"/>
                  </a:ext>
                </a:extLst>
              </a:tr>
              <a:tr h="331438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Study </a:t>
                      </a:r>
                      <a:r>
                        <a:rPr lang="en-GB" sz="1600" b="1" i="1" dirty="0" smtClean="0">
                          <a:effectLst/>
                        </a:rPr>
                        <a:t>bias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Patients in clinical trials have different outcomes than in clinical practice. (e.g., due to placebo effect, different care)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923221"/>
                  </a:ext>
                </a:extLst>
              </a:tr>
              <a:tr h="56888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>
                          <a:effectLst/>
                        </a:rPr>
                        <a:t>Between study </a:t>
                      </a:r>
                      <a:r>
                        <a:rPr lang="en-GB" sz="1600" b="1" i="1" dirty="0" smtClean="0">
                          <a:effectLst/>
                        </a:rPr>
                        <a:t>variability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dirty="0" smtClean="0">
                          <a:effectLst/>
                        </a:rPr>
                        <a:t>High between study variability that cannot be explained, indicates that important factors affecting the outcome of an endpoint in a study cannot be controlled for.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4734" marR="24734" marT="24734" marB="989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7146"/>
                  </a:ext>
                </a:extLst>
              </a:tr>
              <a:tr h="46500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1" dirty="0" err="1">
                          <a:effectLst/>
                        </a:rPr>
                        <a:t>Intercurrent</a:t>
                      </a:r>
                      <a:r>
                        <a:rPr lang="en-GB" sz="1600" b="1" i="1" dirty="0">
                          <a:effectLst/>
                        </a:rPr>
                        <a:t> event bias after study </a:t>
                      </a:r>
                      <a:r>
                        <a:rPr lang="en-GB" sz="1600" b="1" i="1" dirty="0" smtClean="0">
                          <a:effectLst/>
                        </a:rPr>
                        <a:t>entry</a:t>
                      </a:r>
                      <a:endParaRPr lang="en-GB" sz="1600" b="0" dirty="0">
                        <a:effectLst/>
                      </a:endParaRPr>
                    </a:p>
                  </a:txBody>
                  <a:tcPr marL="24734" marR="24734" marT="24734" marB="2473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B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 err="1" smtClean="0">
                          <a:effectLst/>
                        </a:rPr>
                        <a:t>Intercurrent</a:t>
                      </a:r>
                      <a:r>
                        <a:rPr lang="en-GB" sz="1600" b="0" i="0" dirty="0" smtClean="0">
                          <a:effectLst/>
                        </a:rPr>
                        <a:t> events after study entry may be correlated with outcome and jeopardize comparability with external control</a:t>
                      </a:r>
                    </a:p>
                  </a:txBody>
                  <a:tcPr marL="24734" marR="24734" marT="24734" marB="2473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BB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6622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3392" y="372370"/>
            <a:ext cx="8533162" cy="822288"/>
            <a:chOff x="1070457" y="1724003"/>
            <a:chExt cx="6985203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Sources Of Bias When Using External Controls</a:t>
              </a:r>
              <a:br>
                <a:rPr lang="en-GB" sz="2800" dirty="0"/>
              </a:br>
              <a:r>
                <a:rPr lang="en-GB" sz="2800" dirty="0"/>
                <a:t>	</a:t>
              </a:r>
              <a:r>
                <a:rPr lang="en-GB" sz="2800" i="1" dirty="0"/>
                <a:t>Potential Biases &amp; Mitigation Strategies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5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External controls </a:t>
            </a:r>
            <a:r>
              <a:rPr lang="en-GB" dirty="0" smtClean="0"/>
              <a:t>generate </a:t>
            </a:r>
            <a:r>
              <a:rPr lang="en-GB" b="1" dirty="0" smtClean="0"/>
              <a:t>additional variability</a:t>
            </a:r>
            <a:r>
              <a:rPr lang="en-GB" dirty="0" smtClean="0"/>
              <a:t> and </a:t>
            </a:r>
            <a:r>
              <a:rPr lang="en-GB" b="1" dirty="0" smtClean="0"/>
              <a:t>bias</a:t>
            </a:r>
          </a:p>
          <a:p>
            <a:r>
              <a:rPr lang="en-GB" dirty="0" smtClean="0"/>
              <a:t>Cannot perform an exact quantification of these -&gt; can lead to </a:t>
            </a:r>
            <a:r>
              <a:rPr lang="en-GB" b="1" dirty="0" smtClean="0"/>
              <a:t>alpha inflation</a:t>
            </a:r>
            <a:r>
              <a:rPr lang="en-GB" dirty="0" smtClean="0"/>
              <a:t> of </a:t>
            </a:r>
            <a:r>
              <a:rPr lang="en-GB" b="1" dirty="0" smtClean="0"/>
              <a:t>unknown size</a:t>
            </a:r>
          </a:p>
          <a:p>
            <a:r>
              <a:rPr lang="en-GB" dirty="0" smtClean="0"/>
              <a:t>Researchers have started to perform </a:t>
            </a:r>
            <a:r>
              <a:rPr lang="en-GB" b="1" dirty="0" smtClean="0"/>
              <a:t>systematic comparisons </a:t>
            </a:r>
            <a:r>
              <a:rPr lang="en-GB" dirty="0" smtClean="0"/>
              <a:t>with </a:t>
            </a:r>
            <a:r>
              <a:rPr lang="en-GB" b="1" dirty="0" smtClean="0"/>
              <a:t>completed RCTs </a:t>
            </a:r>
            <a:r>
              <a:rPr lang="en-GB" dirty="0" smtClean="0"/>
              <a:t>to compare what would have been concluded if the RCT had been run as a single arm study with an external comparator</a:t>
            </a:r>
          </a:p>
          <a:p>
            <a:r>
              <a:rPr lang="en-GB" dirty="0" smtClean="0"/>
              <a:t>Ideas being developed of using these in a meta-analytic framework to ascertain the </a:t>
            </a:r>
            <a:r>
              <a:rPr lang="en-GB" b="1" dirty="0" smtClean="0"/>
              <a:t>expected levels of </a:t>
            </a:r>
            <a:r>
              <a:rPr lang="en-GB" b="1" dirty="0"/>
              <a:t>variability and </a:t>
            </a:r>
            <a:r>
              <a:rPr lang="en-GB" b="1" dirty="0" smtClean="0"/>
              <a:t>bias </a:t>
            </a:r>
            <a:r>
              <a:rPr lang="en-GB" dirty="0" smtClean="0"/>
              <a:t>and potentially adjust the results</a:t>
            </a:r>
          </a:p>
          <a:p>
            <a:r>
              <a:rPr lang="en-GB" dirty="0" smtClean="0"/>
              <a:t>Parallels with using </a:t>
            </a:r>
            <a:r>
              <a:rPr lang="en-GB" b="1" dirty="0" smtClean="0"/>
              <a:t>surrogate endpoints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5400" y="620688"/>
            <a:ext cx="6907174" cy="492448"/>
            <a:chOff x="1148486" y="2463109"/>
            <a:chExt cx="6907174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Adjusting for Additional Variability &amp; Bias</a:t>
              </a:r>
              <a:endParaRPr lang="en-US" sz="2500" kern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4340175"/>
            <a:ext cx="3570734" cy="25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494" y="1196752"/>
            <a:ext cx="11255138" cy="5616624"/>
          </a:xfrm>
        </p:spPr>
        <p:txBody>
          <a:bodyPr/>
          <a:lstStyle/>
          <a:p>
            <a:r>
              <a:rPr lang="en-GB" b="1" dirty="0" smtClean="0"/>
              <a:t>Claims</a:t>
            </a:r>
            <a:r>
              <a:rPr lang="en-GB" dirty="0" smtClean="0"/>
              <a:t> of </a:t>
            </a:r>
            <a:r>
              <a:rPr lang="en-GB" b="1" dirty="0" smtClean="0"/>
              <a:t>time and cost savings </a:t>
            </a:r>
            <a:r>
              <a:rPr lang="en-GB" dirty="0" smtClean="0"/>
              <a:t>should be considered </a:t>
            </a:r>
            <a:r>
              <a:rPr lang="en-GB" b="1" dirty="0" smtClean="0"/>
              <a:t>realistically</a:t>
            </a:r>
          </a:p>
          <a:p>
            <a:pPr lvl="1"/>
            <a:r>
              <a:rPr lang="en-GB" dirty="0" smtClean="0"/>
              <a:t>A 50% reduction in sample size often does not equate to a 50% reduction in time or cost</a:t>
            </a:r>
          </a:p>
          <a:p>
            <a:r>
              <a:rPr lang="en-GB" dirty="0"/>
              <a:t>Any benefits of shorter study duration should be viewed in the context of the </a:t>
            </a:r>
            <a:r>
              <a:rPr lang="en-GB" b="1" dirty="0"/>
              <a:t>overall time required to get treatment to patients</a:t>
            </a:r>
          </a:p>
          <a:p>
            <a:r>
              <a:rPr lang="en-GB" dirty="0"/>
              <a:t>If external </a:t>
            </a:r>
            <a:r>
              <a:rPr lang="en-GB" dirty="0" smtClean="0"/>
              <a:t>controls are </a:t>
            </a:r>
            <a:r>
              <a:rPr lang="en-GB" dirty="0"/>
              <a:t>only used for </a:t>
            </a:r>
            <a:r>
              <a:rPr lang="en-GB" b="1" dirty="0"/>
              <a:t>long term comparisons </a:t>
            </a:r>
            <a:r>
              <a:rPr lang="en-GB" dirty="0"/>
              <a:t>in chronic diseases, </a:t>
            </a:r>
            <a:r>
              <a:rPr lang="en-GB" b="1" dirty="0"/>
              <a:t>benefit </a:t>
            </a:r>
            <a:r>
              <a:rPr lang="en-GB" dirty="0"/>
              <a:t>is in </a:t>
            </a:r>
            <a:r>
              <a:rPr lang="en-GB" b="1" dirty="0"/>
              <a:t>increase in quality of conclusions</a:t>
            </a:r>
            <a:r>
              <a:rPr lang="en-GB" dirty="0"/>
              <a:t>, rather than time or cost</a:t>
            </a:r>
          </a:p>
          <a:p>
            <a:r>
              <a:rPr lang="en-GB" b="1" dirty="0" smtClean="0"/>
              <a:t>Increased recruitment </a:t>
            </a:r>
            <a:r>
              <a:rPr lang="en-GB" dirty="0" smtClean="0"/>
              <a:t>through </a:t>
            </a:r>
            <a:r>
              <a:rPr lang="en-GB" b="1" dirty="0" smtClean="0"/>
              <a:t>attractiveness to patients </a:t>
            </a:r>
          </a:p>
          <a:p>
            <a:pPr lvl="1"/>
            <a:r>
              <a:rPr lang="en-GB" dirty="0" smtClean="0"/>
              <a:t>Could be at odds with </a:t>
            </a:r>
            <a:r>
              <a:rPr lang="en-GB" b="1" dirty="0" smtClean="0"/>
              <a:t>equipoise</a:t>
            </a:r>
            <a:r>
              <a:rPr lang="en-GB" dirty="0" smtClean="0"/>
              <a:t> of the study</a:t>
            </a:r>
          </a:p>
          <a:p>
            <a:r>
              <a:rPr lang="en-GB" dirty="0" smtClean="0"/>
              <a:t>Strongest arguments around </a:t>
            </a:r>
            <a:r>
              <a:rPr lang="en-GB" b="1" dirty="0" smtClean="0"/>
              <a:t>patients’ perspective </a:t>
            </a:r>
            <a:r>
              <a:rPr lang="en-GB" dirty="0" smtClean="0"/>
              <a:t>and </a:t>
            </a:r>
            <a:r>
              <a:rPr lang="en-GB" b="1" dirty="0" smtClean="0"/>
              <a:t>ethical implications</a:t>
            </a:r>
            <a:r>
              <a:rPr lang="en-GB" dirty="0" smtClean="0"/>
              <a:t>, particularly in medical situations without hope</a:t>
            </a:r>
          </a:p>
          <a:p>
            <a:pPr lvl="1"/>
            <a:r>
              <a:rPr lang="en-GB" dirty="0" smtClean="0"/>
              <a:t>Need to </a:t>
            </a:r>
            <a:r>
              <a:rPr lang="en-GB" b="1" dirty="0" smtClean="0"/>
              <a:t>balance ethics </a:t>
            </a:r>
            <a:r>
              <a:rPr lang="en-GB" dirty="0" smtClean="0"/>
              <a:t>of </a:t>
            </a:r>
            <a:r>
              <a:rPr lang="en-GB" b="1" dirty="0" smtClean="0"/>
              <a:t>current </a:t>
            </a:r>
            <a:r>
              <a:rPr lang="en-GB" dirty="0" smtClean="0"/>
              <a:t>patients entering a trial vs </a:t>
            </a:r>
            <a:r>
              <a:rPr lang="en-GB" b="1" dirty="0" smtClean="0"/>
              <a:t>future </a:t>
            </a:r>
            <a:r>
              <a:rPr lang="en-GB" dirty="0" smtClean="0"/>
              <a:t>patients</a:t>
            </a:r>
          </a:p>
          <a:p>
            <a:r>
              <a:rPr lang="en-GB" b="1" dirty="0" smtClean="0"/>
              <a:t>Risk</a:t>
            </a:r>
            <a:r>
              <a:rPr lang="en-GB" dirty="0" smtClean="0"/>
              <a:t> of a single-arm trial is that it may have a </a:t>
            </a:r>
            <a:r>
              <a:rPr lang="en-GB" b="1" dirty="0" smtClean="0"/>
              <a:t>lower chance of approval </a:t>
            </a:r>
            <a:r>
              <a:rPr lang="en-GB" dirty="0" smtClean="0"/>
              <a:t>or lead to a </a:t>
            </a:r>
            <a:r>
              <a:rPr lang="en-GB" b="1" dirty="0" smtClean="0"/>
              <a:t>false investment</a:t>
            </a:r>
            <a:r>
              <a:rPr lang="en-GB" dirty="0" smtClean="0"/>
              <a:t>, either due to the interpretation of the results against a biased control or because of the of lower levels of evidence to convince a regulator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7368" y="620688"/>
            <a:ext cx="6985203" cy="492448"/>
            <a:chOff x="1070457" y="3202215"/>
            <a:chExt cx="6985203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Benefits &amp; Risks </a:t>
              </a:r>
              <a:r>
                <a:rPr lang="en-GB" sz="2500" dirty="0"/>
                <a:t>Of External Controls</a:t>
              </a:r>
              <a:endParaRPr lang="en-US" sz="25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0"/>
            <a:ext cx="2927648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outcome</a:t>
            </a:r>
            <a:r>
              <a:rPr lang="en-GB" dirty="0"/>
              <a:t> of any study can only be as good as the </a:t>
            </a:r>
            <a:r>
              <a:rPr lang="en-GB" b="1" dirty="0"/>
              <a:t>quality</a:t>
            </a:r>
            <a:r>
              <a:rPr lang="en-GB" dirty="0"/>
              <a:t> of its </a:t>
            </a:r>
            <a:r>
              <a:rPr lang="en-GB" b="1" dirty="0"/>
              <a:t>underlying </a:t>
            </a:r>
            <a:r>
              <a:rPr lang="en-GB" b="1" dirty="0" smtClean="0"/>
              <a:t>data</a:t>
            </a:r>
          </a:p>
          <a:p>
            <a:pPr lvl="1"/>
            <a:r>
              <a:rPr lang="en-GB" dirty="0" smtClean="0"/>
              <a:t>This can be hard enough in a randomised clinical trial setting</a:t>
            </a:r>
          </a:p>
          <a:p>
            <a:r>
              <a:rPr lang="en-GB" dirty="0" smtClean="0"/>
              <a:t>With </a:t>
            </a:r>
            <a:r>
              <a:rPr lang="en-GB" b="1" dirty="0" smtClean="0"/>
              <a:t>RWD external data </a:t>
            </a:r>
            <a:r>
              <a:rPr lang="en-GB" dirty="0" smtClean="0"/>
              <a:t>the quality may be </a:t>
            </a:r>
            <a:r>
              <a:rPr lang="en-GB" b="1" dirty="0" smtClean="0"/>
              <a:t>beyond the control </a:t>
            </a:r>
            <a:r>
              <a:rPr lang="en-GB" dirty="0" smtClean="0"/>
              <a:t>of the investigator</a:t>
            </a:r>
          </a:p>
          <a:p>
            <a:r>
              <a:rPr lang="en-GB" dirty="0" smtClean="0"/>
              <a:t>Can often require </a:t>
            </a:r>
            <a:r>
              <a:rPr lang="en-GB" b="1" dirty="0" smtClean="0"/>
              <a:t>substantial efforts </a:t>
            </a:r>
            <a:r>
              <a:rPr lang="en-GB" dirty="0" smtClean="0"/>
              <a:t>to bring them up to a </a:t>
            </a:r>
            <a:r>
              <a:rPr lang="en-GB" b="1" dirty="0" smtClean="0"/>
              <a:t>level of quality </a:t>
            </a:r>
            <a:r>
              <a:rPr lang="en-GB" dirty="0" smtClean="0"/>
              <a:t>comparable with the clinical study</a:t>
            </a:r>
          </a:p>
          <a:p>
            <a:r>
              <a:rPr lang="en-GB" b="1" dirty="0" smtClean="0"/>
              <a:t>Transparency</a:t>
            </a:r>
            <a:r>
              <a:rPr lang="en-GB" dirty="0" smtClean="0"/>
              <a:t> is critical</a:t>
            </a:r>
          </a:p>
          <a:p>
            <a:pPr lvl="1"/>
            <a:r>
              <a:rPr lang="en-GB" b="1" dirty="0" smtClean="0"/>
              <a:t>Pre-specification</a:t>
            </a:r>
            <a:r>
              <a:rPr lang="en-GB" dirty="0" smtClean="0"/>
              <a:t> of all analysis steps including data cleaning</a:t>
            </a:r>
          </a:p>
          <a:p>
            <a:pPr lvl="1"/>
            <a:r>
              <a:rPr lang="en-GB" dirty="0" smtClean="0"/>
              <a:t>Avoiding any perception of “gaming the system” by selecting positive options in decisions</a:t>
            </a:r>
            <a:endParaRPr lang="en-GB" dirty="0"/>
          </a:p>
          <a:p>
            <a:r>
              <a:rPr lang="en-GB" dirty="0" smtClean="0"/>
              <a:t>Patient level data may be harder to </a:t>
            </a:r>
            <a:r>
              <a:rPr lang="en-GB" b="1" dirty="0" smtClean="0"/>
              <a:t>share</a:t>
            </a:r>
            <a:r>
              <a:rPr lang="en-GB" dirty="0" smtClean="0"/>
              <a:t> with the </a:t>
            </a:r>
            <a:r>
              <a:rPr lang="en-GB" b="1" dirty="0" smtClean="0"/>
              <a:t>research community </a:t>
            </a:r>
            <a:r>
              <a:rPr lang="en-GB" dirty="0" smtClean="0"/>
              <a:t>from an RWD source than from a clinical trial.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8436" y="548680"/>
            <a:ext cx="7229585" cy="492448"/>
            <a:chOff x="826075" y="3940779"/>
            <a:chExt cx="7229585" cy="4924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The Importance of Quality</a:t>
              </a:r>
              <a:endParaRPr lang="en-US" sz="25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57" y="-17441"/>
            <a:ext cx="1956343" cy="27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66787"/>
              </p:ext>
            </p:extLst>
          </p:nvPr>
        </p:nvGraphicFramePr>
        <p:xfrm>
          <a:off x="530224" y="1806575"/>
          <a:ext cx="11138145" cy="358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7504">
                  <a:extLst>
                    <a:ext uri="{9D8B030D-6E8A-4147-A177-3AD203B41FA5}">
                      <a16:colId xmlns:a16="http://schemas.microsoft.com/office/drawing/2014/main" val="834079809"/>
                    </a:ext>
                  </a:extLst>
                </a:gridCol>
                <a:gridCol w="8020641">
                  <a:extLst>
                    <a:ext uri="{9D8B030D-6E8A-4147-A177-3AD203B41FA5}">
                      <a16:colId xmlns:a16="http://schemas.microsoft.com/office/drawing/2014/main" val="197288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742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Threshold</a:t>
                      </a:r>
                      <a:r>
                        <a:rPr lang="en-GB" b="1" i="1" baseline="0" dirty="0" smtClean="0"/>
                        <a:t> Crossing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stage oncology – spontaneous response highly unlikely</a:t>
                      </a:r>
                    </a:p>
                    <a:p>
                      <a:r>
                        <a:rPr lang="en-GB" baseline="0" dirty="0" smtClean="0"/>
                        <a:t>Type 1 Spinal Muscular Atrophy (SMA) with </a:t>
                      </a:r>
                      <a:r>
                        <a:rPr lang="en-GB" dirty="0" smtClean="0"/>
                        <a:t>Unassisted Sitting as a response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383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Randomised Control Unfeasible Due To Recruitment Limitations</a:t>
                      </a:r>
                      <a:endParaRPr lang="en-GB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Male breast cancer</a:t>
                      </a:r>
                    </a:p>
                    <a:p>
                      <a:r>
                        <a:rPr lang="en-GB" baseline="0" dirty="0" smtClean="0"/>
                        <a:t>Life threatening conditions in </a:t>
                      </a:r>
                      <a:r>
                        <a:rPr lang="en-GB" baseline="0" dirty="0" err="1" smtClean="0"/>
                        <a:t>pediatrics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Randomised Control Unfeasible Due To</a:t>
                      </a:r>
                      <a:r>
                        <a:rPr lang="en-GB" b="1" i="1" baseline="0" dirty="0" smtClean="0"/>
                        <a:t> Practical Constraints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 smtClean="0"/>
                        <a:t>Open label extension periods of RCTs</a:t>
                      </a:r>
                    </a:p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70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Platform Designs</a:t>
                      </a:r>
                      <a:endParaRPr lang="en-GB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Using non-concurrent</a:t>
                      </a:r>
                      <a:r>
                        <a:rPr lang="en-GB" baseline="0" dirty="0" smtClean="0"/>
                        <a:t> controls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2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Early Development Studies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Sponsor’s risk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37585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DFCCA-F568-422D-8A8C-1E40958866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3392" y="404664"/>
            <a:ext cx="7729655" cy="433551"/>
            <a:chOff x="334657" y="4120172"/>
            <a:chExt cx="7729655" cy="4335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334657" y="4120172"/>
              <a:ext cx="7729655" cy="433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32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Examples &amp; Applications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95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UNIT" val="RXPRoche"/>
  <p:tag name="VARPPTSETUPPERFORMED" val="RXPTRUE"/>
  <p:tag name="VARPPTSLIDEFORMAT" val="RXPWide Screen (16:9)"/>
  <p:tag name="VARPPTLANG" val="RXPEnglish"/>
  <p:tag name="VARGRIDMODE" val="RXPgrid_none_value"/>
  <p:tag name="VARSAVEMESSAGETIMESTAMP" val="RXP28/06/202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C1DF8-1052-40C8-8A8E-24BC854616D2}"/>
</file>

<file path=customXml/itemProps2.xml><?xml version="1.0" encoding="utf-8"?>
<ds:datastoreItem xmlns:ds="http://schemas.openxmlformats.org/officeDocument/2006/customXml" ds:itemID="{DA5AE44E-EA76-411B-BBB7-F8989E7EC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D49A8-B0CD-4436-8850-4B0D6E088DF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65f0cfa-05bb-4d91-bdd9-c498f8caa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Pages>16</Pages>
  <Words>1011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Imago</vt:lpstr>
      <vt:lpstr>Minion</vt:lpstr>
      <vt:lpstr>Roche</vt:lpstr>
      <vt:lpstr>PowerPoint Presentation</vt:lpstr>
      <vt:lpstr>Agenda – The Use Of External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Gretschmann, Afra {DFGP~Penzberg}</dc:creator>
  <cp:lastModifiedBy>Harbron, Chris {MDBR~Welwyn}</cp:lastModifiedBy>
  <cp:revision>472</cp:revision>
  <cp:lastPrinted>2018-01-05T11:58:08Z</cp:lastPrinted>
  <dcterms:created xsi:type="dcterms:W3CDTF">2002-05-06T07:33:01Z</dcterms:created>
  <dcterms:modified xsi:type="dcterms:W3CDTF">2021-06-28T10:08:26Z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  <property fmtid="{D5CDD505-2E9C-101B-9397-08002B2CF9AE}" pid="3" name="ItemRetentionFormula">
    <vt:lpwstr>&lt;formula id="Roche.Common.Coremap.ExpirationFormula" /&gt;</vt:lpwstr>
  </property>
  <property fmtid="{D5CDD505-2E9C-101B-9397-08002B2CF9AE}" pid="4" name="_dlc_policyId">
    <vt:lpwstr>/sites/DXR-M_Teamsite/Symposium for the RxDx Generation</vt:lpwstr>
  </property>
  <property fmtid="{D5CDD505-2E9C-101B-9397-08002B2CF9AE}" pid="5" name="TaxKeyword">
    <vt:lpwstr/>
  </property>
</Properties>
</file>