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19"/>
  </p:notesMasterIdLst>
  <p:sldIdLst>
    <p:sldId id="315" r:id="rId5"/>
    <p:sldId id="305" r:id="rId6"/>
    <p:sldId id="312" r:id="rId7"/>
    <p:sldId id="311" r:id="rId8"/>
    <p:sldId id="337" r:id="rId9"/>
    <p:sldId id="339" r:id="rId10"/>
    <p:sldId id="338" r:id="rId11"/>
    <p:sldId id="341" r:id="rId12"/>
    <p:sldId id="320" r:id="rId13"/>
    <p:sldId id="314" r:id="rId14"/>
    <p:sldId id="340" r:id="rId15"/>
    <p:sldId id="325" r:id="rId16"/>
    <p:sldId id="326" r:id="rId17"/>
    <p:sldId id="331" r:id="rId18"/>
  </p:sldIdLst>
  <p:sldSz cx="9144000" cy="5143500" type="screen16x9"/>
  <p:notesSz cx="6858000" cy="9144000"/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31" roundtripDataSignature="AMtx7mi9ZXszUfYooW/TTz8nuGZyFii7O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EE939B-17D2-9B4E-4CFD-3D3537720954}" name="Chetan Mistry" initials="CM" userId="S::chetan.mistry@veramed.co.uk::d73983f3-b325-4015-965c-32a7f9f21ba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412512-9787-4A27-A1D2-F4EC44D0E98D}" v="10" dt="2023-08-08T09:54:53.082"/>
  </p1510:revLst>
</p1510:revInfo>
</file>

<file path=ppt/tableStyles.xml><?xml version="1.0" encoding="utf-8"?>
<a:tblStyleLst xmlns:a="http://schemas.openxmlformats.org/drawingml/2006/main" def="{FB52EE7F-8F16-4173-A37C-EF73390A0F40}">
  <a:tblStyle styleId="{FB52EE7F-8F16-4173-A37C-EF73390A0F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751" autoAdjust="0"/>
  </p:normalViewPr>
  <p:slideViewPr>
    <p:cSldViewPr snapToGrid="0">
      <p:cViewPr varScale="1">
        <p:scale>
          <a:sx n="73" d="100"/>
          <a:sy n="73" d="100"/>
        </p:scale>
        <p:origin x="2010" y="6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3283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Bios to introduce?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9542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Char char="-"/>
            </a:pPr>
            <a:r>
              <a:rPr lang="en-GB" dirty="0"/>
              <a:t>Tons of AI software now available</a:t>
            </a:r>
          </a:p>
          <a:p>
            <a:pPr lvl="1">
              <a:buFontTx/>
              <a:buChar char="-"/>
            </a:pPr>
            <a:r>
              <a:rPr lang="en-GB" dirty="0"/>
              <a:t>Ranging from chatbots, image creation, music production, creation of art and even movies based on still images!</a:t>
            </a:r>
          </a:p>
          <a:p>
            <a:pPr marL="9144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r>
              <a:rPr lang="en-GB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1,000+ AI tools get released every </a:t>
            </a:r>
            <a:r>
              <a:rPr lang="en-GB" sz="1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month.</a:t>
            </a:r>
            <a:r>
              <a:rPr lang="en-GB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May</a:t>
            </a: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seem overwhelming but you only need to be familiar with a few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5373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396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4093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5513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8047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0309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Char char="-"/>
            </a:pPr>
            <a:r>
              <a:rPr lang="en-GB" dirty="0"/>
              <a:t>We asked ChatGPT to explain what it is – this was the output.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4801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Char char="-"/>
            </a:pPr>
            <a:r>
              <a:rPr lang="en-GB" dirty="0"/>
              <a:t>We asked ChatGPT to explain what it is – this was the output.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1428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dirty="0"/>
              <a:t>This is what you may have heard in the news</a:t>
            </a:r>
          </a:p>
          <a:p>
            <a:pPr>
              <a:buFontTx/>
              <a:buChar char="-"/>
            </a:pPr>
            <a:r>
              <a:rPr lang="en-GB" dirty="0"/>
              <a:t>Not many positive stories </a:t>
            </a:r>
          </a:p>
          <a:p>
            <a:pPr>
              <a:buFontTx/>
              <a:buChar char="-"/>
            </a:pPr>
            <a:r>
              <a:rPr lang="en-GB" dirty="0"/>
              <a:t>Wildly different opinions and views on AI </a:t>
            </a:r>
          </a:p>
          <a:p>
            <a:pPr>
              <a:buFontTx/>
              <a:buChar char="-"/>
            </a:pPr>
            <a:r>
              <a:rPr lang="en-GB" dirty="0"/>
              <a:t>Assertions from the ‘godfathers of AI’ relating to the extinction of humanity vs. stories around improved healthcare</a:t>
            </a:r>
          </a:p>
          <a:p>
            <a:pPr>
              <a:buFontTx/>
              <a:buChar char="-"/>
            </a:pPr>
            <a:r>
              <a:rPr lang="en-GB" dirty="0"/>
              <a:t>Going to discuss responsible use in this </a:t>
            </a:r>
            <a:r>
              <a:rPr lang="en-GB" dirty="0" err="1"/>
              <a:t>LnL</a:t>
            </a:r>
            <a:endParaRPr lang="en-GB" dirty="0"/>
          </a:p>
          <a:p>
            <a:pPr lvl="1">
              <a:buFontTx/>
              <a:buChar char="-"/>
            </a:pPr>
            <a:endParaRPr lang="en-GB" dirty="0"/>
          </a:p>
          <a:p>
            <a:pPr lvl="1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1625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Char char="-"/>
            </a:pPr>
            <a:r>
              <a:rPr lang="en-GB" dirty="0"/>
              <a:t>We asked ChatGPT to explain what it is – this was the output.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8259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2234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. Template 2 column">
  <p:cSld name="6. Template 2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/>
          <p:nvPr/>
        </p:nvSpPr>
        <p:spPr>
          <a:xfrm>
            <a:off x="8296759" y="4767263"/>
            <a:ext cx="390041" cy="3762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05648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body" idx="1"/>
          </p:nvPr>
        </p:nvSpPr>
        <p:spPr>
          <a:xfrm>
            <a:off x="457200" y="1253383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spcBef>
                <a:spcPts val="440"/>
              </a:spcBef>
              <a:spcAft>
                <a:spcPts val="0"/>
              </a:spcAft>
              <a:buClr>
                <a:srgbClr val="005A84"/>
              </a:buClr>
              <a:buSzPts val="2200"/>
              <a:buChar char="•"/>
              <a:defRPr sz="2200">
                <a:solidFill>
                  <a:srgbClr val="005A84"/>
                </a:solidFill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005A84"/>
              </a:buClr>
              <a:buSzPts val="2000"/>
              <a:buChar char="–"/>
              <a:defRPr sz="2000">
                <a:solidFill>
                  <a:srgbClr val="005A84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5A84"/>
              </a:buClr>
              <a:buSzPts val="1800"/>
              <a:buChar char="•"/>
              <a:defRPr sz="1800">
                <a:solidFill>
                  <a:srgbClr val="005A84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005A84"/>
              </a:buClr>
              <a:buSzPts val="1600"/>
              <a:buChar char="–"/>
              <a:defRPr sz="1600">
                <a:solidFill>
                  <a:srgbClr val="005A84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005A84"/>
              </a:buClr>
              <a:buSzPts val="1400"/>
              <a:buChar char="»"/>
              <a:defRPr sz="1400">
                <a:solidFill>
                  <a:srgbClr val="005A84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2"/>
          </p:nvPr>
        </p:nvSpPr>
        <p:spPr>
          <a:xfrm>
            <a:off x="4648200" y="1253383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spcBef>
                <a:spcPts val="440"/>
              </a:spcBef>
              <a:spcAft>
                <a:spcPts val="0"/>
              </a:spcAft>
              <a:buClr>
                <a:srgbClr val="005A84"/>
              </a:buClr>
              <a:buSzPts val="2200"/>
              <a:buChar char="•"/>
              <a:defRPr sz="2200">
                <a:solidFill>
                  <a:srgbClr val="005A84"/>
                </a:solidFill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005A84"/>
              </a:buClr>
              <a:buSzPts val="2000"/>
              <a:buChar char="–"/>
              <a:defRPr sz="2000">
                <a:solidFill>
                  <a:srgbClr val="005A84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5A84"/>
              </a:buClr>
              <a:buSzPts val="1800"/>
              <a:buChar char="•"/>
              <a:defRPr sz="1800">
                <a:solidFill>
                  <a:srgbClr val="005A84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005A84"/>
              </a:buClr>
              <a:buSzPts val="1600"/>
              <a:buChar char="–"/>
              <a:defRPr sz="1600">
                <a:solidFill>
                  <a:srgbClr val="005A84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005A84"/>
              </a:buClr>
              <a:buSzPts val="1400"/>
              <a:buChar char="»"/>
              <a:defRPr sz="1400">
                <a:solidFill>
                  <a:srgbClr val="005A84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296758" y="4767263"/>
            <a:ext cx="39004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7" name="Google Shape;37;p27"/>
          <p:cNvCxnSpPr/>
          <p:nvPr/>
        </p:nvCxnSpPr>
        <p:spPr>
          <a:xfrm rot="10800000">
            <a:off x="457200" y="1063229"/>
            <a:ext cx="82296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8" name="Google Shape;38;p27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78809" y="156181"/>
            <a:ext cx="615982" cy="4889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7"/>
          <p:cNvSpPr txBox="1"/>
          <p:nvPr/>
        </p:nvSpPr>
        <p:spPr>
          <a:xfrm>
            <a:off x="457200" y="4851918"/>
            <a:ext cx="82296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“We are a community dedicated to leading and promoting the use of statistics within the healthcare industry for the benefit of patients.”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 Title Slide">
  <p:cSld name="4. 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0"/>
          <p:cNvSpPr txBox="1">
            <a:spLocks noGrp="1"/>
          </p:cNvSpPr>
          <p:nvPr>
            <p:ph type="title"/>
          </p:nvPr>
        </p:nvSpPr>
        <p:spPr>
          <a:xfrm>
            <a:off x="1300446" y="2122316"/>
            <a:ext cx="7386354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9" name="Google Shape;59;p30"/>
          <p:cNvCxnSpPr/>
          <p:nvPr/>
        </p:nvCxnSpPr>
        <p:spPr>
          <a:xfrm rot="10800000">
            <a:off x="457200" y="1961964"/>
            <a:ext cx="82296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" name="Google Shape;60;p30"/>
          <p:cNvCxnSpPr/>
          <p:nvPr/>
        </p:nvCxnSpPr>
        <p:spPr>
          <a:xfrm rot="10800000">
            <a:off x="457200" y="3155872"/>
            <a:ext cx="82296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1" name="Google Shape;61;p30" descr="PSI Logo Negativ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2228162"/>
            <a:ext cx="694087" cy="652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30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8809" y="156181"/>
            <a:ext cx="615982" cy="4889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0"/>
          <p:cNvSpPr txBox="1"/>
          <p:nvPr/>
        </p:nvSpPr>
        <p:spPr>
          <a:xfrm>
            <a:off x="457200" y="4851918"/>
            <a:ext cx="82296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“We are a community dedicated to leading and promoting the use of statistics within the healthcare industry for the benefit of patients.”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. Template Single column">
  <p:cSld name="7. Template Single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1"/>
          <p:cNvSpPr/>
          <p:nvPr/>
        </p:nvSpPr>
        <p:spPr>
          <a:xfrm>
            <a:off x="8296759" y="4767263"/>
            <a:ext cx="390041" cy="3762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457201" y="1235932"/>
            <a:ext cx="3565818" cy="150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body" idx="1"/>
          </p:nvPr>
        </p:nvSpPr>
        <p:spPr>
          <a:xfrm>
            <a:off x="4648200" y="1253383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Clr>
                <a:srgbClr val="005A84"/>
              </a:buClr>
              <a:buSzPts val="2200"/>
              <a:buFont typeface="Arial"/>
              <a:buNone/>
              <a:defRPr sz="2200">
                <a:solidFill>
                  <a:srgbClr val="005A84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005A84"/>
              </a:buClr>
              <a:buSzPts val="2000"/>
              <a:buFont typeface="Arial"/>
              <a:buNone/>
              <a:defRPr sz="2000">
                <a:solidFill>
                  <a:srgbClr val="005A84"/>
                </a:solidFill>
              </a:defRPr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005A84"/>
              </a:buClr>
              <a:buSzPts val="1800"/>
              <a:buFont typeface="Arial"/>
              <a:buNone/>
              <a:defRPr sz="1800">
                <a:solidFill>
                  <a:srgbClr val="005A84"/>
                </a:solidFill>
              </a:defRPr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005A84"/>
              </a:buClr>
              <a:buSzPts val="1600"/>
              <a:buFont typeface="Arial"/>
              <a:buNone/>
              <a:defRPr sz="1600">
                <a:solidFill>
                  <a:srgbClr val="005A84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005A84"/>
              </a:buClr>
              <a:buSzPts val="1400"/>
              <a:buFont typeface="Arial"/>
              <a:buNone/>
              <a:defRPr sz="1400">
                <a:solidFill>
                  <a:srgbClr val="005A84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sldNum" idx="12"/>
          </p:nvPr>
        </p:nvSpPr>
        <p:spPr>
          <a:xfrm>
            <a:off x="8296758" y="4767263"/>
            <a:ext cx="39004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9" name="Google Shape;69;p31"/>
          <p:cNvSpPr/>
          <p:nvPr/>
        </p:nvSpPr>
        <p:spPr>
          <a:xfrm rot="5400000">
            <a:off x="-1144481" y="2479934"/>
            <a:ext cx="2482019" cy="19305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1"/>
          <p:cNvSpPr txBox="1">
            <a:spLocks noGrp="1"/>
          </p:cNvSpPr>
          <p:nvPr>
            <p:ph type="subTitle" idx="2"/>
          </p:nvPr>
        </p:nvSpPr>
        <p:spPr>
          <a:xfrm>
            <a:off x="457201" y="2916821"/>
            <a:ext cx="3565818" cy="91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rgbClr val="005A84"/>
              </a:buClr>
              <a:buSzPts val="2000"/>
              <a:buNone/>
              <a:defRPr sz="2000" b="1">
                <a:solidFill>
                  <a:srgbClr val="005A84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D5E3"/>
              </a:buClr>
              <a:buSzPts val="2800"/>
              <a:buNone/>
              <a:defRPr>
                <a:solidFill>
                  <a:srgbClr val="88D5E3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D5E3"/>
              </a:buClr>
              <a:buSzPts val="2400"/>
              <a:buNone/>
              <a:defRPr>
                <a:solidFill>
                  <a:srgbClr val="88D5E3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D5E3"/>
              </a:buClr>
              <a:buSzPts val="2000"/>
              <a:buNone/>
              <a:defRPr>
                <a:solidFill>
                  <a:srgbClr val="88D5E3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D5E3"/>
              </a:buClr>
              <a:buSzPts val="2000"/>
              <a:buNone/>
              <a:defRPr>
                <a:solidFill>
                  <a:srgbClr val="88D5E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D5E3"/>
              </a:buClr>
              <a:buSzPts val="2000"/>
              <a:buNone/>
              <a:defRPr>
                <a:solidFill>
                  <a:srgbClr val="88D5E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D5E3"/>
              </a:buClr>
              <a:buSzPts val="2000"/>
              <a:buNone/>
              <a:defRPr>
                <a:solidFill>
                  <a:srgbClr val="88D5E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D5E3"/>
              </a:buClr>
              <a:buSzPts val="2000"/>
              <a:buNone/>
              <a:defRPr>
                <a:solidFill>
                  <a:srgbClr val="88D5E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D5E3"/>
              </a:buClr>
              <a:buSzPts val="2000"/>
              <a:buNone/>
              <a:defRPr>
                <a:solidFill>
                  <a:srgbClr val="88D5E3"/>
                </a:solidFill>
              </a:defRPr>
            </a:lvl9pPr>
          </a:lstStyle>
          <a:p>
            <a:endParaRPr/>
          </a:p>
        </p:txBody>
      </p:sp>
      <p:pic>
        <p:nvPicPr>
          <p:cNvPr id="71" name="Google Shape;71;p31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78809" y="156181"/>
            <a:ext cx="615982" cy="4889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1"/>
          <p:cNvSpPr txBox="1"/>
          <p:nvPr/>
        </p:nvSpPr>
        <p:spPr>
          <a:xfrm>
            <a:off x="457200" y="4851918"/>
            <a:ext cx="82296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“We are a community dedicated to leading and promoting the use of statistics within the healthcare industry for the benefit of patients.”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 Charts">
  <p:cSld name="9. Char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3"/>
          <p:cNvSpPr/>
          <p:nvPr/>
        </p:nvSpPr>
        <p:spPr>
          <a:xfrm>
            <a:off x="8296759" y="4767263"/>
            <a:ext cx="390041" cy="3762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05648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3"/>
          <p:cNvSpPr txBox="1">
            <a:spLocks noGrp="1"/>
          </p:cNvSpPr>
          <p:nvPr>
            <p:ph type="body" idx="1"/>
          </p:nvPr>
        </p:nvSpPr>
        <p:spPr>
          <a:xfrm>
            <a:off x="457200" y="1253383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Clr>
                <a:srgbClr val="005A84"/>
              </a:buClr>
              <a:buSzPts val="2200"/>
              <a:buFont typeface="Arial"/>
              <a:buNone/>
              <a:defRPr sz="2200">
                <a:solidFill>
                  <a:srgbClr val="005A84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005A84"/>
              </a:buClr>
              <a:buSzPts val="2000"/>
              <a:buFont typeface="Arial"/>
              <a:buNone/>
              <a:defRPr sz="2000">
                <a:solidFill>
                  <a:srgbClr val="005A84"/>
                </a:solidFill>
              </a:defRPr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005A84"/>
              </a:buClr>
              <a:buSzPts val="1800"/>
              <a:buFont typeface="Arial"/>
              <a:buNone/>
              <a:defRPr sz="1800">
                <a:solidFill>
                  <a:srgbClr val="005A84"/>
                </a:solidFill>
              </a:defRPr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005A84"/>
              </a:buClr>
              <a:buSzPts val="1600"/>
              <a:buFont typeface="Arial"/>
              <a:buNone/>
              <a:defRPr sz="1600">
                <a:solidFill>
                  <a:srgbClr val="005A84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005A84"/>
              </a:buClr>
              <a:buSzPts val="1400"/>
              <a:buFont typeface="Arial"/>
              <a:buNone/>
              <a:defRPr sz="1400">
                <a:solidFill>
                  <a:srgbClr val="005A84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6" name="Google Shape;86;p33"/>
          <p:cNvSpPr txBox="1">
            <a:spLocks noGrp="1"/>
          </p:cNvSpPr>
          <p:nvPr>
            <p:ph type="sldNum" idx="12"/>
          </p:nvPr>
        </p:nvSpPr>
        <p:spPr>
          <a:xfrm>
            <a:off x="8296758" y="4767263"/>
            <a:ext cx="39004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7" name="Google Shape;87;p33"/>
          <p:cNvCxnSpPr/>
          <p:nvPr/>
        </p:nvCxnSpPr>
        <p:spPr>
          <a:xfrm rot="10800000">
            <a:off x="457200" y="1063229"/>
            <a:ext cx="82296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" name="Google Shape;88;p33"/>
          <p:cNvSpPr>
            <a:spLocks noGrp="1"/>
          </p:cNvSpPr>
          <p:nvPr>
            <p:ph type="chart" idx="2"/>
          </p:nvPr>
        </p:nvSpPr>
        <p:spPr>
          <a:xfrm>
            <a:off x="4905192" y="1253287"/>
            <a:ext cx="3781609" cy="3394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9" name="Google Shape;89;p33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78809" y="156181"/>
            <a:ext cx="615982" cy="4889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3"/>
          <p:cNvSpPr txBox="1"/>
          <p:nvPr/>
        </p:nvSpPr>
        <p:spPr>
          <a:xfrm>
            <a:off x="457200" y="4851918"/>
            <a:ext cx="82296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“We are a community dedicated to leading and promoting the use of statistics within the healthcare industry for the benefit of patients.”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D5E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D5E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5" r:id="rId3"/>
    <p:sldLayoutId id="214748365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C442-8B93-4C22-A05F-D6211BCF5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dirty="0"/>
              <a:t>ChatGPT &amp; Beyond</a:t>
            </a:r>
            <a:endParaRPr lang="en-US" sz="32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710B679-5EEA-42C5-839F-3103C5F74760}"/>
              </a:ext>
            </a:extLst>
          </p:cNvPr>
          <p:cNvSpPr txBox="1">
            <a:spLocks/>
          </p:cNvSpPr>
          <p:nvPr/>
        </p:nvSpPr>
        <p:spPr>
          <a:xfrm>
            <a:off x="1373499" y="2979566"/>
            <a:ext cx="7386354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600" dirty="0"/>
              <a:t>Tuesday 12</a:t>
            </a:r>
            <a:r>
              <a:rPr lang="en-GB" sz="1600" baseline="30000" dirty="0"/>
              <a:t>th</a:t>
            </a:r>
            <a:r>
              <a:rPr lang="en-GB" sz="1600" dirty="0"/>
              <a:t> September 2023 12pm GMT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E5BDF9D-AF82-4059-8A37-508BEB11BB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592" b="36494"/>
          <a:stretch/>
        </p:blipFill>
        <p:spPr>
          <a:xfrm>
            <a:off x="2345063" y="470249"/>
            <a:ext cx="4333248" cy="1036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8446E9-2F6A-89FB-9F8C-844867B976FA}"/>
              </a:ext>
            </a:extLst>
          </p:cNvPr>
          <p:cNvSpPr txBox="1"/>
          <p:nvPr/>
        </p:nvSpPr>
        <p:spPr>
          <a:xfrm>
            <a:off x="8686800" y="4835723"/>
            <a:ext cx="528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>
                    <a:lumMod val="50000"/>
                  </a:schemeClr>
                </a:solidFill>
              </a:rPr>
              <a:t>CB</a:t>
            </a:r>
          </a:p>
        </p:txBody>
      </p:sp>
    </p:spTree>
    <p:extLst>
      <p:ext uri="{BB962C8B-B14F-4D97-AF65-F5344CB8AC3E}">
        <p14:creationId xmlns:p14="http://schemas.microsoft.com/office/powerpoint/2010/main" val="584338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erson in a purple sweater&#10;&#10;Description automatically generated">
            <a:extLst>
              <a:ext uri="{FF2B5EF4-FFF2-40B4-BE49-F238E27FC236}">
                <a16:creationId xmlns:a16="http://schemas.microsoft.com/office/drawing/2014/main" id="{6C514435-09BB-00A8-1D43-24291A0821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92" t="25712" r="30631" b="23570"/>
          <a:stretch/>
        </p:blipFill>
        <p:spPr>
          <a:xfrm>
            <a:off x="5294806" y="2781945"/>
            <a:ext cx="922602" cy="1117729"/>
          </a:xfrm>
          <a:prstGeom prst="rect">
            <a:avLst/>
          </a:prstGeom>
        </p:spPr>
      </p:pic>
      <p:pic>
        <p:nvPicPr>
          <p:cNvPr id="12" name="Picture 11" descr="A person taking a selfie&#10;&#10;Description automatically generated">
            <a:extLst>
              <a:ext uri="{FF2B5EF4-FFF2-40B4-BE49-F238E27FC236}">
                <a16:creationId xmlns:a16="http://schemas.microsoft.com/office/drawing/2014/main" id="{2955FC9D-0538-DDFE-B326-36850C6298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40" t="8340" r="27984" b="20674"/>
          <a:stretch/>
        </p:blipFill>
        <p:spPr>
          <a:xfrm>
            <a:off x="2734489" y="2801105"/>
            <a:ext cx="902134" cy="1076826"/>
          </a:xfrm>
          <a:prstGeom prst="rect">
            <a:avLst/>
          </a:prstGeom>
        </p:spPr>
      </p:pic>
      <p:pic>
        <p:nvPicPr>
          <p:cNvPr id="15" name="Picture 14" descr="A person in a suit&#10;&#10;Description automatically generated">
            <a:extLst>
              <a:ext uri="{FF2B5EF4-FFF2-40B4-BE49-F238E27FC236}">
                <a16:creationId xmlns:a16="http://schemas.microsoft.com/office/drawing/2014/main" id="{D7DD3FB0-B417-925F-52F5-7B813EBCAA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74" r="13155"/>
          <a:stretch/>
        </p:blipFill>
        <p:spPr>
          <a:xfrm>
            <a:off x="4029608" y="2761079"/>
            <a:ext cx="873318" cy="11204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A1872B-CF10-4C8C-88CC-BC601F3C1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716" y="1578412"/>
            <a:ext cx="3565818" cy="1507054"/>
          </a:xfrm>
        </p:spPr>
        <p:txBody>
          <a:bodyPr/>
          <a:lstStyle/>
          <a:p>
            <a:pPr algn="ctr"/>
            <a:r>
              <a:rPr lang="en-GB" dirty="0"/>
              <a:t>Our guests for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C8AA7-2FFF-4530-8599-D6CE97C770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7983A76-074F-4FDA-A2C4-C60173297D4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9592" b="36494"/>
          <a:stretch/>
        </p:blipFill>
        <p:spPr>
          <a:xfrm>
            <a:off x="5530984" y="73641"/>
            <a:ext cx="3613016" cy="8640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8D07585-568D-4039-BBF1-5FF1BABE88FE}"/>
              </a:ext>
            </a:extLst>
          </p:cNvPr>
          <p:cNvSpPr/>
          <p:nvPr/>
        </p:nvSpPr>
        <p:spPr>
          <a:xfrm>
            <a:off x="3786865" y="3887340"/>
            <a:ext cx="13408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>
                <a:solidFill>
                  <a:srgbClr val="212529"/>
                </a:solidFill>
                <a:latin typeface="Helvetica" panose="020B0604020202020204" pitchFamily="34" charset="0"/>
              </a:rPr>
              <a:t>Tom Fisher</a:t>
            </a:r>
          </a:p>
          <a:p>
            <a:pPr algn="ctr"/>
            <a:r>
              <a:rPr lang="en-GB" sz="1100" i="1" dirty="0">
                <a:solidFill>
                  <a:srgbClr val="212529"/>
                </a:solidFill>
                <a:latin typeface="Helvetica" panose="020B0604020202020204" pitchFamily="34" charset="0"/>
              </a:rPr>
              <a:t>(UCB)</a:t>
            </a:r>
            <a:endParaRPr lang="en-GB" sz="11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2B4402-E00D-4D0F-910B-09206453DC66}"/>
              </a:ext>
            </a:extLst>
          </p:cNvPr>
          <p:cNvSpPr/>
          <p:nvPr/>
        </p:nvSpPr>
        <p:spPr>
          <a:xfrm>
            <a:off x="4011107" y="2757347"/>
            <a:ext cx="874197" cy="11299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i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7D6E0F-E198-4D23-A20F-23CE3F69100D}"/>
              </a:ext>
            </a:extLst>
          </p:cNvPr>
          <p:cNvSpPr/>
          <p:nvPr/>
        </p:nvSpPr>
        <p:spPr>
          <a:xfrm>
            <a:off x="5081149" y="3887339"/>
            <a:ext cx="13408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>
                <a:solidFill>
                  <a:srgbClr val="212529"/>
                </a:solidFill>
                <a:latin typeface="Helvetica" panose="020B0604020202020204" pitchFamily="34" charset="0"/>
              </a:rPr>
              <a:t>Andy Nicholls </a:t>
            </a:r>
            <a:r>
              <a:rPr lang="en-GB" sz="1100" i="1" dirty="0">
                <a:solidFill>
                  <a:srgbClr val="212529"/>
                </a:solidFill>
                <a:latin typeface="Helvetica" panose="020B0604020202020204" pitchFamily="34" charset="0"/>
              </a:rPr>
              <a:t>(GSK)</a:t>
            </a:r>
            <a:endParaRPr lang="en-GB" sz="11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DA500E-67FB-488A-B93E-951B95496761}"/>
              </a:ext>
            </a:extLst>
          </p:cNvPr>
          <p:cNvSpPr/>
          <p:nvPr/>
        </p:nvSpPr>
        <p:spPr>
          <a:xfrm>
            <a:off x="5276993" y="2757347"/>
            <a:ext cx="949124" cy="11299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i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0F3B1B-B510-4206-9EFA-BE3C6C849643}"/>
              </a:ext>
            </a:extLst>
          </p:cNvPr>
          <p:cNvSpPr/>
          <p:nvPr/>
        </p:nvSpPr>
        <p:spPr>
          <a:xfrm>
            <a:off x="2500365" y="3887339"/>
            <a:ext cx="13408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 err="1">
                <a:solidFill>
                  <a:srgbClr val="212529"/>
                </a:solidFill>
                <a:latin typeface="Helvetica" panose="020B0604020202020204" pitchFamily="34" charset="0"/>
              </a:rPr>
              <a:t>Kleio</a:t>
            </a:r>
            <a:r>
              <a:rPr lang="en-GB" sz="1100" dirty="0">
                <a:solidFill>
                  <a:srgbClr val="212529"/>
                </a:solidFill>
                <a:latin typeface="Helvetica" panose="020B0604020202020204" pitchFamily="34" charset="0"/>
              </a:rPr>
              <a:t> </a:t>
            </a:r>
            <a:r>
              <a:rPr lang="en-GB" sz="1100" dirty="0" err="1">
                <a:solidFill>
                  <a:srgbClr val="212529"/>
                </a:solidFill>
                <a:latin typeface="Helvetica" panose="020B0604020202020204" pitchFamily="34" charset="0"/>
              </a:rPr>
              <a:t>Kipourou</a:t>
            </a:r>
            <a:r>
              <a:rPr lang="en-GB" sz="1100" dirty="0">
                <a:solidFill>
                  <a:srgbClr val="212529"/>
                </a:solidFill>
                <a:latin typeface="Helvetica" panose="020B0604020202020204" pitchFamily="34" charset="0"/>
              </a:rPr>
              <a:t> </a:t>
            </a:r>
            <a:r>
              <a:rPr lang="en-GB" sz="1100" i="1" dirty="0">
                <a:solidFill>
                  <a:srgbClr val="212529"/>
                </a:solidFill>
                <a:latin typeface="Helvetica" panose="020B0604020202020204" pitchFamily="34" charset="0"/>
              </a:rPr>
              <a:t>(GSK)</a:t>
            </a:r>
            <a:endParaRPr lang="en-GB" sz="1100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6DF812-4AF4-4046-B529-8C27D25B7B1E}"/>
              </a:ext>
            </a:extLst>
          </p:cNvPr>
          <p:cNvSpPr/>
          <p:nvPr/>
        </p:nvSpPr>
        <p:spPr>
          <a:xfrm>
            <a:off x="2720715" y="2783687"/>
            <a:ext cx="924617" cy="11036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i="1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F3B2ED-3E61-BE8E-E2C1-B2FA16165092}"/>
              </a:ext>
            </a:extLst>
          </p:cNvPr>
          <p:cNvSpPr txBox="1"/>
          <p:nvPr/>
        </p:nvSpPr>
        <p:spPr>
          <a:xfrm>
            <a:off x="8686800" y="4835723"/>
            <a:ext cx="52832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CB</a:t>
            </a:r>
          </a:p>
        </p:txBody>
      </p:sp>
    </p:spTree>
    <p:extLst>
      <p:ext uri="{BB962C8B-B14F-4D97-AF65-F5344CB8AC3E}">
        <p14:creationId xmlns:p14="http://schemas.microsoft.com/office/powerpoint/2010/main" val="4168154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6A272-4F6E-440C-A495-E868195CE4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FC9EE1B-B4C3-4267-9819-BE7512EB92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592" b="36494"/>
          <a:stretch/>
        </p:blipFill>
        <p:spPr>
          <a:xfrm>
            <a:off x="5530984" y="73641"/>
            <a:ext cx="3613016" cy="8640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F9619E-EE38-4B79-88BB-7CB78ACA87C6}"/>
              </a:ext>
            </a:extLst>
          </p:cNvPr>
          <p:cNvSpPr/>
          <p:nvPr/>
        </p:nvSpPr>
        <p:spPr>
          <a:xfrm>
            <a:off x="364343" y="202718"/>
            <a:ext cx="530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accent2"/>
                </a:solidFill>
              </a:rPr>
              <a:t>Other AI software out there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247C6D-2525-4D08-4216-131538E45DDD}"/>
              </a:ext>
            </a:extLst>
          </p:cNvPr>
          <p:cNvSpPr txBox="1"/>
          <p:nvPr/>
        </p:nvSpPr>
        <p:spPr>
          <a:xfrm>
            <a:off x="8686800" y="4835723"/>
            <a:ext cx="528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>
                    <a:lumMod val="75000"/>
                  </a:schemeClr>
                </a:solidFill>
              </a:rPr>
              <a:t>CM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3D0065-51B3-E1B9-60F1-E52B4123FE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625"/>
          <a:stretch/>
        </p:blipFill>
        <p:spPr>
          <a:xfrm>
            <a:off x="4406168" y="1097925"/>
            <a:ext cx="3028368" cy="3669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0C7508-2231-AB47-E43E-93B6A64680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7114" y="1097925"/>
            <a:ext cx="2641242" cy="366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18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C8AA7-2FFF-4530-8599-D6CE97C770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12</a:t>
            </a:fld>
            <a:endParaRPr lang="en-GB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7983A76-074F-4FDA-A2C4-C60173297D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592" b="36494"/>
          <a:stretch/>
        </p:blipFill>
        <p:spPr>
          <a:xfrm>
            <a:off x="5530984" y="73641"/>
            <a:ext cx="3613016" cy="86402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D216CE4-5463-4237-ABAE-7083E5564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40" y="184139"/>
            <a:ext cx="4299948" cy="662248"/>
          </a:xfrm>
        </p:spPr>
        <p:txBody>
          <a:bodyPr/>
          <a:lstStyle/>
          <a:p>
            <a:pPr algn="ctr"/>
            <a:r>
              <a:rPr lang="en-GB"/>
              <a:t>Final note…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63CB67-ADBA-AFAA-80F8-17214DC5ABB0}"/>
              </a:ext>
            </a:extLst>
          </p:cNvPr>
          <p:cNvSpPr txBox="1"/>
          <p:nvPr/>
        </p:nvSpPr>
        <p:spPr>
          <a:xfrm>
            <a:off x="8686800" y="4835723"/>
            <a:ext cx="52832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CB</a:t>
            </a:r>
          </a:p>
        </p:txBody>
      </p:sp>
      <p:pic>
        <p:nvPicPr>
          <p:cNvPr id="5" name="Picture 4" descr="A robot standing in an office">
            <a:extLst>
              <a:ext uri="{FF2B5EF4-FFF2-40B4-BE49-F238E27FC236}">
                <a16:creationId xmlns:a16="http://schemas.microsoft.com/office/drawing/2014/main" id="{E34661BB-46D0-10F5-824C-1F8E8AC7C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761" y="811508"/>
            <a:ext cx="2310649" cy="23066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92A71D-AF9F-1C79-1C71-A46C2197AC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481" y="3111908"/>
            <a:ext cx="2913683" cy="1785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5C7808-AE26-20B9-BBD8-8D813C85FD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238" y="937666"/>
            <a:ext cx="2443700" cy="1495568"/>
          </a:xfrm>
          <a:prstGeom prst="rect">
            <a:avLst/>
          </a:prstGeom>
        </p:spPr>
      </p:pic>
      <p:pic>
        <p:nvPicPr>
          <p:cNvPr id="8" name="Picture 7" descr="A person wearing a mask working on a computer&#10;&#10;Description automatically generated">
            <a:extLst>
              <a:ext uri="{FF2B5EF4-FFF2-40B4-BE49-F238E27FC236}">
                <a16:creationId xmlns:a16="http://schemas.microsoft.com/office/drawing/2014/main" id="{14FBB2CF-9C52-A6A6-AF44-5605C58A00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9783" y="1964844"/>
            <a:ext cx="2821647" cy="280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08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1872B-CF10-4C8C-88CC-BC601F3C1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930" y="1152770"/>
            <a:ext cx="6577761" cy="54316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Further Reading &amp; Material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C8AA7-2FFF-4530-8599-D6CE97C770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13</a:t>
            </a:fld>
            <a:endParaRPr lang="en-GB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7983A76-074F-4FDA-A2C4-C60173297D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592" b="36494"/>
          <a:stretch/>
        </p:blipFill>
        <p:spPr>
          <a:xfrm>
            <a:off x="5530984" y="73641"/>
            <a:ext cx="3613016" cy="8640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E4BD15-D163-4C2D-B9FD-2B23A3271EB0}"/>
              </a:ext>
            </a:extLst>
          </p:cNvPr>
          <p:cNvSpPr txBox="1"/>
          <p:nvPr/>
        </p:nvSpPr>
        <p:spPr>
          <a:xfrm>
            <a:off x="2765492" y="2207709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Scary Smart: 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Future of AI and How You Can Save Our World. Written by Mo </a:t>
            </a:r>
            <a:r>
              <a:rPr lang="en-GB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Gawdat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Former CBO of Google [X] [Dec 2022]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7E979C-E4FB-2BC9-B4F9-F271966347D8}"/>
              </a:ext>
            </a:extLst>
          </p:cNvPr>
          <p:cNvSpPr txBox="1"/>
          <p:nvPr/>
        </p:nvSpPr>
        <p:spPr>
          <a:xfrm>
            <a:off x="8686800" y="4835723"/>
            <a:ext cx="528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>
                    <a:lumMod val="75000"/>
                  </a:schemeClr>
                </a:solidFill>
              </a:rPr>
              <a:t>CM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576880-FDB2-E50C-5B93-A796FF90BF6A}"/>
              </a:ext>
            </a:extLst>
          </p:cNvPr>
          <p:cNvSpPr txBox="1"/>
          <p:nvPr/>
        </p:nvSpPr>
        <p:spPr>
          <a:xfrm>
            <a:off x="3833809" y="3730899"/>
            <a:ext cx="311792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LinkedIn newsletter: </a:t>
            </a:r>
            <a:r>
              <a:rPr lang="en-GB" dirty="0">
                <a:solidFill>
                  <a:schemeClr val="tx1"/>
                </a:solidFill>
              </a:rPr>
              <a:t>Superhuman – AI insights by Zain Kahn. 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Page 1">
            <a:extLst>
              <a:ext uri="{FF2B5EF4-FFF2-40B4-BE49-F238E27FC236}">
                <a16:creationId xmlns:a16="http://schemas.microsoft.com/office/drawing/2014/main" id="{58AA8149-6540-7766-25BF-34347EAB2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1" b="1"/>
          <a:stretch/>
        </p:blipFill>
        <p:spPr bwMode="auto">
          <a:xfrm>
            <a:off x="1497930" y="1878815"/>
            <a:ext cx="953748" cy="139645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CB32DC-D64E-981A-6862-430DB4864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458" y="3503693"/>
            <a:ext cx="2830793" cy="117220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26774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6E6FA-4547-83C2-0877-A730E350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78645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1872B-CF10-4C8C-88CC-BC601F3C1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986" y="73641"/>
            <a:ext cx="4105499" cy="737713"/>
          </a:xfrm>
        </p:spPr>
        <p:txBody>
          <a:bodyPr/>
          <a:lstStyle/>
          <a:p>
            <a:pPr algn="ctr"/>
            <a:r>
              <a:rPr lang="en-GB"/>
              <a:t>Your Hosts…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C8AA7-2FFF-4530-8599-D6CE97C770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7983A76-074F-4FDA-A2C4-C60173297D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592" b="36494"/>
          <a:stretch/>
        </p:blipFill>
        <p:spPr>
          <a:xfrm>
            <a:off x="5530984" y="73641"/>
            <a:ext cx="3613016" cy="86402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FA7AFDA-55D7-4FC8-A2E2-EB867137A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167" y="2697331"/>
            <a:ext cx="1195347" cy="117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64EC38D-F6B9-401E-9FCB-D90D933EBB61}"/>
              </a:ext>
            </a:extLst>
          </p:cNvPr>
          <p:cNvSpPr/>
          <p:nvPr/>
        </p:nvSpPr>
        <p:spPr>
          <a:xfrm>
            <a:off x="797610" y="4467370"/>
            <a:ext cx="11953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>
                <a:solidFill>
                  <a:srgbClr val="212529"/>
                </a:solidFill>
                <a:latin typeface="Helvetica" panose="020B0604020202020204" pitchFamily="34" charset="0"/>
              </a:rPr>
              <a:t>Claire Brittain</a:t>
            </a:r>
            <a:br>
              <a:rPr lang="en-GB" sz="1100"/>
            </a:br>
            <a:r>
              <a:rPr lang="en-GB" sz="1100" i="1">
                <a:solidFill>
                  <a:srgbClr val="212529"/>
                </a:solidFill>
                <a:latin typeface="Helvetica" panose="020B0604020202020204" pitchFamily="34" charset="0"/>
              </a:rPr>
              <a:t>(UCB)</a:t>
            </a:r>
            <a:endParaRPr lang="en-GB" sz="11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D07585-568D-4039-BBF1-5FF1BABE88FE}"/>
              </a:ext>
            </a:extLst>
          </p:cNvPr>
          <p:cNvSpPr/>
          <p:nvPr/>
        </p:nvSpPr>
        <p:spPr>
          <a:xfrm>
            <a:off x="6295221" y="4467370"/>
            <a:ext cx="10880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>
                <a:solidFill>
                  <a:srgbClr val="212529"/>
                </a:solidFill>
                <a:latin typeface="Helvetica" panose="020B0604020202020204" pitchFamily="34" charset="0"/>
              </a:rPr>
              <a:t>Chetan Mistry</a:t>
            </a:r>
          </a:p>
          <a:p>
            <a:pPr algn="ctr"/>
            <a:r>
              <a:rPr lang="en-GB" sz="1100" i="1" dirty="0">
                <a:solidFill>
                  <a:srgbClr val="212529"/>
                </a:solidFill>
                <a:latin typeface="Helvetica" panose="020B0604020202020204" pitchFamily="34" charset="0"/>
              </a:rPr>
              <a:t>(Veramed)</a:t>
            </a:r>
            <a:endParaRPr lang="en-GB" sz="1100" i="1" dirty="0"/>
          </a:p>
        </p:txBody>
      </p:sp>
      <p:pic>
        <p:nvPicPr>
          <p:cNvPr id="14" name="Picture 1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D7EBA64B-246D-443E-9831-6FD6A826D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659598" y="2843077"/>
            <a:ext cx="1174129" cy="882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60A2D2-B7B3-4227-B7B4-921ADC5656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0929" y="811354"/>
            <a:ext cx="3846320" cy="38714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D8D6F8-D9BA-C5BB-1770-F55054EF26AE}"/>
              </a:ext>
            </a:extLst>
          </p:cNvPr>
          <p:cNvSpPr txBox="1"/>
          <p:nvPr/>
        </p:nvSpPr>
        <p:spPr>
          <a:xfrm>
            <a:off x="8686800" y="4835723"/>
            <a:ext cx="52832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CB</a:t>
            </a:r>
          </a:p>
        </p:txBody>
      </p:sp>
    </p:spTree>
    <p:extLst>
      <p:ext uri="{BB962C8B-B14F-4D97-AF65-F5344CB8AC3E}">
        <p14:creationId xmlns:p14="http://schemas.microsoft.com/office/powerpoint/2010/main" val="4004053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594675F-B7DF-4327-8935-0CF26E0C6DDA}"/>
              </a:ext>
            </a:extLst>
          </p:cNvPr>
          <p:cNvSpPr/>
          <p:nvPr/>
        </p:nvSpPr>
        <p:spPr>
          <a:xfrm>
            <a:off x="4471324" y="2169400"/>
            <a:ext cx="1721426" cy="13269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/>
                </a:solidFill>
              </a:rPr>
              <a:t>Progression</a:t>
            </a:r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5DF5ACB-65B4-4A7A-B2FA-192A386177B8}"/>
              </a:ext>
            </a:extLst>
          </p:cNvPr>
          <p:cNvSpPr/>
          <p:nvPr/>
        </p:nvSpPr>
        <p:spPr>
          <a:xfrm>
            <a:off x="652222" y="2166551"/>
            <a:ext cx="1721426" cy="13269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/>
                </a:solidFill>
              </a:rPr>
              <a:t>Career Journey</a:t>
            </a:r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6A272-4F6E-440C-A495-E868195CE4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FC9EE1B-B4C3-4267-9819-BE7512EB92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592" b="36494"/>
          <a:stretch/>
        </p:blipFill>
        <p:spPr>
          <a:xfrm>
            <a:off x="5530984" y="73641"/>
            <a:ext cx="3613016" cy="8640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F9619E-EE38-4B79-88BB-7CB78ACA87C6}"/>
              </a:ext>
            </a:extLst>
          </p:cNvPr>
          <p:cNvSpPr/>
          <p:nvPr/>
        </p:nvSpPr>
        <p:spPr>
          <a:xfrm>
            <a:off x="364343" y="202718"/>
            <a:ext cx="5084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600" b="1">
                <a:solidFill>
                  <a:schemeClr val="accent2"/>
                </a:solidFill>
              </a:rPr>
              <a:t>Introduction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E7F740-B746-44FA-A67D-4479009A6BC5}"/>
              </a:ext>
            </a:extLst>
          </p:cNvPr>
          <p:cNvSpPr/>
          <p:nvPr/>
        </p:nvSpPr>
        <p:spPr>
          <a:xfrm>
            <a:off x="3969745" y="2169520"/>
            <a:ext cx="45220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>
              <a:solidFill>
                <a:schemeClr val="accent1"/>
              </a:solidFill>
            </a:endParaRPr>
          </a:p>
          <a:p>
            <a:endParaRPr lang="en-US" sz="2000">
              <a:solidFill>
                <a:schemeClr val="accent1"/>
              </a:solidFill>
            </a:endParaRPr>
          </a:p>
          <a:p>
            <a:endParaRPr lang="en-US" sz="2000">
              <a:solidFill>
                <a:schemeClr val="accent1"/>
              </a:solidFill>
            </a:endParaRPr>
          </a:p>
          <a:p>
            <a:endParaRPr lang="en-GB" sz="2000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1689F7-73DD-4DB1-A0C0-5EAEC784923B}"/>
              </a:ext>
            </a:extLst>
          </p:cNvPr>
          <p:cNvSpPr/>
          <p:nvPr/>
        </p:nvSpPr>
        <p:spPr>
          <a:xfrm>
            <a:off x="457200" y="1153857"/>
            <a:ext cx="84844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accent1"/>
                </a:solidFill>
              </a:rPr>
              <a:t>In these Lunch and Learns we will be inviting a panel of guests to discuss various career related topics such as:</a:t>
            </a:r>
          </a:p>
        </p:txBody>
      </p:sp>
      <p:pic>
        <p:nvPicPr>
          <p:cNvPr id="26" name="Graphic 25" descr="Aspiration outline">
            <a:extLst>
              <a:ext uri="{FF2B5EF4-FFF2-40B4-BE49-F238E27FC236}">
                <a16:creationId xmlns:a16="http://schemas.microsoft.com/office/drawing/2014/main" id="{DC5DAD2F-221B-4147-97CE-7780D6819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062037" y="2831135"/>
            <a:ext cx="540000" cy="540000"/>
          </a:xfrm>
          <a:prstGeom prst="rect">
            <a:avLst/>
          </a:prstGeom>
        </p:spPr>
      </p:pic>
      <p:pic>
        <p:nvPicPr>
          <p:cNvPr id="8" name="Graphic 7" descr="Road outline">
            <a:extLst>
              <a:ext uri="{FF2B5EF4-FFF2-40B4-BE49-F238E27FC236}">
                <a16:creationId xmlns:a16="http://schemas.microsoft.com/office/drawing/2014/main" id="{E197742E-FB65-423C-B932-ECE7A01DB6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0905" y="2831135"/>
            <a:ext cx="540000" cy="540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7794154-4C78-46A4-AF7E-C73AC56A5F4A}"/>
              </a:ext>
            </a:extLst>
          </p:cNvPr>
          <p:cNvSpPr/>
          <p:nvPr/>
        </p:nvSpPr>
        <p:spPr>
          <a:xfrm>
            <a:off x="2561773" y="2166551"/>
            <a:ext cx="1721426" cy="13269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/>
                </a:solidFill>
              </a:rPr>
              <a:t>The Ladder</a:t>
            </a:r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D78A25B-1B15-4E1D-9747-4E4CB013CEE7}"/>
              </a:ext>
            </a:extLst>
          </p:cNvPr>
          <p:cNvSpPr/>
          <p:nvPr/>
        </p:nvSpPr>
        <p:spPr>
          <a:xfrm>
            <a:off x="6380875" y="2166551"/>
            <a:ext cx="1721426" cy="13269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/>
                </a:solidFill>
              </a:rPr>
              <a:t>Wellbeing</a:t>
            </a:r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</p:txBody>
      </p:sp>
      <p:pic>
        <p:nvPicPr>
          <p:cNvPr id="31" name="Graphic 30" descr="Care outline">
            <a:extLst>
              <a:ext uri="{FF2B5EF4-FFF2-40B4-BE49-F238E27FC236}">
                <a16:creationId xmlns:a16="http://schemas.microsoft.com/office/drawing/2014/main" id="{CAE14492-AF14-4942-935D-972D3AC858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971588" y="2830040"/>
            <a:ext cx="540000" cy="540000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B16C39F-7389-4FA2-99EC-6D3A0A65FB3E}"/>
              </a:ext>
            </a:extLst>
          </p:cNvPr>
          <p:cNvSpPr/>
          <p:nvPr/>
        </p:nvSpPr>
        <p:spPr>
          <a:xfrm>
            <a:off x="652222" y="3763583"/>
            <a:ext cx="7450079" cy="8211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/>
              </a:solidFill>
            </a:endParaRPr>
          </a:p>
          <a:p>
            <a:pPr algn="ctr"/>
            <a:r>
              <a:rPr lang="en-US" sz="1800">
                <a:solidFill>
                  <a:schemeClr val="accent1"/>
                </a:solidFill>
              </a:rPr>
              <a:t>…and anything and everything in-between (that’s career related)!</a:t>
            </a:r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DA2CD2-D27C-42B7-A50C-E913087784F3}"/>
              </a:ext>
            </a:extLst>
          </p:cNvPr>
          <p:cNvCxnSpPr/>
          <p:nvPr/>
        </p:nvCxnSpPr>
        <p:spPr>
          <a:xfrm>
            <a:off x="1071418" y="4424218"/>
            <a:ext cx="666865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42D27A9-9E4C-437A-B3E2-1F92BB3ABD2A}"/>
              </a:ext>
            </a:extLst>
          </p:cNvPr>
          <p:cNvGrpSpPr/>
          <p:nvPr/>
        </p:nvGrpSpPr>
        <p:grpSpPr>
          <a:xfrm>
            <a:off x="3245524" y="2830040"/>
            <a:ext cx="357471" cy="540000"/>
            <a:chOff x="4214507" y="2960560"/>
            <a:chExt cx="484909" cy="707885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E52BEE7-8116-48A1-A666-4897812CAF55}"/>
                </a:ext>
              </a:extLst>
            </p:cNvPr>
            <p:cNvCxnSpPr/>
            <p:nvPr/>
          </p:nvCxnSpPr>
          <p:spPr>
            <a:xfrm flipH="1">
              <a:off x="4214507" y="2960560"/>
              <a:ext cx="319599" cy="64023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50EF608-8C56-46C2-9378-588A97A4A09C}"/>
                </a:ext>
              </a:extLst>
            </p:cNvPr>
            <p:cNvCxnSpPr/>
            <p:nvPr/>
          </p:nvCxnSpPr>
          <p:spPr>
            <a:xfrm flipH="1">
              <a:off x="4379817" y="3028214"/>
              <a:ext cx="319599" cy="64023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E692A55-0A25-4B8C-8A53-22D39DE02C30}"/>
                </a:ext>
              </a:extLst>
            </p:cNvPr>
            <p:cNvCxnSpPr>
              <a:cxnSpLocks/>
            </p:cNvCxnSpPr>
            <p:nvPr/>
          </p:nvCxnSpPr>
          <p:spPr>
            <a:xfrm>
              <a:off x="4269610" y="3485948"/>
              <a:ext cx="159800" cy="9560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F7EE42A-07AE-498B-AED7-23AD4649CB7A}"/>
                </a:ext>
              </a:extLst>
            </p:cNvPr>
            <p:cNvCxnSpPr>
              <a:cxnSpLocks/>
            </p:cNvCxnSpPr>
            <p:nvPr/>
          </p:nvCxnSpPr>
          <p:spPr>
            <a:xfrm>
              <a:off x="4319206" y="3404194"/>
              <a:ext cx="159800" cy="9560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D06DD15-B607-4AD5-921E-5F309387FCDE}"/>
                </a:ext>
              </a:extLst>
            </p:cNvPr>
            <p:cNvCxnSpPr>
              <a:cxnSpLocks/>
            </p:cNvCxnSpPr>
            <p:nvPr/>
          </p:nvCxnSpPr>
          <p:spPr>
            <a:xfrm>
              <a:off x="4357782" y="3312822"/>
              <a:ext cx="159800" cy="9560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80E8B6A-C0AE-4190-B843-277B70DE145D}"/>
                </a:ext>
              </a:extLst>
            </p:cNvPr>
            <p:cNvCxnSpPr>
              <a:cxnSpLocks/>
            </p:cNvCxnSpPr>
            <p:nvPr/>
          </p:nvCxnSpPr>
          <p:spPr>
            <a:xfrm>
              <a:off x="4396341" y="3231316"/>
              <a:ext cx="159800" cy="9560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33264B-B6C0-4A8B-A05C-61EF2B38E5E8}"/>
                </a:ext>
              </a:extLst>
            </p:cNvPr>
            <p:cNvCxnSpPr>
              <a:cxnSpLocks/>
            </p:cNvCxnSpPr>
            <p:nvPr/>
          </p:nvCxnSpPr>
          <p:spPr>
            <a:xfrm>
              <a:off x="4426651" y="3140548"/>
              <a:ext cx="159800" cy="9560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1CDF710-DBA6-42FF-A71B-E04C817DDA01}"/>
                </a:ext>
              </a:extLst>
            </p:cNvPr>
            <p:cNvCxnSpPr>
              <a:cxnSpLocks/>
            </p:cNvCxnSpPr>
            <p:nvPr/>
          </p:nvCxnSpPr>
          <p:spPr>
            <a:xfrm>
              <a:off x="4487269" y="3068409"/>
              <a:ext cx="159800" cy="9560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91D6F59-7ED4-48EC-7BAC-D2A8D89327D7}"/>
              </a:ext>
            </a:extLst>
          </p:cNvPr>
          <p:cNvSpPr txBox="1"/>
          <p:nvPr/>
        </p:nvSpPr>
        <p:spPr>
          <a:xfrm>
            <a:off x="8686800" y="4835723"/>
            <a:ext cx="528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>
                    <a:lumMod val="75000"/>
                  </a:schemeClr>
                </a:solidFill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219937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6A272-4F6E-440C-A495-E868195CE4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FC9EE1B-B4C3-4267-9819-BE7512EB92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592" b="36494"/>
          <a:stretch/>
        </p:blipFill>
        <p:spPr>
          <a:xfrm>
            <a:off x="5530984" y="73641"/>
            <a:ext cx="3613016" cy="8640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F9619E-EE38-4B79-88BB-7CB78ACA87C6}"/>
              </a:ext>
            </a:extLst>
          </p:cNvPr>
          <p:cNvSpPr/>
          <p:nvPr/>
        </p:nvSpPr>
        <p:spPr>
          <a:xfrm>
            <a:off x="364343" y="202718"/>
            <a:ext cx="5084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600" b="1">
                <a:solidFill>
                  <a:schemeClr val="accent2"/>
                </a:solidFill>
              </a:rPr>
              <a:t>Today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1689F7-73DD-4DB1-A0C0-5EAEC784923B}"/>
              </a:ext>
            </a:extLst>
          </p:cNvPr>
          <p:cNvSpPr/>
          <p:nvPr/>
        </p:nvSpPr>
        <p:spPr>
          <a:xfrm>
            <a:off x="457200" y="1153857"/>
            <a:ext cx="8229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>
                <a:solidFill>
                  <a:schemeClr val="accent1"/>
                </a:solidFill>
              </a:rPr>
              <a:t>Today’s session will focus on: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044CDC4-37C2-4968-B5B4-A85355B1281B}"/>
              </a:ext>
            </a:extLst>
          </p:cNvPr>
          <p:cNvSpPr/>
          <p:nvPr/>
        </p:nvSpPr>
        <p:spPr>
          <a:xfrm>
            <a:off x="3405071" y="1908261"/>
            <a:ext cx="1721426" cy="13269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accent1"/>
                </a:solidFill>
              </a:rPr>
              <a:t>ChatGPT &amp; Beyond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E7BC68-0ED7-586A-9831-570253F0A106}"/>
              </a:ext>
            </a:extLst>
          </p:cNvPr>
          <p:cNvSpPr txBox="1"/>
          <p:nvPr/>
        </p:nvSpPr>
        <p:spPr>
          <a:xfrm>
            <a:off x="8686800" y="4835723"/>
            <a:ext cx="528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>
                    <a:lumMod val="75000"/>
                  </a:schemeClr>
                </a:solidFill>
              </a:rPr>
              <a:t>CM</a:t>
            </a:r>
          </a:p>
        </p:txBody>
      </p:sp>
      <p:pic>
        <p:nvPicPr>
          <p:cNvPr id="8" name="Graphic 7" descr="Robot outline">
            <a:extLst>
              <a:ext uri="{FF2B5EF4-FFF2-40B4-BE49-F238E27FC236}">
                <a16:creationId xmlns:a16="http://schemas.microsoft.com/office/drawing/2014/main" id="{0D1D6EFA-E23D-BE0B-425F-4A55E974F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48894" y="2571750"/>
            <a:ext cx="633780" cy="63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36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6A272-4F6E-440C-A495-E868195CE4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FC9EE1B-B4C3-4267-9819-BE7512EB92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592" b="36494"/>
          <a:stretch/>
        </p:blipFill>
        <p:spPr>
          <a:xfrm>
            <a:off x="5530984" y="73641"/>
            <a:ext cx="3613016" cy="8640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F9619E-EE38-4B79-88BB-7CB78ACA87C6}"/>
              </a:ext>
            </a:extLst>
          </p:cNvPr>
          <p:cNvSpPr/>
          <p:nvPr/>
        </p:nvSpPr>
        <p:spPr>
          <a:xfrm>
            <a:off x="364343" y="202718"/>
            <a:ext cx="530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accent2"/>
                </a:solidFill>
              </a:rPr>
              <a:t>What is ChatGPT?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247C6D-2525-4D08-4216-131538E45DDD}"/>
              </a:ext>
            </a:extLst>
          </p:cNvPr>
          <p:cNvSpPr txBox="1"/>
          <p:nvPr/>
        </p:nvSpPr>
        <p:spPr>
          <a:xfrm>
            <a:off x="8686800" y="4835723"/>
            <a:ext cx="528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>
                    <a:lumMod val="75000"/>
                  </a:schemeClr>
                </a:solidFill>
              </a:rPr>
              <a:t>CM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2F2CE1-6607-FD7E-DC89-681A869A9CB9}"/>
              </a:ext>
            </a:extLst>
          </p:cNvPr>
          <p:cNvGrpSpPr/>
          <p:nvPr/>
        </p:nvGrpSpPr>
        <p:grpSpPr>
          <a:xfrm>
            <a:off x="260177" y="1142912"/>
            <a:ext cx="8623646" cy="3624351"/>
            <a:chOff x="260177" y="1142912"/>
            <a:chExt cx="8623646" cy="362435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6B7554C-2BDB-E852-0BF2-4E9A77080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177" y="1142912"/>
              <a:ext cx="8623646" cy="362435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400AEC1-212C-E010-5F90-95FF7AE83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48739" y="1677541"/>
              <a:ext cx="6345981" cy="6198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1904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">
            <a:extLst>
              <a:ext uri="{FF2B5EF4-FFF2-40B4-BE49-F238E27FC236}">
                <a16:creationId xmlns:a16="http://schemas.microsoft.com/office/drawing/2014/main" id="{149F61F6-C386-496B-8408-9C17788076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455"/>
          <a:stretch/>
        </p:blipFill>
        <p:spPr>
          <a:xfrm>
            <a:off x="364343" y="1123631"/>
            <a:ext cx="5012051" cy="378055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6A272-4F6E-440C-A495-E868195CE4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FC9EE1B-B4C3-4267-9819-BE7512EB92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592" b="36494"/>
          <a:stretch/>
        </p:blipFill>
        <p:spPr>
          <a:xfrm>
            <a:off x="5530984" y="73641"/>
            <a:ext cx="3613016" cy="8640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F9619E-EE38-4B79-88BB-7CB78ACA87C6}"/>
              </a:ext>
            </a:extLst>
          </p:cNvPr>
          <p:cNvSpPr/>
          <p:nvPr/>
        </p:nvSpPr>
        <p:spPr>
          <a:xfrm>
            <a:off x="364343" y="202718"/>
            <a:ext cx="530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accent2"/>
                </a:solidFill>
              </a:rPr>
              <a:t>What is AI?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247C6D-2525-4D08-4216-131538E45DDD}"/>
              </a:ext>
            </a:extLst>
          </p:cNvPr>
          <p:cNvSpPr txBox="1"/>
          <p:nvPr/>
        </p:nvSpPr>
        <p:spPr>
          <a:xfrm>
            <a:off x="8686800" y="4835723"/>
            <a:ext cx="528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CB</a:t>
            </a:r>
          </a:p>
        </p:txBody>
      </p:sp>
      <p:pic>
        <p:nvPicPr>
          <p:cNvPr id="1026" name="Picture 2" descr="Britney Spears Celebrates 20th Anniversary of 'Oops!... I Did It Again'">
            <a:extLst>
              <a:ext uri="{FF2B5EF4-FFF2-40B4-BE49-F238E27FC236}">
                <a16:creationId xmlns:a16="http://schemas.microsoft.com/office/drawing/2014/main" id="{81055D8A-0A82-FB76-516C-803A50FE6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1" b="839"/>
          <a:stretch/>
        </p:blipFill>
        <p:spPr bwMode="auto">
          <a:xfrm rot="19507225">
            <a:off x="5444704" y="1898513"/>
            <a:ext cx="2187480" cy="197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19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6A272-4F6E-440C-A495-E868195CE4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FC9EE1B-B4C3-4267-9819-BE7512EB92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592" b="36494"/>
          <a:stretch/>
        </p:blipFill>
        <p:spPr>
          <a:xfrm>
            <a:off x="5530984" y="73641"/>
            <a:ext cx="3613016" cy="8640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F9619E-EE38-4B79-88BB-7CB78ACA87C6}"/>
              </a:ext>
            </a:extLst>
          </p:cNvPr>
          <p:cNvSpPr/>
          <p:nvPr/>
        </p:nvSpPr>
        <p:spPr>
          <a:xfrm>
            <a:off x="364343" y="202718"/>
            <a:ext cx="530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accent2"/>
                </a:solidFill>
              </a:rPr>
              <a:t>AI News Headlines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247C6D-2525-4D08-4216-131538E45DDD}"/>
              </a:ext>
            </a:extLst>
          </p:cNvPr>
          <p:cNvSpPr txBox="1"/>
          <p:nvPr/>
        </p:nvSpPr>
        <p:spPr>
          <a:xfrm>
            <a:off x="8686800" y="4835723"/>
            <a:ext cx="528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CM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D654BB-572B-0A25-800C-99677AF74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349" y="1166753"/>
            <a:ext cx="2610603" cy="2010004"/>
          </a:xfrm>
          <a:prstGeom prst="rect">
            <a:avLst/>
          </a:prstGeom>
        </p:spPr>
      </p:pic>
      <p:pic>
        <p:nvPicPr>
          <p:cNvPr id="2050" name="Picture 2" descr="How to worry wisely about artificial intelligence">
            <a:extLst>
              <a:ext uri="{FF2B5EF4-FFF2-40B4-BE49-F238E27FC236}">
                <a16:creationId xmlns:a16="http://schemas.microsoft.com/office/drawing/2014/main" id="{E2AFC46A-DBA2-0F2C-BC5F-B9812A49A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15" y="3097877"/>
            <a:ext cx="1269043" cy="166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wspaper headlines: 'Covid cover-up' and 'AI extinction fears' - BBC News">
            <a:extLst>
              <a:ext uri="{FF2B5EF4-FFF2-40B4-BE49-F238E27FC236}">
                <a16:creationId xmlns:a16="http://schemas.microsoft.com/office/drawing/2014/main" id="{D483E4D6-AAB1-7474-D325-BDBEB3978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391" b="28719"/>
          <a:stretch/>
        </p:blipFill>
        <p:spPr bwMode="auto">
          <a:xfrm>
            <a:off x="3009247" y="1576988"/>
            <a:ext cx="2926080" cy="111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04AA47-4769-FEC1-075F-10089BA1C5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615" y="1166753"/>
            <a:ext cx="2189335" cy="1793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64F255-BDF7-CFA5-48DB-F5AD04E9A5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2058" y="3025475"/>
            <a:ext cx="2624171" cy="2118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9B3124-7F53-7F86-98DB-D5B0A964F24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7074"/>
          <a:stretch/>
        </p:blipFill>
        <p:spPr>
          <a:xfrm>
            <a:off x="2474541" y="2952459"/>
            <a:ext cx="2515471" cy="191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31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6A272-4F6E-440C-A495-E868195CE4B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769815" y="4796015"/>
            <a:ext cx="390041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FC9EE1B-B4C3-4267-9819-BE7512EB92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592" b="36494"/>
          <a:stretch/>
        </p:blipFill>
        <p:spPr>
          <a:xfrm>
            <a:off x="5530984" y="73641"/>
            <a:ext cx="3613016" cy="8640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F9619E-EE38-4B79-88BB-7CB78ACA87C6}"/>
              </a:ext>
            </a:extLst>
          </p:cNvPr>
          <p:cNvSpPr/>
          <p:nvPr/>
        </p:nvSpPr>
        <p:spPr>
          <a:xfrm>
            <a:off x="364343" y="187220"/>
            <a:ext cx="530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accent2"/>
                </a:solidFill>
              </a:rPr>
              <a:t>What is Advanced Data Analysis/Code interpreter? (ChatGPT, paid)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247C6D-2525-4D08-4216-131538E45DDD}"/>
              </a:ext>
            </a:extLst>
          </p:cNvPr>
          <p:cNvSpPr txBox="1"/>
          <p:nvPr/>
        </p:nvSpPr>
        <p:spPr>
          <a:xfrm>
            <a:off x="8686800" y="4835723"/>
            <a:ext cx="528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CB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E519BD-D6D0-E773-9C6F-456170633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4" y="2187603"/>
            <a:ext cx="3303774" cy="25579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A32AF9-A132-625F-09A1-8BDDAA54C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0964" y="1332265"/>
            <a:ext cx="3162051" cy="66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2681FB-70E1-CB9A-7433-1FD04B561D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2535" y="2146124"/>
            <a:ext cx="2935499" cy="23426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CFE82A-B7FC-E1F4-8552-D12F751025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6444" y="2187603"/>
            <a:ext cx="2386741" cy="16962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CBF28A-EA02-B323-0A85-7D2F717B4D64}"/>
              </a:ext>
            </a:extLst>
          </p:cNvPr>
          <p:cNvSpPr txBox="1"/>
          <p:nvPr/>
        </p:nvSpPr>
        <p:spPr>
          <a:xfrm>
            <a:off x="240224" y="1295133"/>
            <a:ext cx="2828440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Can create figures, creates, reads, execute and executes code within platform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CC9A19-7563-0249-AB51-565520C9949B}"/>
              </a:ext>
            </a:extLst>
          </p:cNvPr>
          <p:cNvSpPr txBox="1"/>
          <p:nvPr/>
        </p:nvSpPr>
        <p:spPr>
          <a:xfrm>
            <a:off x="5923272" y="1224787"/>
            <a:ext cx="2828440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Can upload data directly to tool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224F39-7F60-761E-9E8B-E34B6D1640DA}"/>
              </a:ext>
            </a:extLst>
          </p:cNvPr>
          <p:cNvCxnSpPr/>
          <p:nvPr/>
        </p:nvCxnSpPr>
        <p:spPr>
          <a:xfrm flipH="1">
            <a:off x="4572000" y="1360567"/>
            <a:ext cx="1099127" cy="127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0BD0C13-FFD3-0909-3CF2-7430098906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2692" y="3961695"/>
            <a:ext cx="1388616" cy="99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9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6A272-4F6E-440C-A495-E868195CE4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FC9EE1B-B4C3-4267-9819-BE7512EB92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592" b="36494"/>
          <a:stretch/>
        </p:blipFill>
        <p:spPr>
          <a:xfrm>
            <a:off x="5530984" y="73641"/>
            <a:ext cx="3613016" cy="8640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F9619E-EE38-4B79-88BB-7CB78ACA87C6}"/>
              </a:ext>
            </a:extLst>
          </p:cNvPr>
          <p:cNvSpPr/>
          <p:nvPr/>
        </p:nvSpPr>
        <p:spPr>
          <a:xfrm>
            <a:off x="364343" y="202718"/>
            <a:ext cx="5084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200" b="1">
                <a:solidFill>
                  <a:schemeClr val="accent2"/>
                </a:solidFill>
              </a:rPr>
              <a:t>Polls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1689F7-73DD-4DB1-A0C0-5EAEC784923B}"/>
              </a:ext>
            </a:extLst>
          </p:cNvPr>
          <p:cNvSpPr/>
          <p:nvPr/>
        </p:nvSpPr>
        <p:spPr>
          <a:xfrm>
            <a:off x="457200" y="1153857"/>
            <a:ext cx="84844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Questions</a:t>
            </a:r>
          </a:p>
          <a:p>
            <a:endParaRPr lang="en-GB" sz="2000" dirty="0">
              <a:solidFill>
                <a:schemeClr val="accent1"/>
              </a:solidFill>
            </a:endParaRPr>
          </a:p>
          <a:p>
            <a:pPr marL="457200" indent="-457200">
              <a:buAutoNum type="arabicPeriod"/>
            </a:pPr>
            <a:r>
              <a:rPr lang="en-GB" sz="1800" dirty="0">
                <a:solidFill>
                  <a:schemeClr val="accent1"/>
                </a:solidFill>
              </a:rPr>
              <a:t>Have you ever used ChatGPT or any other AI chat software?</a:t>
            </a:r>
          </a:p>
          <a:p>
            <a:r>
              <a:rPr lang="en-GB" sz="1600" dirty="0">
                <a:solidFill>
                  <a:schemeClr val="accent1"/>
                </a:solidFill>
              </a:rPr>
              <a:t>[Options: a) Yes, b) No]</a:t>
            </a:r>
            <a:endParaRPr lang="en-GB" sz="1800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endParaRPr lang="en-GB" sz="1800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sz="1800" dirty="0">
                <a:solidFill>
                  <a:schemeClr val="accent1"/>
                </a:solidFill>
              </a:rPr>
              <a:t>How frequently do you use ChatGPT or any other AI chat software?</a:t>
            </a:r>
          </a:p>
          <a:p>
            <a:r>
              <a:rPr lang="en-GB" sz="1600" dirty="0">
                <a:solidFill>
                  <a:schemeClr val="accent1"/>
                </a:solidFill>
              </a:rPr>
              <a:t>[Options: a) Daily, b) Weekly c) Infrequently d) Never]</a:t>
            </a:r>
          </a:p>
          <a:p>
            <a:pPr marL="457200" indent="-457200">
              <a:buAutoNum type="arabicPeriod"/>
            </a:pPr>
            <a:endParaRPr lang="en-GB" sz="1800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GB" sz="1800" dirty="0">
                <a:solidFill>
                  <a:schemeClr val="accent1"/>
                </a:solidFill>
              </a:rPr>
              <a:t>How do you feel about emerging AI technology and its impact on the pharmaceutical industry? </a:t>
            </a:r>
          </a:p>
          <a:p>
            <a:r>
              <a:rPr lang="en-GB" sz="1600" dirty="0">
                <a:solidFill>
                  <a:schemeClr val="accent1"/>
                </a:solidFill>
              </a:rPr>
              <a:t>[Options: a) Positive – I think it will be good for pharma, b) Negative – I think it will be bad for pharma, c) Not sure – I don’t know enough d) Unconcerned – it's all hype]</a:t>
            </a:r>
          </a:p>
          <a:p>
            <a:pPr marL="457200" indent="-457200">
              <a:buAutoNum type="arabicPeriod"/>
            </a:pPr>
            <a:endParaRPr lang="en-GB" sz="2000" dirty="0">
              <a:solidFill>
                <a:schemeClr val="accent1"/>
              </a:solidFill>
            </a:endParaRPr>
          </a:p>
          <a:p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613333-94EC-7098-B88A-E832C839EA29}"/>
              </a:ext>
            </a:extLst>
          </p:cNvPr>
          <p:cNvSpPr txBox="1"/>
          <p:nvPr/>
        </p:nvSpPr>
        <p:spPr>
          <a:xfrm>
            <a:off x="8686800" y="4835723"/>
            <a:ext cx="52832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CB</a:t>
            </a:r>
          </a:p>
        </p:txBody>
      </p:sp>
    </p:spTree>
    <p:extLst>
      <p:ext uri="{BB962C8B-B14F-4D97-AF65-F5344CB8AC3E}">
        <p14:creationId xmlns:p14="http://schemas.microsoft.com/office/powerpoint/2010/main" val="6860079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RD03" val="RXP"/>
  <p:tag name="VARPPTTYPE" val="RXP"/>
  <p:tag name="VARPPTSLIDEFORMAT" val="RXP"/>
  <p:tag name="VARPPTCOMPATIBLE4" val="RXP"/>
  <p:tag name="VARSAVEMESSAGETIMESTAMP" val="RXP24/05/2021"/>
</p:tagLst>
</file>

<file path=ppt/theme/theme1.xml><?xml version="1.0" encoding="utf-8"?>
<a:theme xmlns:a="http://schemas.openxmlformats.org/drawingml/2006/main" name="Office Theme">
  <a:themeElements>
    <a:clrScheme name="PSI PPT2">
      <a:dk1>
        <a:srgbClr val="00C4D9"/>
      </a:dk1>
      <a:lt1>
        <a:srgbClr val="FFFFFF"/>
      </a:lt1>
      <a:dk2>
        <a:srgbClr val="000000"/>
      </a:dk2>
      <a:lt2>
        <a:srgbClr val="FFFFFF"/>
      </a:lt2>
      <a:accent1>
        <a:srgbClr val="005983"/>
      </a:accent1>
      <a:accent2>
        <a:srgbClr val="00C3D9"/>
      </a:accent2>
      <a:accent3>
        <a:srgbClr val="C8C8C8"/>
      </a:accent3>
      <a:accent4>
        <a:srgbClr val="99CC33"/>
      </a:accent4>
      <a:accent5>
        <a:srgbClr val="400061"/>
      </a:accent5>
      <a:accent6>
        <a:srgbClr val="FA9A00"/>
      </a:accent6>
      <a:hlink>
        <a:srgbClr val="00C3D9"/>
      </a:hlink>
      <a:folHlink>
        <a:srgbClr val="00C3D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5E9266EDB6945AAE4FDCF515F0563" ma:contentTypeVersion="" ma:contentTypeDescription="Create a new document." ma:contentTypeScope="" ma:versionID="1e02a04b15ac1ed70c4132a59111abed">
  <xsd:schema xmlns:xsd="http://www.w3.org/2001/XMLSchema" xmlns:xs="http://www.w3.org/2001/XMLSchema" xmlns:p="http://schemas.microsoft.com/office/2006/metadata/properties" xmlns:ns2="789a5397-e311-4074-bb86-a3d262859971" xmlns:ns3="33cc2fe6-d691-4e39-a8a4-3bb83de63507" targetNamespace="http://schemas.microsoft.com/office/2006/metadata/properties" ma:root="true" ma:fieldsID="1e80d303ca8cf9d285d744e1a17912c2" ns2:_="" ns3:_="">
    <xsd:import namespace="789a5397-e311-4074-bb86-a3d262859971"/>
    <xsd:import namespace="33cc2fe6-d691-4e39-a8a4-3bb83de63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a5397-e311-4074-bb86-a3d2628599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c2fe6-d691-4e39-a8a4-3bb83de635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42faf04-aa28-4cb8-8f85-9aac7f3384e3}" ma:internalName="TaxCatchAll" ma:showField="CatchAllData" ma:web="33cc2fe6-d691-4e39-a8a4-3bb83de635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3cc2fe6-d691-4e39-a8a4-3bb83de63507">
      <UserInfo>
        <DisplayName>Mistry Chetan (Veramed)</DisplayName>
        <AccountId>8</AccountId>
        <AccountType/>
      </UserInfo>
    </SharedWithUsers>
    <lcf76f155ced4ddcb4097134ff3c332f xmlns="789a5397-e311-4074-bb86-a3d262859971">
      <Terms xmlns="http://schemas.microsoft.com/office/infopath/2007/PartnerControls"/>
    </lcf76f155ced4ddcb4097134ff3c332f>
    <TaxCatchAll xmlns="33cc2fe6-d691-4e39-a8a4-3bb83de63507" xsi:nil="true"/>
  </documentManagement>
</p:properties>
</file>

<file path=customXml/itemProps1.xml><?xml version="1.0" encoding="utf-8"?>
<ds:datastoreItem xmlns:ds="http://schemas.openxmlformats.org/officeDocument/2006/customXml" ds:itemID="{C8C492E7-C7D4-4E37-8BDF-CA1C4D96D388}"/>
</file>

<file path=customXml/itemProps2.xml><?xml version="1.0" encoding="utf-8"?>
<ds:datastoreItem xmlns:ds="http://schemas.openxmlformats.org/officeDocument/2006/customXml" ds:itemID="{B50CE229-6A10-439D-BAA4-F2B20477B7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C7DAF7-70BA-408C-83D7-7045A2AD091D}">
  <ds:schemaRefs>
    <ds:schemaRef ds:uri="http://www.w3.org/XML/1998/namespace"/>
    <ds:schemaRef ds:uri="848575ea-ccc7-4b50-800a-b95e6be6c49b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8517b26-7146-40d3-adb0-3fa0de947d56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493</Words>
  <Application>Microsoft Office PowerPoint</Application>
  <PresentationFormat>On-screen Show (16:9)</PresentationFormat>
  <Paragraphs>102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Helvetica</vt:lpstr>
      <vt:lpstr>Segoe UI</vt:lpstr>
      <vt:lpstr>Times New Roman</vt:lpstr>
      <vt:lpstr>Office Theme</vt:lpstr>
      <vt:lpstr>ChatGPT &amp; Beyond</vt:lpstr>
      <vt:lpstr>Your Hosts…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guests for today</vt:lpstr>
      <vt:lpstr>PowerPoint Presentation</vt:lpstr>
      <vt:lpstr>Final note…</vt:lpstr>
      <vt:lpstr>Further Reading &amp; Material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Adapting to an online world: PSI's journey through 2020/2021 and AGM</dc:title>
  <dc:creator>Chetan.MISTRY@ucb.com</dc:creator>
  <cp:lastModifiedBy>Agne Zarankaite</cp:lastModifiedBy>
  <cp:revision>70</cp:revision>
  <dcterms:created xsi:type="dcterms:W3CDTF">2010-04-12T23:12:02Z</dcterms:created>
  <dcterms:modified xsi:type="dcterms:W3CDTF">2023-09-19T15:09:02Z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0x0101004DBA06F47017354CA4295271FDA26DD7</vt:lpwstr>
  </property>
  <property fmtid="{D5CDD505-2E9C-101B-9397-08002B2CF9AE}" pid="3" name="MediaServiceImageTags">
    <vt:lpwstr/>
  </property>
</Properties>
</file>