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90" r:id="rId5"/>
    <p:sldId id="322" r:id="rId6"/>
    <p:sldId id="335" r:id="rId7"/>
    <p:sldId id="327" r:id="rId8"/>
    <p:sldId id="326" r:id="rId9"/>
    <p:sldId id="2735" r:id="rId10"/>
    <p:sldId id="323" r:id="rId11"/>
    <p:sldId id="2736" r:id="rId12"/>
    <p:sldId id="324" r:id="rId13"/>
    <p:sldId id="2738" r:id="rId14"/>
    <p:sldId id="2740" r:id="rId15"/>
    <p:sldId id="2739" r:id="rId16"/>
    <p:sldId id="325" r:id="rId17"/>
    <p:sldId id="2734" r:id="rId18"/>
    <p:sldId id="2741" r:id="rId19"/>
    <p:sldId id="2729" r:id="rId20"/>
    <p:sldId id="2742" r:id="rId21"/>
    <p:sldId id="2743" r:id="rId22"/>
    <p:sldId id="2723" r:id="rId23"/>
    <p:sldId id="2724" r:id="rId24"/>
    <p:sldId id="2744" r:id="rId25"/>
    <p:sldId id="2725" r:id="rId26"/>
    <p:sldId id="2745" r:id="rId27"/>
    <p:sldId id="334" r:id="rId28"/>
    <p:sldId id="2746" r:id="rId29"/>
    <p:sldId id="2714" r:id="rId30"/>
    <p:sldId id="2750" r:id="rId31"/>
    <p:sldId id="2717" r:id="rId32"/>
    <p:sldId id="2719" r:id="rId33"/>
    <p:sldId id="2720" r:id="rId34"/>
    <p:sldId id="2754" r:id="rId35"/>
    <p:sldId id="2753" r:id="rId36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6" autoAdjust="0"/>
    <p:restoredTop sz="82491" autoAdjust="0"/>
  </p:normalViewPr>
  <p:slideViewPr>
    <p:cSldViewPr snapToGrid="0" showGuides="1">
      <p:cViewPr varScale="1">
        <p:scale>
          <a:sx n="94" d="100"/>
          <a:sy n="94" d="100"/>
        </p:scale>
        <p:origin x="3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20268"/>
    </p:cViewPr>
  </p:sorterViewPr>
  <p:notesViewPr>
    <p:cSldViewPr snapToGrid="0" showGuides="1">
      <p:cViewPr varScale="1">
        <p:scale>
          <a:sx n="60" d="100"/>
          <a:sy n="60" d="100"/>
        </p:scale>
        <p:origin x="33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Collignon" userId="258908cb-ea2e-40bc-a2cd-5b2fffb9cca6" providerId="ADAL" clId="{2F080D88-643D-47DC-BD2F-EDB71F2B11EF}"/>
    <pc:docChg chg="undo custSel addSld modSld">
      <pc:chgData name="Olivier Collignon" userId="258908cb-ea2e-40bc-a2cd-5b2fffb9cca6" providerId="ADAL" clId="{2F080D88-643D-47DC-BD2F-EDB71F2B11EF}" dt="2022-10-13T10:21:36.333" v="145" actId="255"/>
      <pc:docMkLst>
        <pc:docMk/>
      </pc:docMkLst>
      <pc:sldChg chg="modSp modAnim">
        <pc:chgData name="Olivier Collignon" userId="258908cb-ea2e-40bc-a2cd-5b2fffb9cca6" providerId="ADAL" clId="{2F080D88-643D-47DC-BD2F-EDB71F2B11EF}" dt="2022-10-13T10:11:52.083" v="73" actId="20577"/>
        <pc:sldMkLst>
          <pc:docMk/>
          <pc:sldMk cId="1241674760" sldId="2714"/>
        </pc:sldMkLst>
        <pc:spChg chg="mod">
          <ac:chgData name="Olivier Collignon" userId="258908cb-ea2e-40bc-a2cd-5b2fffb9cca6" providerId="ADAL" clId="{2F080D88-643D-47DC-BD2F-EDB71F2B11EF}" dt="2022-10-13T10:11:52.083" v="73" actId="20577"/>
          <ac:spMkLst>
            <pc:docMk/>
            <pc:sldMk cId="1241674760" sldId="2714"/>
            <ac:spMk id="14" creationId="{0D8366C4-C140-49C1-951B-685305A15EAD}"/>
          </ac:spMkLst>
        </pc:spChg>
      </pc:sldChg>
      <pc:sldChg chg="modSp mod">
        <pc:chgData name="Olivier Collignon" userId="258908cb-ea2e-40bc-a2cd-5b2fffb9cca6" providerId="ADAL" clId="{2F080D88-643D-47DC-BD2F-EDB71F2B11EF}" dt="2022-10-13T10:21:02.882" v="143" actId="20577"/>
        <pc:sldMkLst>
          <pc:docMk/>
          <pc:sldMk cId="3079221344" sldId="2717"/>
        </pc:sldMkLst>
        <pc:spChg chg="mod">
          <ac:chgData name="Olivier Collignon" userId="258908cb-ea2e-40bc-a2cd-5b2fffb9cca6" providerId="ADAL" clId="{2F080D88-643D-47DC-BD2F-EDB71F2B11EF}" dt="2022-10-13T10:21:02.882" v="143" actId="20577"/>
          <ac:spMkLst>
            <pc:docMk/>
            <pc:sldMk cId="3079221344" sldId="2717"/>
            <ac:spMk id="10" creationId="{9FCC0A7B-07E4-4DF4-B910-F7E85266C280}"/>
          </ac:spMkLst>
        </pc:spChg>
      </pc:sldChg>
      <pc:sldChg chg="modSp mod">
        <pc:chgData name="Olivier Collignon" userId="258908cb-ea2e-40bc-a2cd-5b2fffb9cca6" providerId="ADAL" clId="{2F080D88-643D-47DC-BD2F-EDB71F2B11EF}" dt="2022-10-13T10:21:28.169" v="144" actId="255"/>
        <pc:sldMkLst>
          <pc:docMk/>
          <pc:sldMk cId="1481278303" sldId="2719"/>
        </pc:sldMkLst>
        <pc:spChg chg="mod">
          <ac:chgData name="Olivier Collignon" userId="258908cb-ea2e-40bc-a2cd-5b2fffb9cca6" providerId="ADAL" clId="{2F080D88-643D-47DC-BD2F-EDB71F2B11EF}" dt="2022-10-13T10:21:28.169" v="144" actId="255"/>
          <ac:spMkLst>
            <pc:docMk/>
            <pc:sldMk cId="1481278303" sldId="2719"/>
            <ac:spMk id="10" creationId="{BF575519-9C22-400F-B738-760584152F70}"/>
          </ac:spMkLst>
        </pc:spChg>
      </pc:sldChg>
      <pc:sldChg chg="modSp mod">
        <pc:chgData name="Olivier Collignon" userId="258908cb-ea2e-40bc-a2cd-5b2fffb9cca6" providerId="ADAL" clId="{2F080D88-643D-47DC-BD2F-EDB71F2B11EF}" dt="2022-10-13T10:21:36.333" v="145" actId="255"/>
        <pc:sldMkLst>
          <pc:docMk/>
          <pc:sldMk cId="2832875544" sldId="2720"/>
        </pc:sldMkLst>
        <pc:spChg chg="mod">
          <ac:chgData name="Olivier Collignon" userId="258908cb-ea2e-40bc-a2cd-5b2fffb9cca6" providerId="ADAL" clId="{2F080D88-643D-47DC-BD2F-EDB71F2B11EF}" dt="2022-10-13T10:21:36.333" v="145" actId="255"/>
          <ac:spMkLst>
            <pc:docMk/>
            <pc:sldMk cId="2832875544" sldId="2720"/>
            <ac:spMk id="10" creationId="{7210F801-E2C0-4D24-A1F1-25CE4CF6A841}"/>
          </ac:spMkLst>
        </pc:spChg>
      </pc:sldChg>
      <pc:sldChg chg="modSp">
        <pc:chgData name="Olivier Collignon" userId="258908cb-ea2e-40bc-a2cd-5b2fffb9cca6" providerId="ADAL" clId="{2F080D88-643D-47DC-BD2F-EDB71F2B11EF}" dt="2022-10-13T09:49:27.002" v="9" actId="113"/>
        <pc:sldMkLst>
          <pc:docMk/>
          <pc:sldMk cId="3162053925" sldId="2734"/>
        </pc:sldMkLst>
        <pc:spChg chg="mod">
          <ac:chgData name="Olivier Collignon" userId="258908cb-ea2e-40bc-a2cd-5b2fffb9cca6" providerId="ADAL" clId="{2F080D88-643D-47DC-BD2F-EDB71F2B11EF}" dt="2022-10-13T09:49:27.002" v="9" actId="113"/>
          <ac:spMkLst>
            <pc:docMk/>
            <pc:sldMk cId="3162053925" sldId="2734"/>
            <ac:spMk id="31" creationId="{67ED30D6-205F-4EC3-9759-EF9EF49EFD01}"/>
          </ac:spMkLst>
        </pc:spChg>
      </pc:sldChg>
      <pc:sldChg chg="modSp mod">
        <pc:chgData name="Olivier Collignon" userId="258908cb-ea2e-40bc-a2cd-5b2fffb9cca6" providerId="ADAL" clId="{2F080D88-643D-47DC-BD2F-EDB71F2B11EF}" dt="2022-10-13T09:50:55.673" v="21" actId="20577"/>
        <pc:sldMkLst>
          <pc:docMk/>
          <pc:sldMk cId="2499027582" sldId="2741"/>
        </pc:sldMkLst>
        <pc:spChg chg="mod">
          <ac:chgData name="Olivier Collignon" userId="258908cb-ea2e-40bc-a2cd-5b2fffb9cca6" providerId="ADAL" clId="{2F080D88-643D-47DC-BD2F-EDB71F2B11EF}" dt="2022-10-13T09:50:55.673" v="21" actId="20577"/>
          <ac:spMkLst>
            <pc:docMk/>
            <pc:sldMk cId="2499027582" sldId="2741"/>
            <ac:spMk id="8" creationId="{096BCB72-CC56-44A7-AA68-F066AB009C87}"/>
          </ac:spMkLst>
        </pc:spChg>
      </pc:sldChg>
      <pc:sldChg chg="modSp">
        <pc:chgData name="Olivier Collignon" userId="258908cb-ea2e-40bc-a2cd-5b2fffb9cca6" providerId="ADAL" clId="{2F080D88-643D-47DC-BD2F-EDB71F2B11EF}" dt="2022-10-13T09:54:52.393" v="36" actId="20577"/>
        <pc:sldMkLst>
          <pc:docMk/>
          <pc:sldMk cId="1460267085" sldId="2743"/>
        </pc:sldMkLst>
        <pc:spChg chg="mod">
          <ac:chgData name="Olivier Collignon" userId="258908cb-ea2e-40bc-a2cd-5b2fffb9cca6" providerId="ADAL" clId="{2F080D88-643D-47DC-BD2F-EDB71F2B11EF}" dt="2022-10-13T09:54:52.393" v="36" actId="20577"/>
          <ac:spMkLst>
            <pc:docMk/>
            <pc:sldMk cId="1460267085" sldId="2743"/>
            <ac:spMk id="49" creationId="{1A6E6CD3-26BD-4386-86BA-37A582AFCAE4}"/>
          </ac:spMkLst>
        </pc:spChg>
      </pc:sldChg>
      <pc:sldChg chg="modSp mod modAnim">
        <pc:chgData name="Olivier Collignon" userId="258908cb-ea2e-40bc-a2cd-5b2fffb9cca6" providerId="ADAL" clId="{2F080D88-643D-47DC-BD2F-EDB71F2B11EF}" dt="2022-10-13T10:06:13.521" v="45"/>
        <pc:sldMkLst>
          <pc:docMk/>
          <pc:sldMk cId="151102272" sldId="2745"/>
        </pc:sldMkLst>
        <pc:spChg chg="mod">
          <ac:chgData name="Olivier Collignon" userId="258908cb-ea2e-40bc-a2cd-5b2fffb9cca6" providerId="ADAL" clId="{2F080D88-643D-47DC-BD2F-EDB71F2B11EF}" dt="2022-10-13T10:05:42.358" v="44" actId="27636"/>
          <ac:spMkLst>
            <pc:docMk/>
            <pc:sldMk cId="151102272" sldId="2745"/>
            <ac:spMk id="46" creationId="{518738AC-4BA0-45B6-9E37-8CE861963715}"/>
          </ac:spMkLst>
        </pc:spChg>
      </pc:sldChg>
      <pc:sldChg chg="modAnim">
        <pc:chgData name="Olivier Collignon" userId="258908cb-ea2e-40bc-a2cd-5b2fffb9cca6" providerId="ADAL" clId="{2F080D88-643D-47DC-BD2F-EDB71F2B11EF}" dt="2022-10-13T10:09:34.064" v="46"/>
        <pc:sldMkLst>
          <pc:docMk/>
          <pc:sldMk cId="1828326886" sldId="2746"/>
        </pc:sldMkLst>
      </pc:sldChg>
      <pc:sldChg chg="modSp add mod">
        <pc:chgData name="Olivier Collignon" userId="258908cb-ea2e-40bc-a2cd-5b2fffb9cca6" providerId="ADAL" clId="{2F080D88-643D-47DC-BD2F-EDB71F2B11EF}" dt="2022-10-13T10:19:56.237" v="119"/>
        <pc:sldMkLst>
          <pc:docMk/>
          <pc:sldMk cId="4223549748" sldId="2754"/>
        </pc:sldMkLst>
        <pc:spChg chg="mod">
          <ac:chgData name="Olivier Collignon" userId="258908cb-ea2e-40bc-a2cd-5b2fffb9cca6" providerId="ADAL" clId="{2F080D88-643D-47DC-BD2F-EDB71F2B11EF}" dt="2022-10-13T10:19:56.237" v="119"/>
          <ac:spMkLst>
            <pc:docMk/>
            <pc:sldMk cId="4223549748" sldId="2754"/>
            <ac:spMk id="10" creationId="{7210F801-E2C0-4D24-A1F1-25CE4CF6A8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C5DC5B-BF83-D0F8-F17D-E458477D6A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5C446-58AD-F05A-78BC-F13AD7A39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E7CBA-E269-484E-BC88-4EF08BDBC0FE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AEC85-53EE-AA3F-A105-CB67500BDB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DCF5B-A081-B9F4-9E5F-FDA0297F20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9F402-05D6-4C19-804E-80C8EBA9A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9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50A8971-52B8-4C5A-99D8-986A596F2912}" type="datetimeFigureOut">
              <a:rPr lang="en-GB" smtClean="0"/>
              <a:pPr/>
              <a:t>13/10/2022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26B53C8-14E4-49A7-A1A5-3BF810B81E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0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1125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rgbClr val="1C1D1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European Medicines Agency (EMA). Reflection paper on methodological issues in confirmatory clinical trials planned with an adaptive design (2007).</a:t>
            </a:r>
            <a:endParaRPr lang="en-GB" sz="1600" dirty="0">
              <a:solidFill>
                <a:srgbClr val="1C1D1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125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rgbClr val="1C1D1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US Food and Drug Administration. Guidance document: adaptive design clinical trials for drugs and biologics guidance for industry (2019).</a:t>
            </a:r>
            <a:endParaRPr lang="en-GB" sz="1600" dirty="0">
              <a:solidFill>
                <a:srgbClr val="1C1D1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125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rgbClr val="1C1D1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US Food and Drug Administration. Interacting with the FDA on complex innovative trial designs for drugs and biological products  (2020).</a:t>
            </a:r>
            <a:endParaRPr lang="en-GB" sz="1600" dirty="0">
              <a:solidFill>
                <a:srgbClr val="1C1D1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06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196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002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004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111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6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78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22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85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3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1125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rgbClr val="1C1D1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European Medicines Agency (EMA). Reflection paper on methodological issues in confirmatory clinical trials planned with an adaptive design (2007).</a:t>
            </a:r>
            <a:endParaRPr lang="en-GB" sz="1600" dirty="0">
              <a:solidFill>
                <a:srgbClr val="1C1D1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125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rgbClr val="1C1D1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US Food and Drug Administration. Guidance document: adaptive design clinical trials for drugs and biologics guidance for industry (2019).</a:t>
            </a:r>
            <a:endParaRPr lang="en-GB" sz="1600" dirty="0">
              <a:solidFill>
                <a:srgbClr val="1C1D1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1125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>
                <a:solidFill>
                  <a:srgbClr val="1C1D1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US Food and Drug Administration. Interacting with the FDA on complex innovative trial designs for drugs and biological products  (2020).</a:t>
            </a:r>
            <a:endParaRPr lang="en-GB" sz="1600" dirty="0">
              <a:solidFill>
                <a:srgbClr val="1C1D1E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89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48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36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79B60-1587-941E-A723-1C3CC5C0E0E2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20700" y="5010784"/>
            <a:ext cx="11150600" cy="5480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5558794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1E81C-A3CE-333A-79BA-25D8F93FB564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FA932-514A-C951-F952-F8A43667EA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4D693C-2F89-1D26-FDEF-3BF8AB9EE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CD1A09A-E74F-DDD9-A7A4-4FD32035AC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4399" y="2100263"/>
            <a:ext cx="5303202" cy="15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152BBA-B0F3-390F-177B-A659A0DA6D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1303338"/>
            <a:ext cx="3652838" cy="4477804"/>
          </a:xfrm>
          <a:prstGeom prst="roundRect">
            <a:avLst>
              <a:gd name="adj" fmla="val 4585"/>
            </a:avLst>
          </a:prstGeom>
          <a:solidFill>
            <a:schemeClr val="tx2"/>
          </a:solidFill>
          <a:ln>
            <a:noFill/>
          </a:ln>
        </p:spPr>
        <p:txBody>
          <a:bodyPr wrap="square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65125" y="5791943"/>
            <a:ext cx="3652837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74" y="5791943"/>
            <a:ext cx="7554913" cy="299295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70374" y="1303338"/>
            <a:ext cx="7554913" cy="4478337"/>
          </a:xfrm>
        </p:spPr>
        <p:txBody>
          <a:bodyPr lIns="252000" tIns="234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107491-B576-4FBA-DF55-410D54CA7B16}"/>
              </a:ext>
            </a:extLst>
          </p:cNvPr>
          <p:cNvSpPr/>
          <p:nvPr userDrawn="1"/>
        </p:nvSpPr>
        <p:spPr>
          <a:xfrm>
            <a:off x="4017963" y="1820564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3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A35D6C9-1CA0-9878-3F7C-4F790C689C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23000" y="1303338"/>
            <a:ext cx="5602288" cy="4488605"/>
          </a:xfrm>
          <a:prstGeom prst="roundRect">
            <a:avLst>
              <a:gd name="adj" fmla="val 42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637B329-27DE-51CE-F4B6-EB1199B217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125" y="1303338"/>
            <a:ext cx="5601600" cy="4488605"/>
          </a:xfrm>
          <a:prstGeom prst="roundRect">
            <a:avLst>
              <a:gd name="adj" fmla="val 39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1943"/>
            <a:ext cx="5607050" cy="299295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16325" y="5792438"/>
            <a:ext cx="5608963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E3DBB-00A9-4F08-A07C-9ED9733E007D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D2390426-9D2D-4F00-A428-511448A9836C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7A7E-4BE8-4B01-BC5B-6FE33BA2DB0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7596A-DFCB-4141-B4D9-E8297363009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8B1503-3382-4C3A-A672-A88D048E0DA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32525" y="1454538"/>
            <a:ext cx="5266800" cy="781200"/>
          </a:xfrm>
          <a:prstGeom prst="rect">
            <a:avLst/>
          </a:prstGeom>
        </p:spPr>
        <p:txBody>
          <a:bodyPr wrap="square" lIns="0" tIns="72000" rIns="0" bIns="72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CC1C57B-5831-4901-8605-655DBB075B2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91644" y="1454538"/>
            <a:ext cx="5265000" cy="781200"/>
          </a:xfrm>
          <a:prstGeom prst="rect">
            <a:avLst/>
          </a:prstGeom>
        </p:spPr>
        <p:txBody>
          <a:bodyPr wrap="square" lIns="0" tIns="72000" rIns="0" bIns="72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8AF01B-B7EE-69F0-3113-1E07C2D5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10D87C1-85C7-40B7-3EF5-0997E04A30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DBE383-AB10-CC3B-D342-10443E02C93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0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, Title and Subtitle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106790" y="1303338"/>
            <a:ext cx="7978421" cy="4487862"/>
          </a:xfrm>
          <a:prstGeom prst="roundRect">
            <a:avLst>
              <a:gd name="adj" fmla="val 38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08000">
            <a:norm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92204-289D-4897-A24D-92B4E89E417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42D3BA-5EF1-4DB6-ACB2-E19A79A4A64E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A5764-43D8-49B1-8CCF-1E44D258B4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25ACE-65A6-48E3-AD24-12A240BC4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9DC526-9754-7DE6-EAC5-B9EB6B6E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C0347F-097D-6010-8D87-88D141F8B2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23D2E9-B2C7-255F-E578-0BCEF8C8BF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80677-148E-F381-0168-9327D51EF5C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3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44A2-1C9C-FB10-07A8-CED6CF0274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42888" y="242888"/>
            <a:ext cx="11352439" cy="6384013"/>
          </a:xfrm>
          <a:prstGeom prst="roundRect">
            <a:avLst>
              <a:gd name="adj" fmla="val 27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8000" bIns="1224000" anchor="ctr">
            <a:norm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</p:spTree>
    <p:extLst>
      <p:ext uri="{BB962C8B-B14F-4D97-AF65-F5344CB8AC3E}">
        <p14:creationId xmlns:p14="http://schemas.microsoft.com/office/powerpoint/2010/main" val="25993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1303338"/>
            <a:ext cx="3652838" cy="4787862"/>
          </a:xfrm>
          <a:prstGeom prst="roundRect">
            <a:avLst>
              <a:gd name="adj" fmla="val 47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576000" bIns="72000" anchor="ctr">
            <a:noAutofit/>
          </a:bodyPr>
          <a:lstStyle>
            <a:lvl1pPr marL="0" indent="0" algn="ctr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[The image can then be scaled within the frame by using the ‘Crop’ feature in the ‘Picture Format’ tab of the ribbon.</a:t>
            </a:r>
            <a:r>
              <a:rPr lang="en-US" dirty="0"/>
              <a:t>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B623F-E1ED-BC6F-EAB9-2F7C7BB5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5B934E4-D94D-494D-8E16-6927D2105C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C03FD5-9F96-2D56-07D6-C43A8485D860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1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9163369-E20E-4F1F-9100-6DD4DDB346C3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219C323-6E00-D14B-433A-AFFED48030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8000"/>
          </a:xfrm>
          <a:custGeom>
            <a:avLst/>
            <a:gdLst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26638 w 7554913"/>
              <a:gd name="connsiteY8" fmla="*/ 1402309 h 4788000"/>
              <a:gd name="connsiteX9" fmla="*/ 807326 w 7554913"/>
              <a:gd name="connsiteY9" fmla="*/ 937371 h 4788000"/>
              <a:gd name="connsiteX10" fmla="*/ 850924 w 7554913"/>
              <a:gd name="connsiteY10" fmla="*/ 893772 h 4788000"/>
              <a:gd name="connsiteX11" fmla="*/ 850924 w 7554913"/>
              <a:gd name="connsiteY11" fmla="*/ 639447 h 4788000"/>
              <a:gd name="connsiteX12" fmla="*/ 1360669 w 7554913"/>
              <a:gd name="connsiteY12" fmla="*/ 12872 h 4788000"/>
              <a:gd name="connsiteX13" fmla="*/ 1482160 w 7554913"/>
              <a:gd name="connsiteY13" fmla="*/ 815 h 4788000"/>
              <a:gd name="connsiteX14" fmla="*/ 1697038 w 7554913"/>
              <a:gd name="connsiteY14" fmla="*/ 815 h 47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8000">
                <a:moveTo>
                  <a:pt x="1697038" y="0"/>
                </a:moveTo>
                <a:lnTo>
                  <a:pt x="7378379" y="0"/>
                </a:lnTo>
                <a:cubicBezTo>
                  <a:pt x="7475876" y="0"/>
                  <a:pt x="7554913" y="79037"/>
                  <a:pt x="7554913" y="176534"/>
                </a:cubicBezTo>
                <a:lnTo>
                  <a:pt x="7554913" y="4611466"/>
                </a:lnTo>
                <a:cubicBezTo>
                  <a:pt x="7554913" y="4708963"/>
                  <a:pt x="7475876" y="4788000"/>
                  <a:pt x="7378379" y="4788000"/>
                </a:cubicBezTo>
                <a:lnTo>
                  <a:pt x="176534" y="4788000"/>
                </a:lnTo>
                <a:cubicBezTo>
                  <a:pt x="79037" y="4788000"/>
                  <a:pt x="0" y="4708963"/>
                  <a:pt x="0" y="4611466"/>
                </a:cubicBezTo>
                <a:lnTo>
                  <a:pt x="0" y="1489211"/>
                </a:lnTo>
                <a:lnTo>
                  <a:pt x="26638" y="1402309"/>
                </a:lnTo>
                <a:cubicBezTo>
                  <a:pt x="160159" y="1094053"/>
                  <a:pt x="469438" y="948270"/>
                  <a:pt x="807326" y="937371"/>
                </a:cubicBezTo>
                <a:cubicBezTo>
                  <a:pt x="836392" y="937371"/>
                  <a:pt x="850924" y="915573"/>
                  <a:pt x="850924" y="893772"/>
                </a:cubicBezTo>
                <a:lnTo>
                  <a:pt x="850924" y="639447"/>
                </a:lnTo>
                <a:cubicBezTo>
                  <a:pt x="850924" y="327898"/>
                  <a:pt x="1067897" y="71983"/>
                  <a:pt x="1360669" y="12872"/>
                </a:cubicBezTo>
                <a:lnTo>
                  <a:pt x="1482160" y="815"/>
                </a:lnTo>
                <a:lnTo>
                  <a:pt x="1697038" y="8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B84926-EEA3-D13A-C1FB-3FEC18A7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464933-1F00-DED1-00C8-C81A38AE3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DCCF40-1773-437E-7AB4-DDD201CB4D42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729584D-3365-47B8-9AC0-24723AB0A2D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8DB8D52-5A42-AF02-A231-C38CC50C6F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7900"/>
          </a:xfrm>
          <a:custGeom>
            <a:avLst/>
            <a:gdLst>
              <a:gd name="connsiteX0" fmla="*/ 176482 w 7554913"/>
              <a:gd name="connsiteY0" fmla="*/ 0 h 4787900"/>
              <a:gd name="connsiteX1" fmla="*/ 7378431 w 7554913"/>
              <a:gd name="connsiteY1" fmla="*/ 0 h 4787900"/>
              <a:gd name="connsiteX2" fmla="*/ 7554913 w 7554913"/>
              <a:gd name="connsiteY2" fmla="*/ 176482 h 4787900"/>
              <a:gd name="connsiteX3" fmla="*/ 7554913 w 7554913"/>
              <a:gd name="connsiteY3" fmla="*/ 4611418 h 4787900"/>
              <a:gd name="connsiteX4" fmla="*/ 7378431 w 7554913"/>
              <a:gd name="connsiteY4" fmla="*/ 4787900 h 4787900"/>
              <a:gd name="connsiteX5" fmla="*/ 176482 w 7554913"/>
              <a:gd name="connsiteY5" fmla="*/ 4787900 h 4787900"/>
              <a:gd name="connsiteX6" fmla="*/ 0 w 7554913"/>
              <a:gd name="connsiteY6" fmla="*/ 4611418 h 4787900"/>
              <a:gd name="connsiteX7" fmla="*/ 0 w 7554913"/>
              <a:gd name="connsiteY7" fmla="*/ 2799479 h 4787900"/>
              <a:gd name="connsiteX8" fmla="*/ 3012 w 7554913"/>
              <a:gd name="connsiteY8" fmla="*/ 2763995 h 4787900"/>
              <a:gd name="connsiteX9" fmla="*/ 415133 w 7554913"/>
              <a:gd name="connsiteY9" fmla="*/ 2402680 h 4787900"/>
              <a:gd name="connsiteX10" fmla="*/ 415133 w 7554913"/>
              <a:gd name="connsiteY10" fmla="*/ 2385217 h 4787900"/>
              <a:gd name="connsiteX11" fmla="*/ 3012 w 7554913"/>
              <a:gd name="connsiteY11" fmla="*/ 2023907 h 4787900"/>
              <a:gd name="connsiteX12" fmla="*/ 0 w 7554913"/>
              <a:gd name="connsiteY12" fmla="*/ 1988423 h 4787900"/>
              <a:gd name="connsiteX13" fmla="*/ 0 w 7554913"/>
              <a:gd name="connsiteY13" fmla="*/ 176482 h 4787900"/>
              <a:gd name="connsiteX14" fmla="*/ 176482 w 755491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7900">
                <a:moveTo>
                  <a:pt x="176482" y="0"/>
                </a:moveTo>
                <a:lnTo>
                  <a:pt x="7378431" y="0"/>
                </a:lnTo>
                <a:cubicBezTo>
                  <a:pt x="7475899" y="0"/>
                  <a:pt x="7554913" y="79014"/>
                  <a:pt x="7554913" y="176482"/>
                </a:cubicBezTo>
                <a:lnTo>
                  <a:pt x="7554913" y="4611418"/>
                </a:lnTo>
                <a:cubicBezTo>
                  <a:pt x="7554913" y="4708886"/>
                  <a:pt x="7475899" y="4787900"/>
                  <a:pt x="7378431" y="4787900"/>
                </a:cubicBezTo>
                <a:lnTo>
                  <a:pt x="176482" y="4787900"/>
                </a:lnTo>
                <a:cubicBezTo>
                  <a:pt x="79014" y="4787900"/>
                  <a:pt x="0" y="4708886"/>
                  <a:pt x="0" y="4611418"/>
                </a:cubicBezTo>
                <a:lnTo>
                  <a:pt x="0" y="2799479"/>
                </a:lnTo>
                <a:lnTo>
                  <a:pt x="3012" y="2763995"/>
                </a:lnTo>
                <a:cubicBezTo>
                  <a:pt x="35433" y="2581833"/>
                  <a:pt x="179824" y="2466853"/>
                  <a:pt x="415133" y="2402680"/>
                </a:cubicBezTo>
                <a:cubicBezTo>
                  <a:pt x="425612" y="2399188"/>
                  <a:pt x="425612" y="2388709"/>
                  <a:pt x="415133" y="2385217"/>
                </a:cubicBezTo>
                <a:cubicBezTo>
                  <a:pt x="179824" y="2321043"/>
                  <a:pt x="35433" y="2206068"/>
                  <a:pt x="3012" y="2023907"/>
                </a:cubicBezTo>
                <a:lnTo>
                  <a:pt x="0" y="1988423"/>
                </a:lnTo>
                <a:lnTo>
                  <a:pt x="0" y="176482"/>
                </a:lnTo>
                <a:cubicBezTo>
                  <a:pt x="0" y="79014"/>
                  <a:pt x="79014" y="0"/>
                  <a:pt x="1764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744E32-9E6E-5A11-A7A0-D8AFCFED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AF8F91-23D2-DD88-482D-7FAFF27C51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B64EB2-7F66-5CCC-3945-F5156896877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FB8F13-AB38-63DB-D1F1-86B6EF73DD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242888"/>
            <a:ext cx="3652838" cy="5848312"/>
          </a:xfrm>
          <a:custGeom>
            <a:avLst/>
            <a:gdLst>
              <a:gd name="connsiteX0" fmla="*/ 190569 w 3652838"/>
              <a:gd name="connsiteY0" fmla="*/ 0 h 5848312"/>
              <a:gd name="connsiteX1" fmla="*/ 3462269 w 3652838"/>
              <a:gd name="connsiteY1" fmla="*/ 0 h 5848312"/>
              <a:gd name="connsiteX2" fmla="*/ 3652838 w 3652838"/>
              <a:gd name="connsiteY2" fmla="*/ 190569 h 5848312"/>
              <a:gd name="connsiteX3" fmla="*/ 3652838 w 3652838"/>
              <a:gd name="connsiteY3" fmla="*/ 5657743 h 5848312"/>
              <a:gd name="connsiteX4" fmla="*/ 3462269 w 3652838"/>
              <a:gd name="connsiteY4" fmla="*/ 5848312 h 5848312"/>
              <a:gd name="connsiteX5" fmla="*/ 190569 w 3652838"/>
              <a:gd name="connsiteY5" fmla="*/ 5848312 h 5848312"/>
              <a:gd name="connsiteX6" fmla="*/ 0 w 3652838"/>
              <a:gd name="connsiteY6" fmla="*/ 5657743 h 5848312"/>
              <a:gd name="connsiteX7" fmla="*/ 0 w 3652838"/>
              <a:gd name="connsiteY7" fmla="*/ 3402065 h 5848312"/>
              <a:gd name="connsiteX8" fmla="*/ 7373 w 3652838"/>
              <a:gd name="connsiteY8" fmla="*/ 3315183 h 5848312"/>
              <a:gd name="connsiteX9" fmla="*/ 442863 w 3652838"/>
              <a:gd name="connsiteY9" fmla="*/ 2933380 h 5848312"/>
              <a:gd name="connsiteX10" fmla="*/ 442863 w 3652838"/>
              <a:gd name="connsiteY10" fmla="*/ 2914928 h 5848312"/>
              <a:gd name="connsiteX11" fmla="*/ 7373 w 3652838"/>
              <a:gd name="connsiteY11" fmla="*/ 2533130 h 5848312"/>
              <a:gd name="connsiteX12" fmla="*/ 0 w 3652838"/>
              <a:gd name="connsiteY12" fmla="*/ 2446249 h 5848312"/>
              <a:gd name="connsiteX13" fmla="*/ 0 w 3652838"/>
              <a:gd name="connsiteY13" fmla="*/ 190569 h 5848312"/>
              <a:gd name="connsiteX14" fmla="*/ 190569 w 3652838"/>
              <a:gd name="connsiteY14" fmla="*/ 0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2838" h="5848312">
                <a:moveTo>
                  <a:pt x="190569" y="0"/>
                </a:moveTo>
                <a:lnTo>
                  <a:pt x="3462269" y="0"/>
                </a:lnTo>
                <a:cubicBezTo>
                  <a:pt x="3567517" y="0"/>
                  <a:pt x="3652838" y="85321"/>
                  <a:pt x="3652838" y="190569"/>
                </a:cubicBezTo>
                <a:lnTo>
                  <a:pt x="3652838" y="5657743"/>
                </a:lnTo>
                <a:cubicBezTo>
                  <a:pt x="3652838" y="5762991"/>
                  <a:pt x="3567517" y="5848312"/>
                  <a:pt x="3462269" y="5848312"/>
                </a:cubicBezTo>
                <a:lnTo>
                  <a:pt x="190569" y="5848312"/>
                </a:lnTo>
                <a:cubicBezTo>
                  <a:pt x="85321" y="5848312"/>
                  <a:pt x="0" y="5762991"/>
                  <a:pt x="0" y="5657743"/>
                </a:cubicBezTo>
                <a:lnTo>
                  <a:pt x="0" y="3402065"/>
                </a:lnTo>
                <a:lnTo>
                  <a:pt x="7373" y="3315183"/>
                </a:lnTo>
                <a:cubicBezTo>
                  <a:pt x="41632" y="3122692"/>
                  <a:pt x="194211" y="3001193"/>
                  <a:pt x="442863" y="2933380"/>
                </a:cubicBezTo>
                <a:cubicBezTo>
                  <a:pt x="453936" y="2929691"/>
                  <a:pt x="453936" y="2918617"/>
                  <a:pt x="442863" y="2914928"/>
                </a:cubicBezTo>
                <a:cubicBezTo>
                  <a:pt x="194211" y="2847115"/>
                  <a:pt x="41632" y="2725620"/>
                  <a:pt x="7373" y="2533130"/>
                </a:cubicBezTo>
                <a:lnTo>
                  <a:pt x="0" y="2446249"/>
                </a:lnTo>
                <a:lnTo>
                  <a:pt x="0" y="190569"/>
                </a:lnTo>
                <a:cubicBezTo>
                  <a:pt x="0" y="85321"/>
                  <a:pt x="85321" y="0"/>
                  <a:pt x="1905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576000" rIns="108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02126E-B6A8-2921-6EF1-1AB371E2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7554912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475D3A0-2D66-AC67-134B-77A55D269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1FF2E9-41D3-FCB0-8100-2CB5AD7B063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5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1E2B43-F98E-82F3-DBAA-FC13402D7C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242888"/>
            <a:ext cx="7554914" cy="5848312"/>
          </a:xfrm>
          <a:custGeom>
            <a:avLst/>
            <a:gdLst>
              <a:gd name="connsiteX0" fmla="*/ 2145019 w 7554914"/>
              <a:gd name="connsiteY0" fmla="*/ 0 h 5848312"/>
              <a:gd name="connsiteX1" fmla="*/ 7370751 w 7554914"/>
              <a:gd name="connsiteY1" fmla="*/ 0 h 5848312"/>
              <a:gd name="connsiteX2" fmla="*/ 7554914 w 7554914"/>
              <a:gd name="connsiteY2" fmla="*/ 184163 h 5848312"/>
              <a:gd name="connsiteX3" fmla="*/ 7554914 w 7554914"/>
              <a:gd name="connsiteY3" fmla="*/ 5664149 h 5848312"/>
              <a:gd name="connsiteX4" fmla="*/ 7370751 w 7554914"/>
              <a:gd name="connsiteY4" fmla="*/ 5848312 h 5848312"/>
              <a:gd name="connsiteX5" fmla="*/ 184163 w 7554914"/>
              <a:gd name="connsiteY5" fmla="*/ 5848312 h 5848312"/>
              <a:gd name="connsiteX6" fmla="*/ 0 w 7554914"/>
              <a:gd name="connsiteY6" fmla="*/ 5664149 h 5848312"/>
              <a:gd name="connsiteX7" fmla="*/ 0 w 7554914"/>
              <a:gd name="connsiteY7" fmla="*/ 2161063 h 5848312"/>
              <a:gd name="connsiteX8" fmla="*/ 38324 w 7554914"/>
              <a:gd name="connsiteY8" fmla="*/ 2036037 h 5848312"/>
              <a:gd name="connsiteX9" fmla="*/ 1172960 w 7554914"/>
              <a:gd name="connsiteY9" fmla="*/ 1360305 h 5848312"/>
              <a:gd name="connsiteX10" fmla="*/ 1236325 w 7554914"/>
              <a:gd name="connsiteY10" fmla="*/ 1296939 h 5848312"/>
              <a:gd name="connsiteX11" fmla="*/ 1236325 w 7554914"/>
              <a:gd name="connsiteY11" fmla="*/ 927309 h 5848312"/>
              <a:gd name="connsiteX12" fmla="*/ 1977178 w 7554914"/>
              <a:gd name="connsiteY12" fmla="*/ 16657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4914" h="5848312">
                <a:moveTo>
                  <a:pt x="2145019" y="0"/>
                </a:moveTo>
                <a:lnTo>
                  <a:pt x="7370751" y="0"/>
                </a:lnTo>
                <a:cubicBezTo>
                  <a:pt x="7472461" y="0"/>
                  <a:pt x="7554914" y="82453"/>
                  <a:pt x="7554914" y="184163"/>
                </a:cubicBezTo>
                <a:lnTo>
                  <a:pt x="7554914" y="5664149"/>
                </a:lnTo>
                <a:cubicBezTo>
                  <a:pt x="7554914" y="5765859"/>
                  <a:pt x="7472461" y="5848312"/>
                  <a:pt x="7370751" y="5848312"/>
                </a:cubicBezTo>
                <a:lnTo>
                  <a:pt x="184163" y="5848312"/>
                </a:lnTo>
                <a:cubicBezTo>
                  <a:pt x="82453" y="5848312"/>
                  <a:pt x="0" y="5765859"/>
                  <a:pt x="0" y="5664149"/>
                </a:cubicBezTo>
                <a:lnTo>
                  <a:pt x="0" y="2161063"/>
                </a:lnTo>
                <a:lnTo>
                  <a:pt x="38324" y="2036037"/>
                </a:lnTo>
                <a:cubicBezTo>
                  <a:pt x="232381" y="1588024"/>
                  <a:pt x="681881" y="1376146"/>
                  <a:pt x="1172960" y="1360305"/>
                </a:cubicBezTo>
                <a:cubicBezTo>
                  <a:pt x="1215204" y="1360305"/>
                  <a:pt x="1236325" y="1328624"/>
                  <a:pt x="1236325" y="1296939"/>
                </a:cubicBezTo>
                <a:lnTo>
                  <a:pt x="1236325" y="927309"/>
                </a:lnTo>
                <a:cubicBezTo>
                  <a:pt x="1236325" y="474509"/>
                  <a:pt x="1551669" y="102568"/>
                  <a:pt x="1977178" y="16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576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4101"/>
            <a:ext cx="3652839" cy="44907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2993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8CFF33-B49E-9711-53F9-19D0CC0A1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390525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A3CE1FB-D5F5-92E1-9D34-DB8E8889C9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39052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91AF96-43AB-49E0-5AA2-71826DA9639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1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2100262"/>
            <a:ext cx="3652838" cy="369213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DC6169B-19DB-4994-BA6B-38503C57DC8A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C42DF1-9B7E-9A5C-E40E-35292FD97B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126" y="1303338"/>
            <a:ext cx="3480970" cy="796925"/>
          </a:xfrm>
        </p:spPr>
        <p:txBody>
          <a:bodyPr lIns="0" tIns="72000" rIns="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subheading text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42A83F9-173D-2F5C-840B-653949B4C5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48179" y="1303337"/>
            <a:ext cx="7977108" cy="4787900"/>
          </a:xfrm>
          <a:custGeom>
            <a:avLst/>
            <a:gdLst>
              <a:gd name="connsiteX0" fmla="*/ 594703 w 7977108"/>
              <a:gd name="connsiteY0" fmla="*/ 0 h 4787900"/>
              <a:gd name="connsiteX1" fmla="*/ 7804600 w 7977108"/>
              <a:gd name="connsiteY1" fmla="*/ 0 h 4787900"/>
              <a:gd name="connsiteX2" fmla="*/ 7977108 w 7977108"/>
              <a:gd name="connsiteY2" fmla="*/ 172508 h 4787900"/>
              <a:gd name="connsiteX3" fmla="*/ 7977108 w 7977108"/>
              <a:gd name="connsiteY3" fmla="*/ 4615392 h 4787900"/>
              <a:gd name="connsiteX4" fmla="*/ 7804600 w 7977108"/>
              <a:gd name="connsiteY4" fmla="*/ 4787900 h 4787900"/>
              <a:gd name="connsiteX5" fmla="*/ 594703 w 7977108"/>
              <a:gd name="connsiteY5" fmla="*/ 4787900 h 4787900"/>
              <a:gd name="connsiteX6" fmla="*/ 422195 w 7977108"/>
              <a:gd name="connsiteY6" fmla="*/ 4615392 h 4787900"/>
              <a:gd name="connsiteX7" fmla="*/ 422195 w 7977108"/>
              <a:gd name="connsiteY7" fmla="*/ 1002316 h 4787900"/>
              <a:gd name="connsiteX8" fmla="*/ 419981 w 7977108"/>
              <a:gd name="connsiteY8" fmla="*/ 976226 h 4787900"/>
              <a:gd name="connsiteX9" fmla="*/ 7859 w 7977108"/>
              <a:gd name="connsiteY9" fmla="*/ 614915 h 4787900"/>
              <a:gd name="connsiteX10" fmla="*/ 7859 w 7977108"/>
              <a:gd name="connsiteY10" fmla="*/ 597453 h 4787900"/>
              <a:gd name="connsiteX11" fmla="*/ 419981 w 7977108"/>
              <a:gd name="connsiteY11" fmla="*/ 236137 h 4787900"/>
              <a:gd name="connsiteX12" fmla="*/ 422195 w 7977108"/>
              <a:gd name="connsiteY12" fmla="*/ 210041 h 4787900"/>
              <a:gd name="connsiteX13" fmla="*/ 422195 w 7977108"/>
              <a:gd name="connsiteY13" fmla="*/ 172508 h 4787900"/>
              <a:gd name="connsiteX14" fmla="*/ 594703 w 7977108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77108" h="4787900">
                <a:moveTo>
                  <a:pt x="594703" y="0"/>
                </a:moveTo>
                <a:lnTo>
                  <a:pt x="7804600" y="0"/>
                </a:lnTo>
                <a:cubicBezTo>
                  <a:pt x="7899874" y="0"/>
                  <a:pt x="7977108" y="77234"/>
                  <a:pt x="7977108" y="172508"/>
                </a:cubicBezTo>
                <a:lnTo>
                  <a:pt x="7977108" y="4615392"/>
                </a:lnTo>
                <a:cubicBezTo>
                  <a:pt x="7977108" y="4710666"/>
                  <a:pt x="7899874" y="4787900"/>
                  <a:pt x="7804600" y="4787900"/>
                </a:cubicBezTo>
                <a:lnTo>
                  <a:pt x="594703" y="4787900"/>
                </a:lnTo>
                <a:cubicBezTo>
                  <a:pt x="499429" y="4787900"/>
                  <a:pt x="422195" y="4710666"/>
                  <a:pt x="422195" y="4615392"/>
                </a:cubicBezTo>
                <a:lnTo>
                  <a:pt x="422195" y="1002316"/>
                </a:lnTo>
                <a:lnTo>
                  <a:pt x="419981" y="976226"/>
                </a:lnTo>
                <a:cubicBezTo>
                  <a:pt x="387560" y="794064"/>
                  <a:pt x="243169" y="679089"/>
                  <a:pt x="7859" y="614915"/>
                </a:cubicBezTo>
                <a:cubicBezTo>
                  <a:pt x="-2620" y="611423"/>
                  <a:pt x="-2620" y="600944"/>
                  <a:pt x="7859" y="597453"/>
                </a:cubicBezTo>
                <a:cubicBezTo>
                  <a:pt x="243169" y="533278"/>
                  <a:pt x="387560" y="418299"/>
                  <a:pt x="419981" y="236137"/>
                </a:cubicBezTo>
                <a:lnTo>
                  <a:pt x="422195" y="210041"/>
                </a:lnTo>
                <a:lnTo>
                  <a:pt x="422195" y="172508"/>
                </a:lnTo>
                <a:cubicBezTo>
                  <a:pt x="422195" y="77234"/>
                  <a:pt x="499429" y="0"/>
                  <a:pt x="5947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00000" tIns="216000" rIns="540000" bIns="72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92BEDA-CC1A-B239-4AEA-C3F37E21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750812B-2C47-57D4-77B8-4674E6495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E5D052-D1E8-918C-87BF-6E3142B87FE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5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DC8841-B149-2334-AF59-5558F485A757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4C205A4-821A-253A-297E-0360320A4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015E68-9B94-B2B9-2F33-1D9732CC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8F29C9-8F7E-1D4B-3005-616565FA7753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F7007A-5965-5814-8FF8-29077566CB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5010784"/>
            <a:ext cx="11150600" cy="5480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6A64F09-F5D8-B6EE-7ED5-2B69A4668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5558794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62EFE5-F00A-570F-E85D-A9685EA918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4399" y="2100263"/>
            <a:ext cx="5303202" cy="15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3338"/>
            <a:ext cx="5602288" cy="478592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1303338"/>
            <a:ext cx="5602288" cy="2049077"/>
          </a:xfrm>
          <a:prstGeom prst="roundRect">
            <a:avLst>
              <a:gd name="adj" fmla="val 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23001" y="3383480"/>
            <a:ext cx="5602287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23001" y="3713345"/>
            <a:ext cx="5602288" cy="2048029"/>
          </a:xfrm>
          <a:prstGeom prst="roundRect">
            <a:avLst>
              <a:gd name="adj" fmla="val 84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223001" y="5792438"/>
            <a:ext cx="5602287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algn="r">
              <a:defRPr/>
            </a:lvl1pPr>
          </a:lstStyle>
          <a:p>
            <a:fld id="{D35EAFE1-FE5F-44CC-825D-16EBF058F4AD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A279A2-5C44-FF2E-B384-6E6E2D4B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A0BC10E-676C-5CAF-16CC-96A54F223F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5935EB-46DA-41B4-C62C-331192886E84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785927"/>
          </a:xfrm>
          <a:prstGeom prst="rect">
            <a:avLst/>
          </a:prstGeom>
        </p:spPr>
        <p:txBody>
          <a:bodyPr lIns="0" tIns="180000" rIns="0" bIns="180000">
            <a:noAutofit/>
          </a:bodyPr>
          <a:lstStyle>
            <a:lvl1pPr marL="359991" indent="-359991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1753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2pPr>
            <a:lvl3pPr marL="1079973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144141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4pPr>
            <a:lvl5pPr marL="1799955" indent="-359991">
              <a:buClr>
                <a:schemeClr val="tx1"/>
              </a:buClr>
              <a:buFont typeface="Arial" panose="020B0604020202020204" pitchFamily="34" charset="0"/>
              <a:buChar char="-"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8"/>
            <a:ext cx="3649663" cy="4471820"/>
          </a:xfrm>
          <a:prstGeom prst="roundRect">
            <a:avLst>
              <a:gd name="adj" fmla="val 48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rm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270376" y="5790465"/>
            <a:ext cx="3650970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172450" y="1303338"/>
            <a:ext cx="3650400" cy="4471200"/>
          </a:xfrm>
          <a:prstGeom prst="roundRect">
            <a:avLst>
              <a:gd name="adj" fmla="val 5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rm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172450" y="5792438"/>
            <a:ext cx="3652838" cy="298800"/>
          </a:xfrm>
          <a:prstGeom prst="rect">
            <a:avLst/>
          </a:prstGeom>
        </p:spPr>
        <p:txBody>
          <a:bodyPr lIns="0" tIns="72000" rIns="0" bIns="720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 algn="r">
              <a:defRPr/>
            </a:lvl1pPr>
          </a:lstStyle>
          <a:p>
            <a:fld id="{B03DE9E3-FCC4-44C9-9C9C-3C907C61E776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258698-286C-88FD-70CB-ECDC7EEF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D5C8553-9D06-642B-D0A0-1E6DF4F5CE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C8E6EBF-1077-88CA-250A-BC3D173D625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1AFB533-57EF-4766-9D87-DAD3C67F4A4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125" y="5792400"/>
            <a:ext cx="11460163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E2FA657-3A41-6C8A-7C73-5FF4D5761F76}"/>
              </a:ext>
            </a:extLst>
          </p:cNvPr>
          <p:cNvSpPr>
            <a:spLocks noGrp="1"/>
          </p:cNvSpPr>
          <p:nvPr>
            <p:ph type="tbl" sz="quarter" idx="34" hasCustomPrompt="1"/>
          </p:nvPr>
        </p:nvSpPr>
        <p:spPr>
          <a:xfrm>
            <a:off x="365119" y="1303338"/>
            <a:ext cx="11459625" cy="4489450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TABLE icon to insert table.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A4EB32-D948-C409-F1E5-9F712310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E30107F-6B57-65E7-BD35-CCB493B8D6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11BFB-31C6-6656-90B9-BB1C81967B2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4741D83-B006-4893-8541-66BA34E08C4B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6713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994D5C1-7836-1E91-87FA-56E472221EB3}"/>
              </a:ext>
            </a:extLst>
          </p:cNvPr>
          <p:cNvSpPr>
            <a:spLocks noGrp="1"/>
          </p:cNvSpPr>
          <p:nvPr>
            <p:ph type="chart" sz="quarter" idx="34" hasCustomPrompt="1"/>
          </p:nvPr>
        </p:nvSpPr>
        <p:spPr>
          <a:xfrm>
            <a:off x="365125" y="1303338"/>
            <a:ext cx="11460163" cy="4489062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r>
              <a:rPr lang="en-GB" dirty="0"/>
              <a:t>Click CHART icons to insert chart.</a:t>
            </a:r>
            <a:br>
              <a:rPr lang="en-GB" dirty="0"/>
            </a:br>
            <a:r>
              <a:rPr lang="en-US" dirty="0"/>
              <a:t>Please ensure your chart title, legend, x and y axis titles are minimum 12 </a:t>
            </a:r>
            <a:r>
              <a:rPr lang="en-US" dirty="0" err="1"/>
              <a:t>pt</a:t>
            </a:r>
            <a:r>
              <a:rPr lang="en-US" dirty="0"/>
              <a:t>, Arial black for accessibility.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CEE79-8221-4C6C-2397-0791C954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91ECF0-259D-F144-9708-B8296C87B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FC0E92-53E2-6353-15B7-7028E9E80A82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4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7A6D-CCB0-DF2D-0D9A-6184CE396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2BDB7-A7FE-AA4E-3952-EBCCAC237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6505-B9A2-3A36-B9B6-3E3CF07A64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3924AB-56D4-343D-306B-195A924E9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84351E-5906-1465-ED52-DA75D363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BDBB70-10FD-DDED-C062-9AA9276564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DFC7D-EB75-1C71-FBB6-74679DF5FB23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4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B0EC8B-993B-9701-B3D4-2FBFA2652A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7B165-5683-4F5F-9FF2-907EF7B970C8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4B64CB0-473B-DCCB-4EF6-AD25967272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0C223B-EC3F-01A9-ECD3-7E6A591C40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466546-C07E-BFBF-4B2F-E4D299013F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4800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F5241F-6CBA-AE82-8AEE-138E90E20F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219299" y="6191252"/>
            <a:ext cx="1215582" cy="5638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C54E86-8E74-E1E1-9919-BF95D8B2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936C739-784E-0B16-D78E-DAACEC459B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BE41CA-ABEC-55CB-D62E-31831DAD300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2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3EA56-5111-4037-9D95-99472C98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44B5-6D56-4B59-9C1D-2022F9BFF5DA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E7BCF-23E0-421B-8A21-1CDDB167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F21D1-F1DD-4945-8EF8-43393EDC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A2858F-078E-2E59-C8A6-5102082DA3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72000" rIns="0" bIns="72000" anchor="b">
            <a:noAutofit/>
          </a:bodyPr>
          <a:lstStyle>
            <a:lvl1pPr marL="0" indent="0">
              <a:buNone/>
              <a:defRPr sz="12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</p:spTree>
    <p:extLst>
      <p:ext uri="{BB962C8B-B14F-4D97-AF65-F5344CB8AC3E}">
        <p14:creationId xmlns:p14="http://schemas.microsoft.com/office/powerpoint/2010/main" val="14482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F7EFD61-0B79-2619-1483-7B804B2C8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11460163" cy="1260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BC9BD8C-031D-7F0A-C46B-D38FB01367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11460164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01FA46-1D8D-93AD-9A24-7740D438F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175" y="5967611"/>
            <a:ext cx="1401150" cy="42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05DD1F-ADCE-21F5-3B42-348B73562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8651875" cy="126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65F606-CDCB-0367-61AA-199FECCB3A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8651876" cy="47520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E066BEF-B097-8826-7B68-974384A3D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772" t="25173" r="16016" b="28870"/>
          <a:stretch/>
        </p:blipFill>
        <p:spPr>
          <a:xfrm>
            <a:off x="322824" y="5861243"/>
            <a:ext cx="1586940" cy="5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B20AFD6-6925-491B-B024-5E0A32A58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90B266-F3BD-2613-5CB9-7E4A4FDFC416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8659A8-C764-F3A5-40B7-A3CB7A35D2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A717EDF-9AA4-491F-3311-9F14A5CFB89C}"/>
              </a:ext>
            </a:extLst>
          </p:cNvPr>
          <p:cNvSpPr/>
          <p:nvPr userDrawn="1"/>
        </p:nvSpPr>
        <p:spPr bwMode="auto">
          <a:xfrm>
            <a:off x="523973" y="6107998"/>
            <a:ext cx="1806576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AC67F3-7D0E-A071-327B-17B446179DB8}"/>
              </a:ext>
            </a:extLst>
          </p:cNvPr>
          <p:cNvSpPr/>
          <p:nvPr userDrawn="1"/>
        </p:nvSpPr>
        <p:spPr bwMode="auto">
          <a:xfrm>
            <a:off x="523973" y="4557510"/>
            <a:ext cx="1806576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30BA3B-88CD-41DE-E089-7100E3E52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7432" y="4557510"/>
            <a:ext cx="9414362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18000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C6E06B6-BD9A-7A5E-5A90-56308009FF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07432" y="6107998"/>
            <a:ext cx="9414362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72000" rIns="180000" bIns="72000" anchor="ctr" anchorCtr="0">
            <a:normAutofit/>
          </a:bodyPr>
          <a:lstStyle>
            <a:lvl1pPr marL="0" indent="0"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973" y="4990763"/>
            <a:ext cx="1806576" cy="1040352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E683597-5ADE-F2A0-A01C-FD8E476ABB8B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5F316B-6E9C-D66E-FE22-B16477918817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E4B35B0-1B56-815F-BA6C-0E89CBE6A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A99F019-A435-B954-ABA9-68CA4DD19B2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8B53D05A-F4B0-150E-FE9F-AB4DED2667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4399" y="2100263"/>
            <a:ext cx="5303202" cy="1598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8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R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03810C-0168-8013-6BD1-DF4493DB8F41}"/>
              </a:ext>
            </a:extLst>
          </p:cNvPr>
          <p:cNvSpPr/>
          <p:nvPr userDrawn="1"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FE542C-8ECE-F9C9-8F96-80B2751FA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/>
          <a:stretch/>
        </p:blipFill>
        <p:spPr>
          <a:xfrm>
            <a:off x="-11448" y="2821572"/>
            <a:ext cx="5481179" cy="3827396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64731" y="4039394"/>
            <a:ext cx="3840480" cy="666849"/>
          </a:xfrm>
        </p:spPr>
        <p:txBody>
          <a:bodyPr anchor="b" anchorCtr="0">
            <a:no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92" y="243667"/>
            <a:ext cx="1922280" cy="711063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65601" y="5055445"/>
            <a:ext cx="3250057" cy="246221"/>
          </a:xfrm>
        </p:spPr>
        <p:txBody>
          <a:bodyPr vert="horz" lIns="0" tIns="0" rIns="0" bIns="0" rtlCol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lang="en-US" i="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subheading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7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/SPA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AC59E1C-A015-4BA4-AB7D-EC00F37B815F}"/>
              </a:ext>
            </a:extLst>
          </p:cNvPr>
          <p:cNvSpPr/>
          <p:nvPr userDrawn="1"/>
        </p:nvSpPr>
        <p:spPr bwMode="auto">
          <a:xfrm>
            <a:off x="365126" y="1307574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EBA022-30B3-B17F-5D7C-3A3D869D35FA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2778690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Key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5A742C-A049-77AC-C2E5-4272D118CC96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4249806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6507E6-44A7-B4B5-33F1-9F0C0DC0FDE1}"/>
              </a:ext>
            </a:extLst>
          </p:cNvPr>
          <p:cNvSpPr/>
          <p:nvPr userDrawn="1"/>
        </p:nvSpPr>
        <p:spPr bwMode="auto">
          <a:xfrm>
            <a:off x="365126" y="5720922"/>
            <a:ext cx="1806576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73ECA-2D04-B6E9-1FB4-377F08AA5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6886-926E-8975-E95D-5BCD6F82E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E9B4D-B613-11AE-72F8-5A0C3EBFD9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BB6F2-78D4-BCC3-D950-5FAF7FCB8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7554912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 / paper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46E8B4-4C83-8DD1-80BB-CC03BD24AF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19B5E4-F2A8-7F44-855D-F41DDE3B3D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72450" y="694948"/>
            <a:ext cx="3649661" cy="352801"/>
          </a:xfrm>
        </p:spPr>
        <p:txBody>
          <a:bodyPr lIns="0" tIns="0" rIns="0" bIns="18000" anchor="b" anchorCtr="0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date of session 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5126" y="1777158"/>
            <a:ext cx="1695450" cy="926921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D6FC89-B057-E6C5-C8EA-1FC8CB31B6CA}"/>
              </a:ext>
            </a:extLst>
          </p:cNvPr>
          <p:cNvSpPr/>
          <p:nvPr userDrawn="1"/>
        </p:nvSpPr>
        <p:spPr bwMode="auto">
          <a:xfrm>
            <a:off x="8172450" y="242888"/>
            <a:ext cx="3654425" cy="4520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5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kern="0" dirty="0">
                <a:solidFill>
                  <a:schemeClr val="tx2"/>
                </a:solidFill>
              </a:rPr>
              <a:t>Session date: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166E02B-F260-FEAF-DDEB-67922AA11E6E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365126" y="3337172"/>
            <a:ext cx="1695450" cy="83802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key questions to be addressed at the meeting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EA22563-2363-AB1F-DC9F-7A5457933645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2C5C591-14F5-449A-187A-1D9A683E96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60405" y="1307574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4077D3A-2E14-68B6-5E16-413475F36C3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60405" y="2778690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Does XXX have further input on the proposals set out or require additional information?</a:t>
            </a:r>
            <a:br>
              <a:rPr lang="en-US" dirty="0"/>
            </a:br>
            <a:r>
              <a:rPr lang="en-US" dirty="0"/>
              <a:t>Is XXX supportive of the recommendation to x, y, z?</a:t>
            </a:r>
            <a:br>
              <a:rPr lang="en-US" dirty="0"/>
            </a:br>
            <a:r>
              <a:rPr lang="en-US" dirty="0"/>
              <a:t>Does XXX support the approach outlined to x, y, z?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DE7D720-AF89-6DE4-D2E5-33C7B01B7E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0405" y="4249806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rm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Key steps following XXX review / decision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C53FB3B-975B-80D5-29B3-81DC27DCAC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60405" y="5720922"/>
            <a:ext cx="9557738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36000" rIns="0" bIns="3600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5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00430-8A32-4EA0-BAD1-A7727B81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2794-638D-4328-B0BC-C610FB243ADC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6E0BB-62AD-47AF-909C-4F33FB56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EE5C-8451-457A-BD36-F438731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071252-BD8E-4D3D-BF35-8427544DD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3176" y="242888"/>
            <a:ext cx="6712112" cy="5848350"/>
          </a:xfrm>
        </p:spPr>
        <p:txBody>
          <a:bodyPr lIns="0" tIns="180000" rIns="0" bIns="180000" anchor="t">
            <a:noAutofit/>
          </a:bodyPr>
          <a:lstStyle>
            <a:lvl1pPr marL="720000" indent="-7200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800"/>
            </a:lvl1pPr>
            <a:lvl2pPr marL="814742" indent="-457200">
              <a:buClr>
                <a:schemeClr val="tx2"/>
              </a:buClr>
              <a:buFont typeface="+mj-lt"/>
              <a:buAutoNum type="arabicPeriod"/>
              <a:defRPr/>
            </a:lvl2pPr>
            <a:lvl3pPr marL="1177182" indent="-457200">
              <a:buClr>
                <a:schemeClr val="tx2"/>
              </a:buClr>
              <a:buFont typeface="+mj-lt"/>
              <a:buAutoNum type="arabicPeriod"/>
              <a:defRPr/>
            </a:lvl3pPr>
            <a:lvl4pPr>
              <a:buClr>
                <a:schemeClr val="tx2"/>
              </a:buClr>
              <a:buFont typeface="+mj-lt"/>
              <a:buAutoNum type="arabicPeriod"/>
              <a:defRPr/>
            </a:lvl4pPr>
            <a:lvl5pPr>
              <a:buClr>
                <a:schemeClr val="tx2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dirty="0"/>
              <a:t>Agenda point 1, add text here.</a:t>
            </a:r>
            <a:br>
              <a:rPr lang="en-GB" dirty="0"/>
            </a:br>
            <a:r>
              <a:rPr lang="en-GB" dirty="0"/>
              <a:t>Agenda point 2, add text here.</a:t>
            </a:r>
            <a:br>
              <a:rPr lang="en-GB" dirty="0"/>
            </a:br>
            <a:r>
              <a:rPr lang="en-GB" dirty="0"/>
              <a:t>Agenda point 3, add text here.</a:t>
            </a:r>
            <a:br>
              <a:rPr lang="en-GB" dirty="0"/>
            </a:br>
            <a:r>
              <a:rPr lang="en-GB" dirty="0"/>
              <a:t>Agenda point 4, add text here.</a:t>
            </a:r>
            <a:br>
              <a:rPr lang="en-GB" dirty="0"/>
            </a:br>
            <a:r>
              <a:rPr lang="en-GB" dirty="0"/>
              <a:t>Agenda point 5, add text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30E13A-9E76-B161-1416-CBE84BD2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474805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202868D-ACDF-6434-3575-872690D6A7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47480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4B05C-AADA-DE64-7CCE-6E374DE8A94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4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D48070-D695-60C2-898C-9832D9369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11162"/>
            <a:ext cx="11460164" cy="4484800"/>
          </a:xfrm>
          <a:custGeom>
            <a:avLst/>
            <a:gdLst>
              <a:gd name="connsiteX0" fmla="*/ 185682 w 11460164"/>
              <a:gd name="connsiteY0" fmla="*/ 0 h 4484800"/>
              <a:gd name="connsiteX1" fmla="*/ 11274482 w 11460164"/>
              <a:gd name="connsiteY1" fmla="*/ 0 h 4484800"/>
              <a:gd name="connsiteX2" fmla="*/ 11460164 w 11460164"/>
              <a:gd name="connsiteY2" fmla="*/ 185682 h 4484800"/>
              <a:gd name="connsiteX3" fmla="*/ 11460164 w 11460164"/>
              <a:gd name="connsiteY3" fmla="*/ 456183 h 4484800"/>
              <a:gd name="connsiteX4" fmla="*/ 11460164 w 11460164"/>
              <a:gd name="connsiteY4" fmla="*/ 715601 h 4484800"/>
              <a:gd name="connsiteX5" fmla="*/ 11460164 w 11460164"/>
              <a:gd name="connsiteY5" fmla="*/ 4299118 h 4484800"/>
              <a:gd name="connsiteX6" fmla="*/ 11274482 w 11460164"/>
              <a:gd name="connsiteY6" fmla="*/ 4484800 h 4484800"/>
              <a:gd name="connsiteX7" fmla="*/ 185682 w 11460164"/>
              <a:gd name="connsiteY7" fmla="*/ 4484800 h 4484800"/>
              <a:gd name="connsiteX8" fmla="*/ 0 w 11460164"/>
              <a:gd name="connsiteY8" fmla="*/ 4299118 h 4484800"/>
              <a:gd name="connsiteX9" fmla="*/ 0 w 11460164"/>
              <a:gd name="connsiteY9" fmla="*/ 715601 h 4484800"/>
              <a:gd name="connsiteX10" fmla="*/ 0 w 11460164"/>
              <a:gd name="connsiteY10" fmla="*/ 456183 h 4484800"/>
              <a:gd name="connsiteX11" fmla="*/ 0 w 11460164"/>
              <a:gd name="connsiteY11" fmla="*/ 185682 h 4484800"/>
              <a:gd name="connsiteX12" fmla="*/ 185682 w 11460164"/>
              <a:gd name="connsiteY12" fmla="*/ 0 h 44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0164" h="4484800">
                <a:moveTo>
                  <a:pt x="185682" y="0"/>
                </a:moveTo>
                <a:lnTo>
                  <a:pt x="11274482" y="0"/>
                </a:lnTo>
                <a:cubicBezTo>
                  <a:pt x="11377031" y="0"/>
                  <a:pt x="11460164" y="83133"/>
                  <a:pt x="11460164" y="185682"/>
                </a:cubicBezTo>
                <a:lnTo>
                  <a:pt x="11460164" y="456183"/>
                </a:lnTo>
                <a:lnTo>
                  <a:pt x="11460164" y="715601"/>
                </a:lnTo>
                <a:lnTo>
                  <a:pt x="11460164" y="4299118"/>
                </a:lnTo>
                <a:cubicBezTo>
                  <a:pt x="11460164" y="4401667"/>
                  <a:pt x="11377031" y="4484800"/>
                  <a:pt x="11274482" y="4484800"/>
                </a:cubicBezTo>
                <a:lnTo>
                  <a:pt x="185682" y="4484800"/>
                </a:lnTo>
                <a:cubicBezTo>
                  <a:pt x="83133" y="4484800"/>
                  <a:pt x="0" y="4401667"/>
                  <a:pt x="0" y="4299118"/>
                </a:cubicBezTo>
                <a:lnTo>
                  <a:pt x="0" y="715601"/>
                </a:lnTo>
                <a:lnTo>
                  <a:pt x="0" y="456183"/>
                </a:lnTo>
                <a:lnTo>
                  <a:pt x="0" y="185682"/>
                </a:lnTo>
                <a:cubicBezTo>
                  <a:pt x="0" y="83133"/>
                  <a:pt x="83133" y="0"/>
                  <a:pt x="1856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outside of grey holder please reduce the size of the font.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B731B-8FAA-4A1B-8740-D7002967C1C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84BE9-25CA-45B1-9061-9DCABA70A1E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0296A1-E119-4AEC-80A5-65FD719F96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C0D48C-007D-FEEC-D1DF-C0089187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F6E4BF1-5B10-6CC3-60CB-FA773CAB8A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9DCD39-6F77-D442-9C41-7FE9A4CBB7F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0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51742-951B-4B8B-93F8-F6814A0074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920F6-7DEA-40DB-B124-F0789E5604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B722-CBB2-49EC-937E-10206DEB6B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E53DDB-FDB6-66D3-FC50-5426FF978D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03338"/>
            <a:ext cx="11460163" cy="4489450"/>
          </a:xfrm>
        </p:spPr>
        <p:txBody>
          <a:bodyPr lIns="0" tIns="180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 </a:t>
            </a:r>
            <a:br>
              <a:rPr lang="en-US" dirty="0"/>
            </a:br>
            <a:r>
              <a:rPr lang="en-US" dirty="0"/>
              <a:t>If text content appears too large please reduce the size of this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A86B9-637F-F18A-3604-5A44F7C4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A89E078-B97D-529E-FF83-DF5AD69D51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D601A5-6CEE-D258-CCEB-85D1BB27BD8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2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456" y="1303338"/>
            <a:ext cx="11460701" cy="399600"/>
          </a:xfrm>
          <a:prstGeom prst="rect">
            <a:avLst/>
          </a:prstGeom>
        </p:spPr>
        <p:txBody>
          <a:bodyPr lIns="0" tIns="72000" rIns="0" bIns="72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GB" dirty="0"/>
              <a:t>Click to enter subheading text 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75D1F-3C7D-443F-9C73-9160E439AE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C36D2BF-D8B1-4705-ABD7-209D78E9EBFF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0FAE2-40C5-48E8-A896-0682681B6AC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230C5-C173-4CDF-8F46-DDF8D7240B6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07AE8-19F2-04D9-93C9-C4F2357C2A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1702938"/>
            <a:ext cx="11460163" cy="4089850"/>
          </a:xfrm>
        </p:spPr>
        <p:txBody>
          <a:bodyPr lIns="0" tIns="180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BDB392-CCE1-B2F2-5843-4AF9AE7D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9D93444-D1FE-4C3C-7B81-D2693144C1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45A9796-316D-7A43-F981-F6A071B72BBE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3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152BBA-B0F3-390F-177B-A659A0DA6D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72451" y="1303338"/>
            <a:ext cx="3652838" cy="4477804"/>
          </a:xfrm>
          <a:prstGeom prst="roundRect">
            <a:avLst>
              <a:gd name="adj" fmla="val 45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72451" y="5791943"/>
            <a:ext cx="3652837" cy="298800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5791943"/>
            <a:ext cx="7554913" cy="299295"/>
          </a:xfrm>
          <a:prstGeom prst="rect">
            <a:avLst/>
          </a:prstGeom>
        </p:spPr>
        <p:txBody>
          <a:bodyPr wrap="square" lIns="0" tIns="72000" rIns="0" bIns="7200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5125" y="1303338"/>
            <a:ext cx="7554913" cy="4478337"/>
          </a:xfrm>
        </p:spPr>
        <p:txBody>
          <a:bodyPr lIns="0" tIns="234000" rIns="0" bIns="1800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0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9338" y="6343650"/>
            <a:ext cx="5600700" cy="2698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5288" y="6343650"/>
            <a:ext cx="540000" cy="2698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enter slide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8172450" y="6343650"/>
            <a:ext cx="2776537" cy="2698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6B58B4-0D72-4C8B-9355-854FB5782278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C2AD35-7761-4742-BEF1-3D0CAD2E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303338"/>
            <a:ext cx="11460163" cy="4787899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GB" dirty="0"/>
              <a:t>To increase bullet level, select your text &gt; press ‘Tab’.</a:t>
            </a:r>
            <a:br>
              <a:rPr lang="en-GB" dirty="0"/>
            </a:br>
            <a:r>
              <a:rPr lang="en-GB" dirty="0"/>
              <a:t>To decrease bullet level, select your text &gt; press ‘Shift’ + ‘Tab’.</a:t>
            </a:r>
            <a:br>
              <a:rPr lang="en-GB" dirty="0"/>
            </a:br>
            <a:r>
              <a:rPr lang="en-GB" dirty="0"/>
              <a:t>To remove bullet levels, select your text &gt; right click &gt; press ‘bullets’.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  <a:p>
            <a:pPr lvl="4"/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B7C2D6E-A9EC-414F-8A58-3207DA98D6C5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76239" y="6354213"/>
            <a:ext cx="820737" cy="2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82" r:id="rId3"/>
    <p:sldLayoutId id="2147483785" r:id="rId4"/>
    <p:sldLayoutId id="2147483787" r:id="rId5"/>
    <p:sldLayoutId id="2147483663" r:id="rId6"/>
    <p:sldLayoutId id="2147483664" r:id="rId7"/>
    <p:sldLayoutId id="2147483665" r:id="rId8"/>
    <p:sldLayoutId id="2147483668" r:id="rId9"/>
    <p:sldLayoutId id="2147483786" r:id="rId10"/>
    <p:sldLayoutId id="2147483669" r:id="rId11"/>
    <p:sldLayoutId id="2147483670" r:id="rId12"/>
    <p:sldLayoutId id="2147483671" r:id="rId13"/>
    <p:sldLayoutId id="2147483728" r:id="rId14"/>
    <p:sldLayoutId id="2147483730" r:id="rId15"/>
    <p:sldLayoutId id="2147483765" r:id="rId16"/>
    <p:sldLayoutId id="2147483773" r:id="rId17"/>
    <p:sldLayoutId id="2147483774" r:id="rId18"/>
    <p:sldLayoutId id="2147483766" r:id="rId19"/>
    <p:sldLayoutId id="2147483673" r:id="rId20"/>
    <p:sldLayoutId id="2147483771" r:id="rId21"/>
    <p:sldLayoutId id="2147483768" r:id="rId22"/>
    <p:sldLayoutId id="2147483767" r:id="rId23"/>
    <p:sldLayoutId id="2147483776" r:id="rId24"/>
    <p:sldLayoutId id="2147483763" r:id="rId25"/>
    <p:sldLayoutId id="2147483675" r:id="rId26"/>
    <p:sldLayoutId id="2147483777" r:id="rId27"/>
    <p:sldLayoutId id="2147483778" r:id="rId28"/>
    <p:sldLayoutId id="2147483762" r:id="rId29"/>
    <p:sldLayoutId id="2147483764" r:id="rId30"/>
    <p:sldLayoutId id="2147483788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1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0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5993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19922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A6A6A6"/>
          </p15:clr>
        </p15:guide>
        <p15:guide id="2" pos="7680" userDrawn="1">
          <p15:clr>
            <a:srgbClr val="A6A6A6"/>
          </p15:clr>
        </p15:guide>
        <p15:guide id="3" pos="230" userDrawn="1">
          <p15:clr>
            <a:srgbClr val="A6A6A6"/>
          </p15:clr>
        </p15:guide>
        <p15:guide id="4" pos="1301" userDrawn="1">
          <p15:clr>
            <a:srgbClr val="A6A6A6"/>
          </p15:clr>
        </p15:guide>
        <p15:guide id="5" pos="1461" userDrawn="1">
          <p15:clr>
            <a:srgbClr val="A6A6A6"/>
          </p15:clr>
        </p15:guide>
        <p15:guide id="6" pos="2531" userDrawn="1">
          <p15:clr>
            <a:srgbClr val="A6A6A6"/>
          </p15:clr>
        </p15:guide>
        <p15:guide id="7" pos="2690" userDrawn="1">
          <p15:clr>
            <a:srgbClr val="A6A6A6"/>
          </p15:clr>
        </p15:guide>
        <p15:guide id="8" pos="3759" userDrawn="1">
          <p15:clr>
            <a:srgbClr val="A6A6A6"/>
          </p15:clr>
        </p15:guide>
        <p15:guide id="9" pos="3920" userDrawn="1">
          <p15:clr>
            <a:srgbClr val="A6A6A6"/>
          </p15:clr>
        </p15:guide>
        <p15:guide id="10" pos="4989" userDrawn="1">
          <p15:clr>
            <a:srgbClr val="A6A6A6"/>
          </p15:clr>
        </p15:guide>
        <p15:guide id="11" pos="5148" userDrawn="1">
          <p15:clr>
            <a:srgbClr val="A6A6A6"/>
          </p15:clr>
        </p15:guide>
        <p15:guide id="12" pos="6218" userDrawn="1">
          <p15:clr>
            <a:srgbClr val="A6A6A6"/>
          </p15:clr>
        </p15:guide>
        <p15:guide id="13" pos="6378" userDrawn="1">
          <p15:clr>
            <a:srgbClr val="A6A6A6"/>
          </p15:clr>
        </p15:guide>
        <p15:guide id="14" pos="7449" userDrawn="1">
          <p15:clr>
            <a:srgbClr val="A6A6A6"/>
          </p15:clr>
        </p15:guide>
        <p15:guide id="15" orient="horz" userDrawn="1">
          <p15:clr>
            <a:srgbClr val="A6A6A6"/>
          </p15:clr>
        </p15:guide>
        <p15:guide id="16" orient="horz" pos="4315" userDrawn="1">
          <p15:clr>
            <a:srgbClr val="A6A6A6"/>
          </p15:clr>
        </p15:guide>
        <p15:guide id="17" orient="horz" pos="153" userDrawn="1">
          <p15:clr>
            <a:srgbClr val="A6A6A6"/>
          </p15:clr>
        </p15:guide>
        <p15:guide id="18" orient="horz" pos="686" userDrawn="1">
          <p15:clr>
            <a:srgbClr val="A6A6A6"/>
          </p15:clr>
        </p15:guide>
        <p15:guide id="19" orient="horz" pos="821" userDrawn="1">
          <p15:clr>
            <a:srgbClr val="A6A6A6"/>
          </p15:clr>
        </p15:guide>
        <p15:guide id="20" orient="horz" pos="1323" userDrawn="1">
          <p15:clr>
            <a:srgbClr val="A6A6A6"/>
          </p15:clr>
        </p15:guide>
        <p15:guide id="21" orient="horz" pos="2330" userDrawn="1">
          <p15:clr>
            <a:srgbClr val="A6A6A6"/>
          </p15:clr>
        </p15:guide>
        <p15:guide id="22" orient="horz" pos="3335" userDrawn="1">
          <p15:clr>
            <a:srgbClr val="A6A6A6"/>
          </p15:clr>
        </p15:guide>
        <p15:guide id="23" orient="horz" pos="3837" userDrawn="1">
          <p15:clr>
            <a:srgbClr val="A6A6A6"/>
          </p15:clr>
        </p15:guide>
        <p15:guide id="24" orient="horz" pos="4166" userDrawn="1">
          <p15:clr>
            <a:srgbClr val="A6A6A6"/>
          </p15:clr>
        </p15:guide>
        <p15:guide id="25" orient="horz" pos="1827" userDrawn="1">
          <p15:clr>
            <a:srgbClr val="A4A3A4"/>
          </p15:clr>
        </p15:guide>
        <p15:guide id="26" orient="horz" pos="2832" userDrawn="1">
          <p15:clr>
            <a:srgbClr val="A4A3A4"/>
          </p15:clr>
        </p15:guide>
        <p15:guide id="27" orient="horz" pos="399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25.png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enodo.org/record/6303454#.YkHTMk3MI2w" TargetMode="External"/><Relationship Id="rId4" Type="http://schemas.openxmlformats.org/officeDocument/2006/relationships/hyperlink" Target="https://arxiv.org/pdf/2112.06574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hyperlink" Target="https://database.ich.org/sites/default/files/E9-R1_EWG_Step2_TrainingMaterial.pdf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hyperlink" Target="https://database.ich.org/sites/default/files/E9-R1_EWG_Step2_TrainingMaterial.pdf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https://database.ich.org/sites/default/files/E9-R1_EWG_Step2_TrainingMaterial.pdf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hyperlink" Target="https://database.ich.org/sites/default/files/E9-R1_EWG_Step2_TrainingMaterial.pdf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7E0B7D0-DD1E-4231-7D2C-7714B63F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3541852"/>
            <a:ext cx="8651875" cy="764761"/>
          </a:xfrm>
        </p:spPr>
        <p:txBody>
          <a:bodyPr>
            <a:noAutofit/>
          </a:bodyPr>
          <a:lstStyle/>
          <a:p>
            <a:r>
              <a:rPr lang="en-US" dirty="0"/>
              <a:t>Estimands and Complex Innovative Designs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8488486-3F0D-CC4F-3D94-6FC85EE6C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125" y="4667711"/>
            <a:ext cx="8651876" cy="4752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PSI Scientific Meeting: </a:t>
            </a:r>
            <a:r>
              <a:rPr lang="en-GB" sz="8000" dirty="0"/>
              <a:t>Adaptive Designs and their Application</a:t>
            </a:r>
            <a:r>
              <a:rPr lang="en-US" sz="8000" dirty="0"/>
              <a:t>, 13/10/22</a:t>
            </a:r>
          </a:p>
          <a:p>
            <a:endParaRPr lang="en-US" sz="8000" dirty="0"/>
          </a:p>
          <a:p>
            <a:r>
              <a:rPr lang="en-GB" sz="8000" dirty="0"/>
              <a:t>Olivier Collignon, PhD</a:t>
            </a:r>
          </a:p>
          <a:p>
            <a:r>
              <a:rPr lang="en-GB" sz="8000" dirty="0"/>
              <a:t>Associate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Complex Innovative Designs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A61B6-C861-46A9-A4B4-70120C255637}"/>
              </a:ext>
            </a:extLst>
          </p:cNvPr>
          <p:cNvSpPr txBox="1"/>
          <p:nvPr/>
        </p:nvSpPr>
        <p:spPr>
          <a:xfrm>
            <a:off x="10134601" y="3435832"/>
            <a:ext cx="45719" cy="82988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 fontScale="25000" lnSpcReduction="200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</a:pPr>
            <a:endParaRPr lang="en-GB" sz="1600" dirty="0" err="1"/>
          </a:p>
        </p:txBody>
      </p:sp>
      <p:cxnSp>
        <p:nvCxnSpPr>
          <p:cNvPr id="24" name="Straight Connector 6">
            <a:extLst>
              <a:ext uri="{FF2B5EF4-FFF2-40B4-BE49-F238E27FC236}">
                <a16:creationId xmlns:a16="http://schemas.microsoft.com/office/drawing/2014/main" id="{7C8F2DC2-4859-4B59-A6B5-C6CBE1F51F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0DBC4A6-CB38-4752-8E80-6583C1E2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11" y="1403702"/>
            <a:ext cx="4995108" cy="250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med"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08BFAA-6038-43DE-853E-15D0B6F4F91B}"/>
              </a:ext>
            </a:extLst>
          </p:cNvPr>
          <p:cNvSpPr txBox="1"/>
          <p:nvPr/>
        </p:nvSpPr>
        <p:spPr>
          <a:xfrm>
            <a:off x="6759811" y="4017317"/>
            <a:ext cx="44204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/>
              <a:t>Woodcock, Janet, and Lisa M. </a:t>
            </a:r>
            <a:r>
              <a:rPr lang="en-GB" sz="1000" i="1" dirty="0" err="1"/>
              <a:t>LaVange</a:t>
            </a:r>
            <a:r>
              <a:rPr lang="en-GB" sz="1000" i="1" dirty="0"/>
              <a:t>. "Master protocols to study multiple therapies, multiple diseases, or both." New England Journal of Medicine 377.1 (2017): 62-70.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48774CE-3767-467C-BCF8-F2270ED5839B}"/>
              </a:ext>
            </a:extLst>
          </p:cNvPr>
          <p:cNvSpPr txBox="1">
            <a:spLocks/>
          </p:cNvSpPr>
          <p:nvPr/>
        </p:nvSpPr>
        <p:spPr>
          <a:xfrm>
            <a:off x="226141" y="1092528"/>
            <a:ext cx="10550014" cy="5431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Group sequential and adaptive designs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Early stop for overwhelming efficacy / futility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Dose / treatment selection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Sample-size reassessment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Change in randomisation ratio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Enrichment designs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Change of primary endpoint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FontTx/>
              <a:buChar char="-"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Master protocols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Umbrella trials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Basket trials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Platform trials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Bayesian designs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Informative analysis prior, e.g. paediatrics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Borrowing information: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From historical / external controls 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From other treatment arms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04040"/>
              </a:buClr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From other subgroups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9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Estimands and CID</a:t>
            </a:r>
            <a:endParaRPr lang="en-US" dirty="0"/>
          </a:p>
        </p:txBody>
      </p:sp>
      <p:cxnSp>
        <p:nvCxnSpPr>
          <p:cNvPr id="29" name="Straight Connector 6">
            <a:extLst>
              <a:ext uri="{FF2B5EF4-FFF2-40B4-BE49-F238E27FC236}">
                <a16:creationId xmlns:a16="http://schemas.microsoft.com/office/drawing/2014/main" id="{FD5E840E-FC0E-43E2-98EB-1E652F1F77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67D194D-A0CD-4F86-86EA-E2FD3B10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2" y="1522409"/>
            <a:ext cx="5179806" cy="2068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0F933B-6213-4FD3-B0EF-9D7BD0DC7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72" y="4258529"/>
            <a:ext cx="5821984" cy="1311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71A6FD-686D-4BC7-BC75-EA184D004D1F}"/>
              </a:ext>
            </a:extLst>
          </p:cNvPr>
          <p:cNvSpPr txBox="1"/>
          <p:nvPr/>
        </p:nvSpPr>
        <p:spPr>
          <a:xfrm>
            <a:off x="6369377" y="1701813"/>
            <a:ext cx="491591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>
                <a:solidFill>
                  <a:schemeClr val="tx2"/>
                </a:solidFill>
              </a:rPr>
              <a:t>First attempt to link the estimand framework and different types of adaptations</a:t>
            </a:r>
          </a:p>
          <a:p>
            <a:pPr>
              <a:buClr>
                <a:schemeClr val="tx1"/>
              </a:buClr>
            </a:pPr>
            <a:endParaRPr lang="en-GB" sz="1600" b="1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/>
              <a:t>- sample size reassessment</a:t>
            </a:r>
          </a:p>
          <a:p>
            <a:pPr>
              <a:buClr>
                <a:schemeClr val="tx1"/>
              </a:buClr>
            </a:pPr>
            <a:r>
              <a:rPr lang="en-GB" sz="1600" dirty="0"/>
              <a:t>- group sequential designs</a:t>
            </a:r>
          </a:p>
          <a:p>
            <a:pPr>
              <a:buClr>
                <a:schemeClr val="tx1"/>
              </a:buClr>
            </a:pPr>
            <a:r>
              <a:rPr lang="en-GB" sz="1600" dirty="0"/>
              <a:t>- enrichment designs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D3449-A6C3-40A3-B7E6-E2864847BDCB}"/>
              </a:ext>
            </a:extLst>
          </p:cNvPr>
          <p:cNvSpPr txBox="1"/>
          <p:nvPr/>
        </p:nvSpPr>
        <p:spPr>
          <a:xfrm>
            <a:off x="6294302" y="4149458"/>
            <a:ext cx="49159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>
                <a:solidFill>
                  <a:schemeClr val="tx2"/>
                </a:solidFill>
              </a:rPr>
              <a:t>Our proposal is to extend the discussion to other types of innovative characteristics</a:t>
            </a:r>
          </a:p>
          <a:p>
            <a:pPr>
              <a:buClr>
                <a:schemeClr val="tx1"/>
              </a:buClr>
            </a:pPr>
            <a:endParaRPr lang="en-GB" sz="1600" b="1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r>
              <a:rPr lang="en-GB" sz="1600" dirty="0"/>
              <a:t>- Adding or selecting treatment arms</a:t>
            </a:r>
          </a:p>
          <a:p>
            <a:pPr>
              <a:buClr>
                <a:schemeClr val="tx1"/>
              </a:buClr>
            </a:pPr>
            <a:r>
              <a:rPr lang="en-GB" sz="1600" dirty="0"/>
              <a:t>- Modifying the control arm or standard of care</a:t>
            </a:r>
          </a:p>
          <a:p>
            <a:pPr>
              <a:buClr>
                <a:schemeClr val="tx1"/>
              </a:buClr>
            </a:pPr>
            <a:r>
              <a:rPr lang="en-GB" sz="1600" dirty="0"/>
              <a:t>- Adding, selecting, pooling subpopulations</a:t>
            </a:r>
          </a:p>
          <a:p>
            <a:pPr>
              <a:buClr>
                <a:schemeClr val="tx1"/>
              </a:buClr>
            </a:pPr>
            <a:r>
              <a:rPr lang="en-GB" sz="1600" dirty="0"/>
              <a:t>- Bayesian borrowing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2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Adding or selecting treatment arms</a:t>
            </a:r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0969CE2-B6E6-4A47-91BB-180D125CCAA7}"/>
              </a:ext>
            </a:extLst>
          </p:cNvPr>
          <p:cNvCxnSpPr/>
          <p:nvPr/>
        </p:nvCxnSpPr>
        <p:spPr bwMode="auto">
          <a:xfrm flipV="1">
            <a:off x="2988480" y="3499002"/>
            <a:ext cx="7100318" cy="764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7D9D349-E4CA-498D-B106-40A9123FA52F}"/>
              </a:ext>
            </a:extLst>
          </p:cNvPr>
          <p:cNvCxnSpPr/>
          <p:nvPr/>
        </p:nvCxnSpPr>
        <p:spPr bwMode="auto">
          <a:xfrm flipV="1">
            <a:off x="1625399" y="4000219"/>
            <a:ext cx="1133466" cy="43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F0FAD8A-32AC-4C3E-9AA7-F266F72C0EE5}"/>
              </a:ext>
            </a:extLst>
          </p:cNvPr>
          <p:cNvCxnSpPr/>
          <p:nvPr/>
        </p:nvCxnSpPr>
        <p:spPr bwMode="auto">
          <a:xfrm>
            <a:off x="1620306" y="4877026"/>
            <a:ext cx="846849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20510C8-9CA5-4572-9B4E-42709945C241}"/>
              </a:ext>
            </a:extLst>
          </p:cNvPr>
          <p:cNvCxnSpPr/>
          <p:nvPr/>
        </p:nvCxnSpPr>
        <p:spPr bwMode="auto">
          <a:xfrm flipV="1">
            <a:off x="1629815" y="4453591"/>
            <a:ext cx="2183983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A279A0A-C516-4151-8EF5-C66C3D2AC98B}"/>
              </a:ext>
            </a:extLst>
          </p:cNvPr>
          <p:cNvCxnSpPr/>
          <p:nvPr/>
        </p:nvCxnSpPr>
        <p:spPr bwMode="auto">
          <a:xfrm>
            <a:off x="1625399" y="4004525"/>
            <a:ext cx="0" cy="8725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Left Brace 47">
            <a:extLst>
              <a:ext uri="{FF2B5EF4-FFF2-40B4-BE49-F238E27FC236}">
                <a16:creationId xmlns:a16="http://schemas.microsoft.com/office/drawing/2014/main" id="{9C057155-32EF-45AD-B8C6-E9E82ACC5639}"/>
              </a:ext>
            </a:extLst>
          </p:cNvPr>
          <p:cNvSpPr/>
          <p:nvPr/>
        </p:nvSpPr>
        <p:spPr bwMode="auto">
          <a:xfrm>
            <a:off x="1109785" y="2885600"/>
            <a:ext cx="522439" cy="3026182"/>
          </a:xfrm>
          <a:prstGeom prst="leftBrace">
            <a:avLst>
              <a:gd name="adj1" fmla="val 8333"/>
              <a:gd name="adj2" fmla="val 5051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734E3F-10C9-4D4E-9819-710115ABA107}"/>
              </a:ext>
            </a:extLst>
          </p:cNvPr>
          <p:cNvSpPr txBox="1"/>
          <p:nvPr/>
        </p:nvSpPr>
        <p:spPr>
          <a:xfrm>
            <a:off x="2861915" y="3791405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7D31AD-D134-41A3-B294-70519A2E8997}"/>
              </a:ext>
            </a:extLst>
          </p:cNvPr>
          <p:cNvSpPr txBox="1"/>
          <p:nvPr/>
        </p:nvSpPr>
        <p:spPr>
          <a:xfrm>
            <a:off x="3362373" y="3098892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3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D3EF48F-F28E-4806-A313-B796C3C7C099}"/>
              </a:ext>
            </a:extLst>
          </p:cNvPr>
          <p:cNvCxnSpPr/>
          <p:nvPr/>
        </p:nvCxnSpPr>
        <p:spPr bwMode="auto">
          <a:xfrm flipV="1">
            <a:off x="1632224" y="2567879"/>
            <a:ext cx="8456574" cy="13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F119954-49D2-4500-9055-08C457E223EB}"/>
              </a:ext>
            </a:extLst>
          </p:cNvPr>
          <p:cNvSpPr txBox="1"/>
          <p:nvPr/>
        </p:nvSpPr>
        <p:spPr>
          <a:xfrm>
            <a:off x="4505102" y="2059807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time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34BBEAB-BCE7-4484-A363-3F21DD22351F}"/>
              </a:ext>
            </a:extLst>
          </p:cNvPr>
          <p:cNvCxnSpPr/>
          <p:nvPr/>
        </p:nvCxnSpPr>
        <p:spPr bwMode="auto">
          <a:xfrm>
            <a:off x="5579840" y="3172222"/>
            <a:ext cx="4508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CCCF083-0A0E-4AEC-BCB9-F4C9B3366BC2}"/>
              </a:ext>
            </a:extLst>
          </p:cNvPr>
          <p:cNvSpPr txBox="1"/>
          <p:nvPr/>
        </p:nvSpPr>
        <p:spPr>
          <a:xfrm>
            <a:off x="5491164" y="2753443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D4CBF-61B4-4F90-8D0E-EAF2B436B725}"/>
              </a:ext>
            </a:extLst>
          </p:cNvPr>
          <p:cNvSpPr txBox="1"/>
          <p:nvPr/>
        </p:nvSpPr>
        <p:spPr>
          <a:xfrm>
            <a:off x="3838922" y="4244523"/>
            <a:ext cx="178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Drug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F534D7-EA3B-45A3-BE11-8129DD75C71E}"/>
              </a:ext>
            </a:extLst>
          </p:cNvPr>
          <p:cNvSpPr txBox="1"/>
          <p:nvPr/>
        </p:nvSpPr>
        <p:spPr>
          <a:xfrm>
            <a:off x="9134754" y="4253536"/>
            <a:ext cx="95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Control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E10DFFD-5954-4B31-822F-ED3146326A4C}"/>
              </a:ext>
            </a:extLst>
          </p:cNvPr>
          <p:cNvCxnSpPr/>
          <p:nvPr/>
        </p:nvCxnSpPr>
        <p:spPr>
          <a:xfrm>
            <a:off x="7470601" y="2385955"/>
            <a:ext cx="0" cy="28109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51E2C41E-43BB-411A-B5B5-88C80D23FFAE}"/>
              </a:ext>
            </a:extLst>
          </p:cNvPr>
          <p:cNvSpPr txBox="1"/>
          <p:nvPr/>
        </p:nvSpPr>
        <p:spPr>
          <a:xfrm>
            <a:off x="6786201" y="19106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en-GB" sz="1600" dirty="0"/>
              <a:t>Interim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4AAC3C-4CD0-4BD2-A615-FB2B56BE10D8}"/>
              </a:ext>
            </a:extLst>
          </p:cNvPr>
          <p:cNvSpPr txBox="1"/>
          <p:nvPr/>
        </p:nvSpPr>
        <p:spPr>
          <a:xfrm>
            <a:off x="615185" y="4044468"/>
            <a:ext cx="101600" cy="209068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</a:pPr>
            <a:r>
              <a:rPr lang="en-GB" sz="2800" dirty="0"/>
              <a:t>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333D7-C65C-4B55-95B4-AF6F24069475}"/>
              </a:ext>
            </a:extLst>
          </p:cNvPr>
          <p:cNvSpPr txBox="1"/>
          <p:nvPr/>
        </p:nvSpPr>
        <p:spPr>
          <a:xfrm>
            <a:off x="513585" y="1116559"/>
            <a:ext cx="4388615" cy="57281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Autofit/>
          </a:bodyPr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Example: Platform Trial</a:t>
            </a:r>
          </a:p>
        </p:txBody>
      </p:sp>
      <p:cxnSp>
        <p:nvCxnSpPr>
          <p:cNvPr id="59" name="Straight Connector 6">
            <a:extLst>
              <a:ext uri="{FF2B5EF4-FFF2-40B4-BE49-F238E27FC236}">
                <a16:creationId xmlns:a16="http://schemas.microsoft.com/office/drawing/2014/main" id="{510D8369-C67C-41CA-968B-055D05A13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38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Adding or selecting treatment arms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B6D495-312C-4A16-A3BE-610E0989AE13}"/>
              </a:ext>
            </a:extLst>
          </p:cNvPr>
          <p:cNvCxnSpPr/>
          <p:nvPr/>
        </p:nvCxnSpPr>
        <p:spPr bwMode="auto">
          <a:xfrm flipV="1">
            <a:off x="2988480" y="3506645"/>
            <a:ext cx="4508958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9FB91C-6088-4245-9884-F1CBE1DC667D}"/>
              </a:ext>
            </a:extLst>
          </p:cNvPr>
          <p:cNvCxnSpPr/>
          <p:nvPr/>
        </p:nvCxnSpPr>
        <p:spPr bwMode="auto">
          <a:xfrm flipV="1">
            <a:off x="1625399" y="4000219"/>
            <a:ext cx="1133466" cy="430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BC424B-72AF-4797-A382-E06653205126}"/>
              </a:ext>
            </a:extLst>
          </p:cNvPr>
          <p:cNvCxnSpPr/>
          <p:nvPr/>
        </p:nvCxnSpPr>
        <p:spPr bwMode="auto">
          <a:xfrm>
            <a:off x="1620306" y="4877026"/>
            <a:ext cx="846849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3D5097-C11C-4101-B1C3-765346351C41}"/>
              </a:ext>
            </a:extLst>
          </p:cNvPr>
          <p:cNvCxnSpPr/>
          <p:nvPr/>
        </p:nvCxnSpPr>
        <p:spPr bwMode="auto">
          <a:xfrm flipV="1">
            <a:off x="1629815" y="4453591"/>
            <a:ext cx="2183983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D5BD62-9C24-4000-9B17-D24BD5E25A99}"/>
              </a:ext>
            </a:extLst>
          </p:cNvPr>
          <p:cNvCxnSpPr/>
          <p:nvPr/>
        </p:nvCxnSpPr>
        <p:spPr bwMode="auto">
          <a:xfrm>
            <a:off x="1625399" y="4004525"/>
            <a:ext cx="0" cy="8725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5F0FACD2-D59F-4B33-A203-3B65A97D56B5}"/>
              </a:ext>
            </a:extLst>
          </p:cNvPr>
          <p:cNvSpPr/>
          <p:nvPr/>
        </p:nvSpPr>
        <p:spPr bwMode="auto">
          <a:xfrm>
            <a:off x="1109785" y="2885600"/>
            <a:ext cx="522439" cy="3026182"/>
          </a:xfrm>
          <a:prstGeom prst="leftBrace">
            <a:avLst>
              <a:gd name="adj1" fmla="val 8333"/>
              <a:gd name="adj2" fmla="val 5051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514F6C-8D31-4959-8ADC-EEE626E0AA3B}"/>
              </a:ext>
            </a:extLst>
          </p:cNvPr>
          <p:cNvSpPr txBox="1"/>
          <p:nvPr/>
        </p:nvSpPr>
        <p:spPr>
          <a:xfrm>
            <a:off x="2861915" y="3791405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3E7D56-B416-4480-B210-4965EBBF53ED}"/>
              </a:ext>
            </a:extLst>
          </p:cNvPr>
          <p:cNvSpPr txBox="1"/>
          <p:nvPr/>
        </p:nvSpPr>
        <p:spPr>
          <a:xfrm>
            <a:off x="3362373" y="3098892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3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2048C3-A37E-448C-89BE-D8948451F4F3}"/>
              </a:ext>
            </a:extLst>
          </p:cNvPr>
          <p:cNvCxnSpPr/>
          <p:nvPr/>
        </p:nvCxnSpPr>
        <p:spPr bwMode="auto">
          <a:xfrm flipV="1">
            <a:off x="1632224" y="2567879"/>
            <a:ext cx="8456574" cy="13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B0852C3-3893-4222-9D2D-0094D584547F}"/>
              </a:ext>
            </a:extLst>
          </p:cNvPr>
          <p:cNvSpPr txBox="1"/>
          <p:nvPr/>
        </p:nvSpPr>
        <p:spPr>
          <a:xfrm>
            <a:off x="4505102" y="2059807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time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27CEE2-9407-4787-A213-F6E4D1798CB2}"/>
              </a:ext>
            </a:extLst>
          </p:cNvPr>
          <p:cNvCxnSpPr/>
          <p:nvPr/>
        </p:nvCxnSpPr>
        <p:spPr bwMode="auto">
          <a:xfrm>
            <a:off x="5579840" y="3172222"/>
            <a:ext cx="450895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3178128-7CB3-495C-B7E9-F4C70EFF7260}"/>
              </a:ext>
            </a:extLst>
          </p:cNvPr>
          <p:cNvSpPr txBox="1"/>
          <p:nvPr/>
        </p:nvSpPr>
        <p:spPr>
          <a:xfrm>
            <a:off x="5491164" y="2753443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Drug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B6473A-5AFB-41CA-BF05-0ECFEE58ABD5}"/>
              </a:ext>
            </a:extLst>
          </p:cNvPr>
          <p:cNvSpPr txBox="1"/>
          <p:nvPr/>
        </p:nvSpPr>
        <p:spPr>
          <a:xfrm>
            <a:off x="3838922" y="4244523"/>
            <a:ext cx="178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Drug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6D6771-4307-4B96-B744-6C0C2EF068B5}"/>
              </a:ext>
            </a:extLst>
          </p:cNvPr>
          <p:cNvSpPr txBox="1"/>
          <p:nvPr/>
        </p:nvSpPr>
        <p:spPr>
          <a:xfrm>
            <a:off x="9134754" y="4253536"/>
            <a:ext cx="95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Control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84F1EF4-950E-484D-8673-C69C101A7B51}"/>
              </a:ext>
            </a:extLst>
          </p:cNvPr>
          <p:cNvCxnSpPr/>
          <p:nvPr/>
        </p:nvCxnSpPr>
        <p:spPr>
          <a:xfrm>
            <a:off x="7470601" y="2385955"/>
            <a:ext cx="0" cy="28109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3E0803C-4F28-4576-B8BD-BE66F8479657}"/>
              </a:ext>
            </a:extLst>
          </p:cNvPr>
          <p:cNvSpPr txBox="1"/>
          <p:nvPr/>
        </p:nvSpPr>
        <p:spPr>
          <a:xfrm>
            <a:off x="6786201" y="19106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en-GB" sz="1600" dirty="0"/>
              <a:t>Interim analysis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0783AE-EA44-4FE9-B2B4-BE87C7D279FD}"/>
              </a:ext>
            </a:extLst>
          </p:cNvPr>
          <p:cNvSpPr txBox="1"/>
          <p:nvPr/>
        </p:nvSpPr>
        <p:spPr>
          <a:xfrm>
            <a:off x="513585" y="1116559"/>
            <a:ext cx="4388615" cy="57281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Autofit/>
          </a:bodyPr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Example: Platform Trial</a:t>
            </a:r>
          </a:p>
        </p:txBody>
      </p:sp>
      <p:cxnSp>
        <p:nvCxnSpPr>
          <p:cNvPr id="23" name="Straight Connector 6">
            <a:extLst>
              <a:ext uri="{FF2B5EF4-FFF2-40B4-BE49-F238E27FC236}">
                <a16:creationId xmlns:a16="http://schemas.microsoft.com/office/drawing/2014/main" id="{108D7B45-1F95-45F4-9AD0-F30839DBA9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66B40CE-B995-493A-9FA2-3A35CFF285D6}"/>
              </a:ext>
            </a:extLst>
          </p:cNvPr>
          <p:cNvSpPr txBox="1"/>
          <p:nvPr/>
        </p:nvSpPr>
        <p:spPr>
          <a:xfrm>
            <a:off x="615185" y="4044468"/>
            <a:ext cx="101600" cy="209068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</a:pPr>
            <a:r>
              <a:rPr lang="en-GB" sz="2800" dirty="0"/>
              <a:t>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6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Adding or selecting treatment arms</a:t>
            </a:r>
            <a:endParaRPr lang="en-US" dirty="0"/>
          </a:p>
        </p:txBody>
      </p:sp>
      <p:cxnSp>
        <p:nvCxnSpPr>
          <p:cNvPr id="28" name="Straight Connector 6">
            <a:extLst>
              <a:ext uri="{FF2B5EF4-FFF2-40B4-BE49-F238E27FC236}">
                <a16:creationId xmlns:a16="http://schemas.microsoft.com/office/drawing/2014/main" id="{79307FDF-A419-4C6F-BABC-AB15DA82F6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67ED30D6-205F-4EC3-9759-EF9EF49EFD01}"/>
              </a:ext>
            </a:extLst>
          </p:cNvPr>
          <p:cNvSpPr txBox="1">
            <a:spLocks/>
          </p:cNvSpPr>
          <p:nvPr/>
        </p:nvSpPr>
        <p:spPr>
          <a:xfrm>
            <a:off x="175341" y="1426911"/>
            <a:ext cx="10550014" cy="543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Platform trials with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several treatment-specific objectives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mean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several treatment specific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- Adding an arm = adding an objective  = adding an estimand</a:t>
            </a:r>
          </a:p>
          <a:p>
            <a:pPr marL="457200" marR="0" lvl="1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- Dropping an arm = dropping an objective = dropping an estimand</a:t>
            </a:r>
          </a:p>
          <a:p>
            <a:pPr marL="457200" marR="0" lvl="1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- There are no changes to the original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relative to the initial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two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treatments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0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Adding or selecting treatment arms</a:t>
            </a:r>
            <a:endParaRPr lang="en-US" dirty="0"/>
          </a:p>
        </p:txBody>
      </p:sp>
      <p:cxnSp>
        <p:nvCxnSpPr>
          <p:cNvPr id="28" name="Straight Connector 6">
            <a:extLst>
              <a:ext uri="{FF2B5EF4-FFF2-40B4-BE49-F238E27FC236}">
                <a16:creationId xmlns:a16="http://schemas.microsoft.com/office/drawing/2014/main" id="{79307FDF-A419-4C6F-BABC-AB15DA82F6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96BCB72-CC56-44A7-AA68-F066AB009C87}"/>
              </a:ext>
            </a:extLst>
          </p:cNvPr>
          <p:cNvSpPr txBox="1">
            <a:spLocks/>
          </p:cNvSpPr>
          <p:nvPr/>
        </p:nvSpPr>
        <p:spPr>
          <a:xfrm>
            <a:off x="226141" y="1092528"/>
            <a:ext cx="10550014" cy="543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to describe these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the protocol?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Differences and similarities between 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attribute of several treatments for the same disease studied within the platform trial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9FC439-CBC1-4EA5-B80D-D37ECBD86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97619"/>
              </p:ext>
            </p:extLst>
          </p:nvPr>
        </p:nvGraphicFramePr>
        <p:xfrm>
          <a:off x="571252" y="2390708"/>
          <a:ext cx="10545198" cy="3158648"/>
        </p:xfrm>
        <a:graphic>
          <a:graphicData uri="http://schemas.openxmlformats.org/drawingml/2006/table">
            <a:tbl>
              <a:tblPr firstRow="1" firstCol="1" bandRow="1"/>
              <a:tblGrid>
                <a:gridCol w="2939551">
                  <a:extLst>
                    <a:ext uri="{9D8B030D-6E8A-4147-A177-3AD203B41FA5}">
                      <a16:colId xmlns:a16="http://schemas.microsoft.com/office/drawing/2014/main" val="236238494"/>
                    </a:ext>
                  </a:extLst>
                </a:gridCol>
                <a:gridCol w="7605647">
                  <a:extLst>
                    <a:ext uri="{9D8B030D-6E8A-4147-A177-3AD203B41FA5}">
                      <a16:colId xmlns:a16="http://schemas.microsoft.com/office/drawing/2014/main" val="2308991342"/>
                    </a:ext>
                  </a:extLst>
                </a:gridCol>
              </a:tblGrid>
              <a:tr h="43588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 err="1">
                          <a:effectLst/>
                        </a:rPr>
                        <a:t>estimand</a:t>
                      </a:r>
                      <a:r>
                        <a:rPr lang="en-GB" sz="1400" dirty="0">
                          <a:effectLst/>
                        </a:rPr>
                        <a:t> attribute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guidance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98177"/>
                  </a:ext>
                </a:extLst>
              </a:tr>
              <a:tr h="43588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A. Treatment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Different for each treatment investigated but common comparator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546493"/>
                  </a:ext>
                </a:extLst>
              </a:tr>
              <a:tr h="43588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B. Population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680" marR="0" lvl="0" indent="-36068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Similar for each treatment investigated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17892"/>
                  </a:ext>
                </a:extLst>
              </a:tr>
              <a:tr h="75888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C. Variable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just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Could vary with the drug as different treatments could target different aspects of the disease (</a:t>
                      </a:r>
                      <a:r>
                        <a:rPr lang="en-GB" sz="1400" dirty="0" err="1">
                          <a:effectLst/>
                        </a:rPr>
                        <a:t>e.g</a:t>
                      </a:r>
                      <a:r>
                        <a:rPr lang="en-GB" sz="1400" dirty="0">
                          <a:effectLst/>
                        </a:rPr>
                        <a:t> remission, disease severity, pain...)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580647"/>
                  </a:ext>
                </a:extLst>
              </a:tr>
              <a:tr h="65621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>
                          <a:effectLst/>
                        </a:rPr>
                        <a:t>D. Intercurrent events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just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Population-specific IE would be similar (e.g. change in background medication) whereas treatment-specific IE would vary, e.g. positivity to antidrug antibodies (ADAs)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37583"/>
                  </a:ext>
                </a:extLst>
              </a:tr>
              <a:tr h="43588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E. Population Level Summary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Would change with the variable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2165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990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75FDA-CF4F-4DEF-AA76-6B6E8378221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643AA-B037-4518-B2E8-A9F3335FBAF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BBC742-40ED-432F-917E-5F5B4F7C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Modifying the control arm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A9C3A7-5E88-4848-A169-5836DA8D94E2}"/>
              </a:ext>
            </a:extLst>
          </p:cNvPr>
          <p:cNvCxnSpPr/>
          <p:nvPr/>
        </p:nvCxnSpPr>
        <p:spPr bwMode="auto">
          <a:xfrm>
            <a:off x="2747205" y="3177430"/>
            <a:ext cx="5168915" cy="0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507864-07EF-4E40-94E3-A7094F00B591}"/>
              </a:ext>
            </a:extLst>
          </p:cNvPr>
          <p:cNvCxnSpPr/>
          <p:nvPr/>
        </p:nvCxnSpPr>
        <p:spPr bwMode="auto">
          <a:xfrm flipV="1">
            <a:off x="2014004" y="3668332"/>
            <a:ext cx="1133466" cy="4306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6BA9E5-111B-4EE3-A840-CDF6831EEEB3}"/>
              </a:ext>
            </a:extLst>
          </p:cNvPr>
          <p:cNvCxnSpPr/>
          <p:nvPr/>
        </p:nvCxnSpPr>
        <p:spPr bwMode="auto">
          <a:xfrm>
            <a:off x="2008911" y="4545139"/>
            <a:ext cx="6770467" cy="0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8C88E3-5636-448D-966E-E6CF80E310F1}"/>
              </a:ext>
            </a:extLst>
          </p:cNvPr>
          <p:cNvCxnSpPr/>
          <p:nvPr/>
        </p:nvCxnSpPr>
        <p:spPr bwMode="auto">
          <a:xfrm flipV="1">
            <a:off x="2018420" y="4121704"/>
            <a:ext cx="2183983" cy="1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CEB7CD-2FC1-4032-8E5C-5925C61A4BCE}"/>
              </a:ext>
            </a:extLst>
          </p:cNvPr>
          <p:cNvCxnSpPr/>
          <p:nvPr/>
        </p:nvCxnSpPr>
        <p:spPr bwMode="auto">
          <a:xfrm>
            <a:off x="2014004" y="3672638"/>
            <a:ext cx="0" cy="872501"/>
          </a:xfrm>
          <a:prstGeom prst="line">
            <a:avLst/>
          </a:prstGeom>
          <a:solidFill>
            <a:srgbClr val="799C4B"/>
          </a:solidFill>
          <a:ln w="952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DFF62C9C-A3FD-4E3A-82C5-1DF6B9F00E4B}"/>
              </a:ext>
            </a:extLst>
          </p:cNvPr>
          <p:cNvSpPr/>
          <p:nvPr/>
        </p:nvSpPr>
        <p:spPr bwMode="auto">
          <a:xfrm>
            <a:off x="1498390" y="2553713"/>
            <a:ext cx="522439" cy="3026182"/>
          </a:xfrm>
          <a:prstGeom prst="leftBrace">
            <a:avLst>
              <a:gd name="adj1" fmla="val 8333"/>
              <a:gd name="adj2" fmla="val 50518"/>
            </a:avLst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E4632-7173-4452-9742-D68505C22BE0}"/>
              </a:ext>
            </a:extLst>
          </p:cNvPr>
          <p:cNvSpPr txBox="1"/>
          <p:nvPr/>
        </p:nvSpPr>
        <p:spPr>
          <a:xfrm>
            <a:off x="1066925" y="386674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4FA057-0440-4972-8133-BC5BCF157859}"/>
              </a:ext>
            </a:extLst>
          </p:cNvPr>
          <p:cNvSpPr txBox="1"/>
          <p:nvPr/>
        </p:nvSpPr>
        <p:spPr>
          <a:xfrm>
            <a:off x="3171510" y="3445746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Drug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AC9E6-4DFA-4191-BC1F-F2FBE95ABEE6}"/>
              </a:ext>
            </a:extLst>
          </p:cNvPr>
          <p:cNvSpPr txBox="1"/>
          <p:nvPr/>
        </p:nvSpPr>
        <p:spPr>
          <a:xfrm>
            <a:off x="4204137" y="3902637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Drug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60B5A4-810F-441D-9653-457CB08D4C17}"/>
              </a:ext>
            </a:extLst>
          </p:cNvPr>
          <p:cNvSpPr txBox="1"/>
          <p:nvPr/>
        </p:nvSpPr>
        <p:spPr>
          <a:xfrm>
            <a:off x="8819823" y="4257757"/>
            <a:ext cx="1141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Control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516952-A21D-4FE5-B649-D911B39E15C7}"/>
              </a:ext>
            </a:extLst>
          </p:cNvPr>
          <p:cNvSpPr txBox="1"/>
          <p:nvPr/>
        </p:nvSpPr>
        <p:spPr>
          <a:xfrm>
            <a:off x="3930160" y="2740140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Drug 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0FF754-872C-4ECA-BECE-CC5B109D9061}"/>
              </a:ext>
            </a:extLst>
          </p:cNvPr>
          <p:cNvCxnSpPr/>
          <p:nvPr/>
        </p:nvCxnSpPr>
        <p:spPr bwMode="auto">
          <a:xfrm>
            <a:off x="2020829" y="2249495"/>
            <a:ext cx="5895291" cy="0"/>
          </a:xfrm>
          <a:prstGeom prst="straightConnector1">
            <a:avLst/>
          </a:prstGeom>
          <a:solidFill>
            <a:srgbClr val="799C4B"/>
          </a:solidFill>
          <a:ln w="9525" cap="flat" cmpd="sng" algn="ctr">
            <a:solidFill>
              <a:srgbClr val="40404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150F15-E5D5-44C4-940B-EB2AFD387881}"/>
              </a:ext>
            </a:extLst>
          </p:cNvPr>
          <p:cNvSpPr txBox="1"/>
          <p:nvPr/>
        </p:nvSpPr>
        <p:spPr>
          <a:xfrm>
            <a:off x="3670587" y="186057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time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4AACFD-8DFB-4992-BC78-8A724A3D7DFC}"/>
              </a:ext>
            </a:extLst>
          </p:cNvPr>
          <p:cNvCxnSpPr>
            <a:cxnSpLocks/>
          </p:cNvCxnSpPr>
          <p:nvPr/>
        </p:nvCxnSpPr>
        <p:spPr bwMode="auto">
          <a:xfrm>
            <a:off x="3648255" y="5085150"/>
            <a:ext cx="5131123" cy="0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2A25137-9554-4D68-8A15-5CE230484C6B}"/>
              </a:ext>
            </a:extLst>
          </p:cNvPr>
          <p:cNvSpPr txBox="1"/>
          <p:nvPr/>
        </p:nvSpPr>
        <p:spPr>
          <a:xfrm>
            <a:off x="8819823" y="4885095"/>
            <a:ext cx="132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Control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4B9777-B2B3-4270-8FC0-D408FB5D1B8B}"/>
              </a:ext>
            </a:extLst>
          </p:cNvPr>
          <p:cNvSpPr txBox="1"/>
          <p:nvPr/>
        </p:nvSpPr>
        <p:spPr>
          <a:xfrm>
            <a:off x="513585" y="1116559"/>
            <a:ext cx="4388615" cy="57281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Autofit/>
          </a:bodyPr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Example: Platform Trial</a:t>
            </a:r>
          </a:p>
        </p:txBody>
      </p:sp>
      <p:cxnSp>
        <p:nvCxnSpPr>
          <p:cNvPr id="26" name="Straight Connector 6">
            <a:extLst>
              <a:ext uri="{FF2B5EF4-FFF2-40B4-BE49-F238E27FC236}">
                <a16:creationId xmlns:a16="http://schemas.microsoft.com/office/drawing/2014/main" id="{28F8273E-7098-4DF9-9FD5-9A3ACF8A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75FDA-CF4F-4DEF-AA76-6B6E8378221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643AA-B037-4518-B2E8-A9F3335FBAF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BBC742-40ED-432F-917E-5F5B4F7C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Modifying the control arm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4B9777-B2B3-4270-8FC0-D408FB5D1B8B}"/>
              </a:ext>
            </a:extLst>
          </p:cNvPr>
          <p:cNvSpPr txBox="1"/>
          <p:nvPr/>
        </p:nvSpPr>
        <p:spPr>
          <a:xfrm>
            <a:off x="513585" y="1116559"/>
            <a:ext cx="4388615" cy="57281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Autofit/>
          </a:bodyPr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Example: Platform Trial</a:t>
            </a:r>
          </a:p>
        </p:txBody>
      </p:sp>
      <p:cxnSp>
        <p:nvCxnSpPr>
          <p:cNvPr id="26" name="Straight Connector 6">
            <a:extLst>
              <a:ext uri="{FF2B5EF4-FFF2-40B4-BE49-F238E27FC236}">
                <a16:creationId xmlns:a16="http://schemas.microsoft.com/office/drawing/2014/main" id="{28F8273E-7098-4DF9-9FD5-9A3ACF8A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706918-B182-4D57-B73C-9A0F0BE5FEF2}"/>
              </a:ext>
            </a:extLst>
          </p:cNvPr>
          <p:cNvCxnSpPr/>
          <p:nvPr/>
        </p:nvCxnSpPr>
        <p:spPr bwMode="auto">
          <a:xfrm>
            <a:off x="2747205" y="3177430"/>
            <a:ext cx="5168915" cy="0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73F839-25C7-46CE-A9D7-4934F60ABB85}"/>
              </a:ext>
            </a:extLst>
          </p:cNvPr>
          <p:cNvCxnSpPr/>
          <p:nvPr/>
        </p:nvCxnSpPr>
        <p:spPr bwMode="auto">
          <a:xfrm flipV="1">
            <a:off x="2014004" y="3668332"/>
            <a:ext cx="1133466" cy="4306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3F7E85-BA79-4F3B-A4FF-F38273EDA8CF}"/>
              </a:ext>
            </a:extLst>
          </p:cNvPr>
          <p:cNvCxnSpPr/>
          <p:nvPr/>
        </p:nvCxnSpPr>
        <p:spPr bwMode="auto">
          <a:xfrm>
            <a:off x="2008911" y="4545139"/>
            <a:ext cx="6770467" cy="0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C461BD-ED51-40ED-B153-8D997BD74827}"/>
              </a:ext>
            </a:extLst>
          </p:cNvPr>
          <p:cNvCxnSpPr/>
          <p:nvPr/>
        </p:nvCxnSpPr>
        <p:spPr bwMode="auto">
          <a:xfrm flipV="1">
            <a:off x="2018420" y="4121704"/>
            <a:ext cx="2183983" cy="1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5C850F-D66D-4201-9451-E05A8B1C8630}"/>
              </a:ext>
            </a:extLst>
          </p:cNvPr>
          <p:cNvCxnSpPr/>
          <p:nvPr/>
        </p:nvCxnSpPr>
        <p:spPr bwMode="auto">
          <a:xfrm>
            <a:off x="2014004" y="3672638"/>
            <a:ext cx="0" cy="872501"/>
          </a:xfrm>
          <a:prstGeom prst="line">
            <a:avLst/>
          </a:prstGeom>
          <a:solidFill>
            <a:srgbClr val="799C4B"/>
          </a:solidFill>
          <a:ln w="952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A8AB0AA7-8361-476A-AA03-125ABF506419}"/>
              </a:ext>
            </a:extLst>
          </p:cNvPr>
          <p:cNvSpPr/>
          <p:nvPr/>
        </p:nvSpPr>
        <p:spPr bwMode="auto">
          <a:xfrm>
            <a:off x="1498390" y="2553713"/>
            <a:ext cx="522439" cy="3026182"/>
          </a:xfrm>
          <a:prstGeom prst="leftBrace">
            <a:avLst>
              <a:gd name="adj1" fmla="val 8333"/>
              <a:gd name="adj2" fmla="val 50518"/>
            </a:avLst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6DAD2C-6AD2-4D52-835B-E6232EE144B1}"/>
              </a:ext>
            </a:extLst>
          </p:cNvPr>
          <p:cNvSpPr txBox="1"/>
          <p:nvPr/>
        </p:nvSpPr>
        <p:spPr>
          <a:xfrm>
            <a:off x="1066925" y="386674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1A1002-D6E6-4601-B6D3-85437066C143}"/>
              </a:ext>
            </a:extLst>
          </p:cNvPr>
          <p:cNvSpPr txBox="1"/>
          <p:nvPr/>
        </p:nvSpPr>
        <p:spPr>
          <a:xfrm>
            <a:off x="3171510" y="3445746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Drug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9BA78E-16BF-49E1-97EE-F1EB5000127F}"/>
              </a:ext>
            </a:extLst>
          </p:cNvPr>
          <p:cNvSpPr txBox="1"/>
          <p:nvPr/>
        </p:nvSpPr>
        <p:spPr>
          <a:xfrm>
            <a:off x="4204137" y="3902637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Drug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C4AA6E-9D4A-42A3-AE6A-002B0EB555A4}"/>
              </a:ext>
            </a:extLst>
          </p:cNvPr>
          <p:cNvSpPr txBox="1"/>
          <p:nvPr/>
        </p:nvSpPr>
        <p:spPr>
          <a:xfrm>
            <a:off x="8819823" y="4257757"/>
            <a:ext cx="1141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Control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6671F1-5687-45C3-8FAF-79806F5232F2}"/>
              </a:ext>
            </a:extLst>
          </p:cNvPr>
          <p:cNvSpPr txBox="1"/>
          <p:nvPr/>
        </p:nvSpPr>
        <p:spPr>
          <a:xfrm>
            <a:off x="3930160" y="2740140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Drug 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BF390D4-14F4-4436-981E-C6B89ABB5D58}"/>
              </a:ext>
            </a:extLst>
          </p:cNvPr>
          <p:cNvCxnSpPr/>
          <p:nvPr/>
        </p:nvCxnSpPr>
        <p:spPr bwMode="auto">
          <a:xfrm>
            <a:off x="2020829" y="2249495"/>
            <a:ext cx="5895291" cy="0"/>
          </a:xfrm>
          <a:prstGeom prst="straightConnector1">
            <a:avLst/>
          </a:prstGeom>
          <a:solidFill>
            <a:srgbClr val="799C4B"/>
          </a:solidFill>
          <a:ln w="9525" cap="flat" cmpd="sng" algn="ctr">
            <a:solidFill>
              <a:srgbClr val="40404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5F8EAA5-1D7F-4297-8058-A7A02FF5F962}"/>
              </a:ext>
            </a:extLst>
          </p:cNvPr>
          <p:cNvSpPr txBox="1"/>
          <p:nvPr/>
        </p:nvSpPr>
        <p:spPr>
          <a:xfrm>
            <a:off x="3670587" y="186057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time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B0A355-0036-4B6A-94A2-F8E3AE3C20C8}"/>
              </a:ext>
            </a:extLst>
          </p:cNvPr>
          <p:cNvCxnSpPr>
            <a:cxnSpLocks/>
          </p:cNvCxnSpPr>
          <p:nvPr/>
        </p:nvCxnSpPr>
        <p:spPr bwMode="auto">
          <a:xfrm>
            <a:off x="3648255" y="5085150"/>
            <a:ext cx="5131123" cy="0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FFFFFF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7E0DBCF-A1D7-4D5C-B2D9-CFE9249F552C}"/>
              </a:ext>
            </a:extLst>
          </p:cNvPr>
          <p:cNvSpPr txBox="1"/>
          <p:nvPr/>
        </p:nvSpPr>
        <p:spPr>
          <a:xfrm>
            <a:off x="8819823" y="4885095"/>
            <a:ext cx="132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Control 2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F82A9A5-4915-4142-BDA6-E4335678523B}"/>
              </a:ext>
            </a:extLst>
          </p:cNvPr>
          <p:cNvCxnSpPr/>
          <p:nvPr/>
        </p:nvCxnSpPr>
        <p:spPr bwMode="auto">
          <a:xfrm>
            <a:off x="3147470" y="3668332"/>
            <a:ext cx="0" cy="876807"/>
          </a:xfrm>
          <a:prstGeom prst="straightConnector1">
            <a:avLst/>
          </a:prstGeom>
          <a:solidFill>
            <a:srgbClr val="799C4B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483F2A-DB06-482F-906F-842274F2B141}"/>
              </a:ext>
            </a:extLst>
          </p:cNvPr>
          <p:cNvCxnSpPr/>
          <p:nvPr/>
        </p:nvCxnSpPr>
        <p:spPr bwMode="auto">
          <a:xfrm>
            <a:off x="4183018" y="4106735"/>
            <a:ext cx="0" cy="438404"/>
          </a:xfrm>
          <a:prstGeom prst="straightConnector1">
            <a:avLst/>
          </a:prstGeom>
          <a:solidFill>
            <a:srgbClr val="799C4B"/>
          </a:solidFill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1BDF6D-96D7-4C97-AEDD-2B2692DC198F}"/>
              </a:ext>
            </a:extLst>
          </p:cNvPr>
          <p:cNvCxnSpPr/>
          <p:nvPr/>
        </p:nvCxnSpPr>
        <p:spPr bwMode="auto">
          <a:xfrm>
            <a:off x="3639788" y="3174758"/>
            <a:ext cx="0" cy="1924378"/>
          </a:xfrm>
          <a:prstGeom prst="straightConnector1">
            <a:avLst/>
          </a:prstGeom>
          <a:solidFill>
            <a:srgbClr val="799C4B"/>
          </a:solidFill>
          <a:ln w="12700" cap="flat" cmpd="sng" algn="ctr">
            <a:solidFill>
              <a:srgbClr val="CB7E25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7E8DC4-D677-4EB8-A514-DD464343CAF4}"/>
              </a:ext>
            </a:extLst>
          </p:cNvPr>
          <p:cNvGrpSpPr/>
          <p:nvPr/>
        </p:nvGrpSpPr>
        <p:grpSpPr>
          <a:xfrm>
            <a:off x="4755676" y="4438950"/>
            <a:ext cx="4138261" cy="247425"/>
            <a:chOff x="5405453" y="5195944"/>
            <a:chExt cx="4138261" cy="24742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6D8E056-1A98-4506-B1C8-65303FEA97F6}"/>
                </a:ext>
              </a:extLst>
            </p:cNvPr>
            <p:cNvSpPr/>
            <p:nvPr/>
          </p:nvSpPr>
          <p:spPr bwMode="auto">
            <a:xfrm>
              <a:off x="5405453" y="5195944"/>
              <a:ext cx="4138261" cy="24742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4572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E36AA9A-C851-4745-BDFB-13E848080BFC}"/>
                </a:ext>
              </a:extLst>
            </p:cNvPr>
            <p:cNvCxnSpPr/>
            <p:nvPr/>
          </p:nvCxnSpPr>
          <p:spPr bwMode="auto">
            <a:xfrm>
              <a:off x="5405453" y="5299600"/>
              <a:ext cx="4015706" cy="0"/>
            </a:xfrm>
            <a:prstGeom prst="straightConnector1">
              <a:avLst/>
            </a:prstGeom>
            <a:solidFill>
              <a:srgbClr val="799C4B"/>
            </a:solidFill>
            <a:ln w="3175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1219BAD-128C-4155-8446-3B113203FB47}"/>
              </a:ext>
            </a:extLst>
          </p:cNvPr>
          <p:cNvCxnSpPr/>
          <p:nvPr/>
        </p:nvCxnSpPr>
        <p:spPr bwMode="auto">
          <a:xfrm>
            <a:off x="7916120" y="3174758"/>
            <a:ext cx="0" cy="1924378"/>
          </a:xfrm>
          <a:prstGeom prst="straightConnector1">
            <a:avLst/>
          </a:prstGeom>
          <a:solidFill>
            <a:srgbClr val="799C4B"/>
          </a:solidFill>
          <a:ln w="12700" cap="flat" cmpd="sng" algn="ctr">
            <a:solidFill>
              <a:srgbClr val="CB7E25"/>
            </a:solidFill>
            <a:prstDash val="dash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5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75FDA-CF4F-4DEF-AA76-6B6E8378221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643AA-B037-4518-B2E8-A9F3335FBAF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BBC742-40ED-432F-917E-5F5B4F7C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Modifying the control arm</a:t>
            </a:r>
          </a:p>
        </p:txBody>
      </p:sp>
      <p:cxnSp>
        <p:nvCxnSpPr>
          <p:cNvPr id="26" name="Straight Connector 6">
            <a:extLst>
              <a:ext uri="{FF2B5EF4-FFF2-40B4-BE49-F238E27FC236}">
                <a16:creationId xmlns:a16="http://schemas.microsoft.com/office/drawing/2014/main" id="{28F8273E-7098-4DF9-9FD5-9A3ACF8A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1A6E6CD3-26BD-4386-86BA-37A582AFCAE4}"/>
              </a:ext>
            </a:extLst>
          </p:cNvPr>
          <p:cNvSpPr txBox="1">
            <a:spLocks/>
          </p:cNvSpPr>
          <p:nvPr/>
        </p:nvSpPr>
        <p:spPr>
          <a:xfrm>
            <a:off x="226140" y="1134732"/>
            <a:ext cx="11059147" cy="543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the original estimand still be estimated?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Scenario 1: treatment comparisons of interest are against the current best control</a:t>
            </a:r>
          </a:p>
          <a:p>
            <a:pPr marR="0" lvl="1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Modifying the control arm leads to a new objective and the treatment component of the estimand needs to be modified accordingly</a:t>
            </a:r>
          </a:p>
          <a:p>
            <a:pPr marR="0" lvl="1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Population might change (e.g. ineligibility to new standard of care)</a:t>
            </a:r>
          </a:p>
          <a:p>
            <a:pPr marR="0" lvl="1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intercurrent events might have to be defined</a:t>
            </a:r>
          </a:p>
          <a:p>
            <a:pPr marR="0" lvl="1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analysis becomes (remains) primary, versus Control 1 as initially intended or vs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 2?</a:t>
            </a:r>
          </a:p>
          <a:p>
            <a:pPr marR="0" lvl="1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Scenario 2 : treatment comparisons of interest are against the control arm, regardless of any changes to the comparator throughout the trial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000" dirty="0">
                <a:solidFill>
                  <a:schemeClr val="tx2"/>
                </a:solidFill>
              </a:rPr>
              <a:t>    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Estimand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components needs to refer upfront to a state-of-the-art control therapy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1800" dirty="0">
                <a:solidFill>
                  <a:srgbClr val="404040"/>
                </a:solidFill>
              </a:rPr>
              <a:t>        -  A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concurrent controls from both Control 1 and Control 2 would be used for the estimation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2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E138C-1B6D-4F9D-AC59-82213BA488B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AAD38-C54B-4918-82C4-9D9714F289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0C312E-D2EE-4D2D-8F0D-4110BF56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Adding, selecting or pooling sub-populations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0496F5F-A092-4609-BCA7-C493FB186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125" y="1119719"/>
            <a:ext cx="11460164" cy="35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Example: Basket trial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D01455-4CB1-4A47-A2E3-3BFF09515D65}"/>
              </a:ext>
            </a:extLst>
          </p:cNvPr>
          <p:cNvSpPr txBox="1">
            <a:spLocks/>
          </p:cNvSpPr>
          <p:nvPr/>
        </p:nvSpPr>
        <p:spPr>
          <a:xfrm>
            <a:off x="5257059" y="1424312"/>
            <a:ext cx="6086766" cy="47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lvl="2" indent="0">
              <a:buFont typeface="Arial"/>
              <a:buNone/>
            </a:pPr>
            <a:endParaRPr lang="en-GB" sz="2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Several sub-populations treated independently as separate studies for e.g. logistic efficiency:</a:t>
            </a:r>
          </a:p>
          <a:p>
            <a:pPr lvl="2"/>
            <a:r>
              <a:rPr lang="en-GB" sz="1800" dirty="0"/>
              <a:t>Sub-populations= independent target populations</a:t>
            </a:r>
          </a:p>
          <a:p>
            <a:pPr lvl="2"/>
            <a:r>
              <a:rPr lang="en-GB" sz="1800" dirty="0"/>
              <a:t>Separate benefit/risk assessment</a:t>
            </a:r>
          </a:p>
          <a:p>
            <a:pPr lvl="2"/>
            <a:r>
              <a:rPr lang="en-GB" sz="1800" dirty="0"/>
              <a:t>Separate objectives = separate </a:t>
            </a:r>
            <a:r>
              <a:rPr lang="en-GB" sz="1800" dirty="0" err="1"/>
              <a:t>estimands</a:t>
            </a:r>
            <a:endParaRPr lang="en-GB" sz="1800" dirty="0"/>
          </a:p>
          <a:p>
            <a:pPr marL="540000" lvl="2" indent="0">
              <a:buFont typeface="Arial"/>
              <a:buNone/>
            </a:pPr>
            <a:endParaRPr lang="en-GB" sz="1800" dirty="0"/>
          </a:p>
          <a:p>
            <a:pPr marL="540000" lvl="2" indent="0">
              <a:buFont typeface="Arial"/>
              <a:buNone/>
            </a:pPr>
            <a:endParaRPr lang="en-GB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A trial targeting a single homogeneous population:</a:t>
            </a:r>
          </a:p>
          <a:p>
            <a:pPr lvl="2"/>
            <a:r>
              <a:rPr lang="en-GB" sz="1800" dirty="0"/>
              <a:t>Sub-populations=sub-groups</a:t>
            </a:r>
          </a:p>
          <a:p>
            <a:pPr lvl="2"/>
            <a:r>
              <a:rPr lang="en-GB" sz="1800" dirty="0"/>
              <a:t>Assessment of consistency</a:t>
            </a:r>
          </a:p>
          <a:p>
            <a:pPr lvl="2"/>
            <a:r>
              <a:rPr lang="en-GB" sz="1800" dirty="0"/>
              <a:t>Primary estimand would target the overarching population</a:t>
            </a:r>
          </a:p>
          <a:p>
            <a:pPr lvl="2"/>
            <a:r>
              <a:rPr lang="en-GB" sz="1800" dirty="0"/>
              <a:t>Secondary </a:t>
            </a:r>
            <a:r>
              <a:rPr lang="en-GB" sz="1800" dirty="0" err="1"/>
              <a:t>estimands</a:t>
            </a:r>
            <a:r>
              <a:rPr lang="en-GB" sz="1800" dirty="0"/>
              <a:t> would be sub-population specific</a:t>
            </a:r>
          </a:p>
          <a:p>
            <a:pPr lvl="1"/>
            <a:endParaRPr lang="en-GB" sz="2800" dirty="0"/>
          </a:p>
          <a:p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AE88A9-7A98-40E2-A636-55467F2AA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54097"/>
              </p:ext>
            </p:extLst>
          </p:nvPr>
        </p:nvGraphicFramePr>
        <p:xfrm>
          <a:off x="916028" y="4155077"/>
          <a:ext cx="3214951" cy="1691316"/>
        </p:xfrm>
        <a:graphic>
          <a:graphicData uri="http://schemas.openxmlformats.org/drawingml/2006/table">
            <a:tbl>
              <a:tblPr/>
              <a:tblGrid>
                <a:gridCol w="3214951">
                  <a:extLst>
                    <a:ext uri="{9D8B030D-6E8A-4147-A177-3AD203B41FA5}">
                      <a16:colId xmlns:a16="http://schemas.microsoft.com/office/drawing/2014/main" val="3778604189"/>
                    </a:ext>
                  </a:extLst>
                </a:gridCol>
              </a:tblGrid>
              <a:tr h="5637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Sub-population 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80475"/>
                  </a:ext>
                </a:extLst>
              </a:tr>
              <a:tr h="5637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Sub-population 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819301"/>
                  </a:ext>
                </a:extLst>
              </a:tr>
              <a:tr h="5637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Sub-population 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77172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7D7D170A-48D9-4C42-AF5F-36C2065135E1}"/>
              </a:ext>
            </a:extLst>
          </p:cNvPr>
          <p:cNvSpPr/>
          <p:nvPr/>
        </p:nvSpPr>
        <p:spPr>
          <a:xfrm>
            <a:off x="4163253" y="4147464"/>
            <a:ext cx="394521" cy="169131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ACB64-F989-47C8-854C-20865D459722}"/>
              </a:ext>
            </a:extLst>
          </p:cNvPr>
          <p:cNvSpPr txBox="1"/>
          <p:nvPr/>
        </p:nvSpPr>
        <p:spPr>
          <a:xfrm>
            <a:off x="4616311" y="477138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B/R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15328BC-46AB-46C3-A888-7F78F2A5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8360"/>
              </p:ext>
            </p:extLst>
          </p:nvPr>
        </p:nvGraphicFramePr>
        <p:xfrm>
          <a:off x="906269" y="1804378"/>
          <a:ext cx="3212423" cy="1980074"/>
        </p:xfrm>
        <a:graphic>
          <a:graphicData uri="http://schemas.openxmlformats.org/drawingml/2006/table">
            <a:tbl>
              <a:tblPr/>
              <a:tblGrid>
                <a:gridCol w="3212423">
                  <a:extLst>
                    <a:ext uri="{9D8B030D-6E8A-4147-A177-3AD203B41FA5}">
                      <a16:colId xmlns:a16="http://schemas.microsoft.com/office/drawing/2014/main" val="3862607382"/>
                    </a:ext>
                  </a:extLst>
                </a:gridCol>
              </a:tblGrid>
              <a:tr h="479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population 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76881"/>
                  </a:ext>
                </a:extLst>
              </a:tr>
              <a:tr h="27124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28013"/>
                  </a:ext>
                </a:extLst>
              </a:tr>
              <a:tr h="479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population 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5"/>
                  </a:ext>
                </a:extLst>
              </a:tr>
              <a:tr h="27124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582360"/>
                  </a:ext>
                </a:extLst>
              </a:tr>
              <a:tr h="479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population 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29651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A1DCB6F-0A4E-40CD-BA7A-49344C04FF7B}"/>
              </a:ext>
            </a:extLst>
          </p:cNvPr>
          <p:cNvSpPr txBox="1"/>
          <p:nvPr/>
        </p:nvSpPr>
        <p:spPr>
          <a:xfrm>
            <a:off x="4509211" y="246429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B/R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B66AC7-E9C1-4EF6-B6FE-972F867BE34B}"/>
              </a:ext>
            </a:extLst>
          </p:cNvPr>
          <p:cNvSpPr txBox="1"/>
          <p:nvPr/>
        </p:nvSpPr>
        <p:spPr>
          <a:xfrm>
            <a:off x="4509210" y="319823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B/R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6E7F2-BABB-4C5F-A1C1-15435A02A4CD}"/>
              </a:ext>
            </a:extLst>
          </p:cNvPr>
          <p:cNvSpPr txBox="1"/>
          <p:nvPr/>
        </p:nvSpPr>
        <p:spPr>
          <a:xfrm>
            <a:off x="4521244" y="177850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B/R</a:t>
            </a:r>
          </a:p>
        </p:txBody>
      </p:sp>
      <p:cxnSp>
        <p:nvCxnSpPr>
          <p:cNvPr id="16" name="Straight Connector 6">
            <a:extLst>
              <a:ext uri="{FF2B5EF4-FFF2-40B4-BE49-F238E27FC236}">
                <a16:creationId xmlns:a16="http://schemas.microsoft.com/office/drawing/2014/main" id="{740E981F-9FFB-4EAA-B838-EC6F652923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125" y="978367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5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A04CED-86E2-8F35-19D2-619CB3FC3C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5125" y="1303338"/>
            <a:ext cx="11460163" cy="4787900"/>
          </a:xfrm>
        </p:spPr>
        <p:txBody>
          <a:bodyPr/>
          <a:lstStyle/>
          <a:p>
            <a:pPr>
              <a:buNone/>
            </a:pPr>
            <a:r>
              <a:rPr lang="en-US" sz="2600" kern="0" dirty="0"/>
              <a:t>EU sub-team of the DIA Innovative Design Scientific Working Group</a:t>
            </a:r>
          </a:p>
          <a:p>
            <a:pPr>
              <a:buNone/>
            </a:pPr>
            <a:endParaRPr lang="en-US" sz="2800" kern="0" dirty="0"/>
          </a:p>
          <a:p>
            <a:r>
              <a:rPr lang="en-US" sz="2400" kern="0" dirty="0"/>
              <a:t>Frank </a:t>
            </a:r>
            <a:r>
              <a:rPr lang="en-US" sz="2400" kern="0" dirty="0" err="1"/>
              <a:t>Bretz</a:t>
            </a:r>
            <a:r>
              <a:rPr lang="en-US" sz="2400" kern="0" dirty="0"/>
              <a:t> (Novartis)</a:t>
            </a:r>
          </a:p>
          <a:p>
            <a:r>
              <a:rPr lang="en-US" sz="2400" kern="0" dirty="0"/>
              <a:t>Carl-Fredrik Burman (AstraZeneca)</a:t>
            </a:r>
          </a:p>
          <a:p>
            <a:r>
              <a:rPr lang="en-US" sz="2400" kern="0" dirty="0" err="1"/>
              <a:t>Kaspar</a:t>
            </a:r>
            <a:r>
              <a:rPr lang="en-US" sz="2400" kern="0" dirty="0"/>
              <a:t> </a:t>
            </a:r>
            <a:r>
              <a:rPr lang="en-US" sz="2400" kern="0" dirty="0" err="1"/>
              <a:t>Rufibach</a:t>
            </a:r>
            <a:r>
              <a:rPr lang="en-US" sz="2400" kern="0" dirty="0"/>
              <a:t> (Roche)</a:t>
            </a:r>
          </a:p>
          <a:p>
            <a:r>
              <a:rPr lang="en-US" sz="2400" kern="0" dirty="0"/>
              <a:t>Martin </a:t>
            </a:r>
            <a:r>
              <a:rPr lang="en-US" sz="2400" kern="0" dirty="0" err="1"/>
              <a:t>Posch</a:t>
            </a:r>
            <a:r>
              <a:rPr lang="en-US" sz="2400" kern="0" dirty="0"/>
              <a:t> (Medical University of Vienna</a:t>
            </a:r>
            <a:r>
              <a:rPr lang="en-CA" sz="2400" kern="0" dirty="0"/>
              <a:t>) </a:t>
            </a:r>
          </a:p>
          <a:p>
            <a:r>
              <a:rPr lang="en-CA" sz="2400" kern="0" dirty="0"/>
              <a:t>Anja </a:t>
            </a:r>
            <a:r>
              <a:rPr lang="en-CA" sz="2400" kern="0" dirty="0" err="1"/>
              <a:t>Schiel</a:t>
            </a:r>
            <a:r>
              <a:rPr lang="en-CA" sz="2400" kern="0" dirty="0"/>
              <a:t> (Norwegian Medicines Agency, European Medicines Agency)</a:t>
            </a:r>
            <a:endParaRPr lang="en-US" sz="2400" dirty="0"/>
          </a:p>
          <a:p>
            <a:endParaRPr lang="en-GB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b-LU" b="1" dirty="0"/>
              <a:t>Acknowledgement</a:t>
            </a:r>
            <a:endParaRPr lang="en-US" dirty="0"/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016D7AAE-A732-4DBF-9256-A460719345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74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E138C-1B6D-4F9D-AC59-82213BA488B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AAD38-C54B-4918-82C4-9D9714F289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0C312E-D2EE-4D2D-8F0D-4110BF56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Adding, selecting or pooling sub-populations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C5D111BE-881B-4D10-BD18-1B2001BCE870}"/>
              </a:ext>
            </a:extLst>
          </p:cNvPr>
          <p:cNvSpPr/>
          <p:nvPr/>
        </p:nvSpPr>
        <p:spPr>
          <a:xfrm>
            <a:off x="6542042" y="2044114"/>
            <a:ext cx="308482" cy="879968"/>
          </a:xfrm>
          <a:prstGeom prst="rightBrace">
            <a:avLst/>
          </a:prstGeom>
          <a:noFill/>
          <a:ln w="25400" cap="flat" cmpd="sng" algn="ctr">
            <a:solidFill>
              <a:srgbClr val="4040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BB075C2-337F-40D2-B8F4-108D15DCB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98722"/>
              </p:ext>
            </p:extLst>
          </p:nvPr>
        </p:nvGraphicFramePr>
        <p:xfrm>
          <a:off x="308625" y="1690878"/>
          <a:ext cx="2511837" cy="1602537"/>
        </p:xfrm>
        <a:graphic>
          <a:graphicData uri="http://schemas.openxmlformats.org/drawingml/2006/table">
            <a:tbl>
              <a:tblPr/>
              <a:tblGrid>
                <a:gridCol w="2511837">
                  <a:extLst>
                    <a:ext uri="{9D8B030D-6E8A-4147-A177-3AD203B41FA5}">
                      <a16:colId xmlns:a16="http://schemas.microsoft.com/office/drawing/2014/main" val="3862607382"/>
                    </a:ext>
                  </a:extLst>
                </a:gridCol>
              </a:tblGrid>
              <a:tr h="38782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population 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76881"/>
                  </a:ext>
                </a:extLst>
              </a:tr>
              <a:tr h="2195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428013"/>
                  </a:ext>
                </a:extLst>
              </a:tr>
              <a:tr h="38782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population 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5"/>
                  </a:ext>
                </a:extLst>
              </a:tr>
              <a:tr h="2195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582360"/>
                  </a:ext>
                </a:extLst>
              </a:tr>
              <a:tr h="38782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population 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296518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CFDB4986-9BE6-42F0-AB31-2C02A0C3745B}"/>
              </a:ext>
            </a:extLst>
          </p:cNvPr>
          <p:cNvSpPr txBox="1"/>
          <p:nvPr/>
        </p:nvSpPr>
        <p:spPr>
          <a:xfrm>
            <a:off x="2820462" y="1690878"/>
            <a:ext cx="69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B/R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342940-EF6F-4496-8D9A-AD55C0CAA750}"/>
              </a:ext>
            </a:extLst>
          </p:cNvPr>
          <p:cNvSpPr txBox="1"/>
          <p:nvPr/>
        </p:nvSpPr>
        <p:spPr>
          <a:xfrm>
            <a:off x="2820462" y="2307480"/>
            <a:ext cx="69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B/R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1793C9-D5A2-487B-90B1-22C6971FC522}"/>
              </a:ext>
            </a:extLst>
          </p:cNvPr>
          <p:cNvSpPr txBox="1"/>
          <p:nvPr/>
        </p:nvSpPr>
        <p:spPr>
          <a:xfrm>
            <a:off x="2829228" y="2924082"/>
            <a:ext cx="69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B/R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EB6595-E4DE-42E5-9D83-E67AA213BB10}"/>
              </a:ext>
            </a:extLst>
          </p:cNvPr>
          <p:cNvSpPr txBox="1"/>
          <p:nvPr/>
        </p:nvSpPr>
        <p:spPr>
          <a:xfrm>
            <a:off x="6912917" y="2281978"/>
            <a:ext cx="69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B/R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2ECE815-CA03-40D7-918B-055E4B6B1190}"/>
              </a:ext>
            </a:extLst>
          </p:cNvPr>
          <p:cNvCxnSpPr/>
          <p:nvPr/>
        </p:nvCxnSpPr>
        <p:spPr bwMode="auto">
          <a:xfrm>
            <a:off x="3388141" y="2492147"/>
            <a:ext cx="398702" cy="0"/>
          </a:xfrm>
          <a:prstGeom prst="straightConnector1">
            <a:avLst/>
          </a:prstGeom>
          <a:solidFill>
            <a:srgbClr val="E1E3F2"/>
          </a:solidFill>
          <a:ln w="28575" cap="flat" cmpd="sng" algn="ctr">
            <a:solidFill>
              <a:srgbClr val="40404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26FD2A8A-3057-4302-BF57-9E6E26873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79344"/>
              </p:ext>
            </p:extLst>
          </p:nvPr>
        </p:nvGraphicFramePr>
        <p:xfrm>
          <a:off x="308625" y="3856418"/>
          <a:ext cx="2511837" cy="1602537"/>
        </p:xfrm>
        <a:graphic>
          <a:graphicData uri="http://schemas.openxmlformats.org/drawingml/2006/table">
            <a:tbl>
              <a:tblPr/>
              <a:tblGrid>
                <a:gridCol w="2511837">
                  <a:extLst>
                    <a:ext uri="{9D8B030D-6E8A-4147-A177-3AD203B41FA5}">
                      <a16:colId xmlns:a16="http://schemas.microsoft.com/office/drawing/2014/main" val="3862607382"/>
                    </a:ext>
                  </a:extLst>
                </a:gridCol>
              </a:tblGrid>
              <a:tr h="38782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population 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76881"/>
                  </a:ext>
                </a:extLst>
              </a:tr>
              <a:tr h="2195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428013"/>
                  </a:ext>
                </a:extLst>
              </a:tr>
              <a:tr h="38782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population 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77165"/>
                  </a:ext>
                </a:extLst>
              </a:tr>
              <a:tr h="219525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582360"/>
                  </a:ext>
                </a:extLst>
              </a:tr>
              <a:tr h="38782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population 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296518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D74EEB76-650E-438C-A651-8D67E93950F2}"/>
              </a:ext>
            </a:extLst>
          </p:cNvPr>
          <p:cNvSpPr txBox="1"/>
          <p:nvPr/>
        </p:nvSpPr>
        <p:spPr>
          <a:xfrm>
            <a:off x="2820462" y="3856418"/>
            <a:ext cx="69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B/R</a:t>
            </a: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71C8839-99C4-4F6D-9F42-114BE5A572E8}"/>
              </a:ext>
            </a:extLst>
          </p:cNvPr>
          <p:cNvSpPr/>
          <p:nvPr/>
        </p:nvSpPr>
        <p:spPr>
          <a:xfrm>
            <a:off x="3006082" y="4416750"/>
            <a:ext cx="308482" cy="1166027"/>
          </a:xfrm>
          <a:prstGeom prst="rightBrace">
            <a:avLst/>
          </a:prstGeom>
          <a:noFill/>
          <a:ln w="25400" cap="flat" cmpd="sng" algn="ctr">
            <a:solidFill>
              <a:srgbClr val="40404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Arrow: Curved Right 44">
            <a:extLst>
              <a:ext uri="{FF2B5EF4-FFF2-40B4-BE49-F238E27FC236}">
                <a16:creationId xmlns:a16="http://schemas.microsoft.com/office/drawing/2014/main" id="{5C1E3D3B-CAD1-4672-A4FC-701EE2687C2C}"/>
              </a:ext>
            </a:extLst>
          </p:cNvPr>
          <p:cNvSpPr/>
          <p:nvPr/>
        </p:nvSpPr>
        <p:spPr bwMode="auto">
          <a:xfrm rot="10800000">
            <a:off x="3508949" y="3856417"/>
            <a:ext cx="699247" cy="1244745"/>
          </a:xfrm>
          <a:prstGeom prst="curved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marR="0" lvl="0" indent="-180975" algn="ctr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GB" sz="1200" b="1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986C1C-2F7D-4D20-AE4B-6A81DF6F3DAB}"/>
              </a:ext>
            </a:extLst>
          </p:cNvPr>
          <p:cNvGrpSpPr/>
          <p:nvPr/>
        </p:nvGrpSpPr>
        <p:grpSpPr>
          <a:xfrm>
            <a:off x="3949317" y="2122834"/>
            <a:ext cx="2474108" cy="1170580"/>
            <a:chOff x="3762160" y="1690878"/>
            <a:chExt cx="2474108" cy="117058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FBA6EA-6556-482B-BC4E-B368C1CA97EB}"/>
                </a:ext>
              </a:extLst>
            </p:cNvPr>
            <p:cNvSpPr/>
            <p:nvPr/>
          </p:nvSpPr>
          <p:spPr bwMode="auto">
            <a:xfrm>
              <a:off x="3762160" y="1690878"/>
              <a:ext cx="2474108" cy="36931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04040"/>
              </a:solidFill>
              <a:prstDash val="solid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4572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ED4C17-55BC-40C4-B7A4-FBA3B3A3F43D}"/>
                </a:ext>
              </a:extLst>
            </p:cNvPr>
            <p:cNvSpPr txBox="1"/>
            <p:nvPr/>
          </p:nvSpPr>
          <p:spPr>
            <a:xfrm>
              <a:off x="3882158" y="1735813"/>
              <a:ext cx="914400" cy="756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Target population 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F62C7E-8991-41E3-A40F-A77EFC4BE371}"/>
                </a:ext>
              </a:extLst>
            </p:cNvPr>
            <p:cNvSpPr/>
            <p:nvPr/>
          </p:nvSpPr>
          <p:spPr bwMode="auto">
            <a:xfrm>
              <a:off x="3762160" y="2060190"/>
              <a:ext cx="2474108" cy="36931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404040"/>
              </a:solidFill>
              <a:prstDash val="solid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4572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B94CB3-A1C5-4CAB-AB1D-5D0ECCF24567}"/>
                </a:ext>
              </a:extLst>
            </p:cNvPr>
            <p:cNvSpPr txBox="1"/>
            <p:nvPr/>
          </p:nvSpPr>
          <p:spPr>
            <a:xfrm>
              <a:off x="3882158" y="2105125"/>
              <a:ext cx="914400" cy="756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040"/>
                </a:buClr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Target population 3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1A2550B-06A4-4176-83CB-4CF656250165}"/>
              </a:ext>
            </a:extLst>
          </p:cNvPr>
          <p:cNvSpPr txBox="1"/>
          <p:nvPr/>
        </p:nvSpPr>
        <p:spPr>
          <a:xfrm>
            <a:off x="3487382" y="146327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interim analysis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1A088EE-74B9-416C-8E28-509703BC7CF9}"/>
              </a:ext>
            </a:extLst>
          </p:cNvPr>
          <p:cNvSpPr/>
          <p:nvPr/>
        </p:nvSpPr>
        <p:spPr>
          <a:xfrm>
            <a:off x="7672278" y="1167945"/>
            <a:ext cx="39161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Pooling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Primary </a:t>
            </a:r>
            <a:r>
              <a:rPr lang="en-US" sz="1600" dirty="0" err="1"/>
              <a:t>estimand</a:t>
            </a:r>
            <a:r>
              <a:rPr lang="en-US" sz="1600" dirty="0"/>
              <a:t> targets the pooled populations at interim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Secondary population-specific </a:t>
            </a:r>
            <a:r>
              <a:rPr lang="en-US" sz="1600" dirty="0" err="1"/>
              <a:t>estimands</a:t>
            </a:r>
            <a:r>
              <a:rPr lang="en-US" sz="1600" dirty="0"/>
              <a:t> remain of interest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Data-dependent pooling can induce selection bias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01A476-A05F-4BB3-BABD-A7C4906419FF}"/>
              </a:ext>
            </a:extLst>
          </p:cNvPr>
          <p:cNvSpPr/>
          <p:nvPr/>
        </p:nvSpPr>
        <p:spPr>
          <a:xfrm>
            <a:off x="7610172" y="3722490"/>
            <a:ext cx="42737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Borrowing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1600" dirty="0"/>
              <a:t>Each target population has its own specific estimand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1600" dirty="0"/>
              <a:t>A problem of </a:t>
            </a:r>
            <a:r>
              <a:rPr lang="en-GB" sz="1600" i="1" dirty="0"/>
              <a:t>estimation</a:t>
            </a:r>
            <a:r>
              <a:rPr lang="en-GB" sz="1600" dirty="0"/>
              <a:t> rather than </a:t>
            </a:r>
            <a:r>
              <a:rPr lang="en-GB" sz="1600" i="1" dirty="0"/>
              <a:t>estimand</a:t>
            </a:r>
            <a:r>
              <a:rPr lang="en-GB" sz="1600" dirty="0"/>
              <a:t> since the treatment effect in Target Population 1 is informed by the treatment effect of Target population 2 and 3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cxnSp>
        <p:nvCxnSpPr>
          <p:cNvPr id="26" name="Straight Connector 6">
            <a:extLst>
              <a:ext uri="{FF2B5EF4-FFF2-40B4-BE49-F238E27FC236}">
                <a16:creationId xmlns:a16="http://schemas.microsoft.com/office/drawing/2014/main" id="{73F6A948-40D5-4D62-A44F-D3B3F7B26C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125" y="978367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9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/>
      <p:bldP spid="43" grpId="0"/>
      <p:bldP spid="44" grpId="0" animBg="1"/>
      <p:bldP spid="45" grpId="0" animBg="1"/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E138C-1B6D-4F9D-AC59-82213BA488B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AAD38-C54B-4918-82C4-9D9714F289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A0C312E-D2EE-4D2D-8F0D-4110BF56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Adding, selecting or pooling sub-populations</a:t>
            </a:r>
          </a:p>
        </p:txBody>
      </p:sp>
      <p:cxnSp>
        <p:nvCxnSpPr>
          <p:cNvPr id="26" name="Straight Connector 6">
            <a:extLst>
              <a:ext uri="{FF2B5EF4-FFF2-40B4-BE49-F238E27FC236}">
                <a16:creationId xmlns:a16="http://schemas.microsoft.com/office/drawing/2014/main" id="{73F6A948-40D5-4D62-A44F-D3B3F7B26C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125" y="978367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6306C134-3F73-465A-8C17-0D610F64094B}"/>
              </a:ext>
            </a:extLst>
          </p:cNvPr>
          <p:cNvSpPr txBox="1">
            <a:spLocks/>
          </p:cNvSpPr>
          <p:nvPr/>
        </p:nvSpPr>
        <p:spPr>
          <a:xfrm>
            <a:off x="226141" y="1092528"/>
            <a:ext cx="10550014" cy="543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Differences and similarities between 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a given treatment tested in different diseases/subtypes within the same basket trial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1DB906E-A3B5-4C60-9F90-B9E7DF080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43883"/>
              </p:ext>
            </p:extLst>
          </p:nvPr>
        </p:nvGraphicFramePr>
        <p:xfrm>
          <a:off x="485524" y="2488591"/>
          <a:ext cx="10545198" cy="3276881"/>
        </p:xfrm>
        <a:graphic>
          <a:graphicData uri="http://schemas.openxmlformats.org/drawingml/2006/table">
            <a:tbl>
              <a:tblPr firstRow="1" firstCol="1" bandRow="1"/>
              <a:tblGrid>
                <a:gridCol w="2939551">
                  <a:extLst>
                    <a:ext uri="{9D8B030D-6E8A-4147-A177-3AD203B41FA5}">
                      <a16:colId xmlns:a16="http://schemas.microsoft.com/office/drawing/2014/main" val="236238494"/>
                    </a:ext>
                  </a:extLst>
                </a:gridCol>
                <a:gridCol w="7605647">
                  <a:extLst>
                    <a:ext uri="{9D8B030D-6E8A-4147-A177-3AD203B41FA5}">
                      <a16:colId xmlns:a16="http://schemas.microsoft.com/office/drawing/2014/main" val="2308991342"/>
                    </a:ext>
                  </a:extLst>
                </a:gridCol>
              </a:tblGrid>
              <a:tr h="43588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 err="1">
                          <a:effectLst/>
                        </a:rPr>
                        <a:t>estimand</a:t>
                      </a:r>
                      <a:r>
                        <a:rPr lang="en-GB" sz="1400" dirty="0">
                          <a:effectLst/>
                        </a:rPr>
                        <a:t> attribute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guidance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98177"/>
                  </a:ext>
                </a:extLst>
              </a:tr>
              <a:tr h="43588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A. Treatment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Same for each disease / subtype</a:t>
                      </a: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546493"/>
                  </a:ext>
                </a:extLst>
              </a:tr>
              <a:tr h="43588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B. Population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680" marR="0" lvl="0" indent="-36068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5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Different for each disease / subtype</a:t>
                      </a: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117892"/>
                  </a:ext>
                </a:extLst>
              </a:tr>
              <a:tr h="75888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C. Variable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just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Could vary as the same drug could target different aspects in different populations</a:t>
                      </a:r>
                    </a:p>
                    <a:p>
                      <a:pPr marL="360680" indent="-360680" algn="just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(e.g., in oncology: OS, PFS, ORR)</a:t>
                      </a: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580647"/>
                  </a:ext>
                </a:extLst>
              </a:tr>
              <a:tr h="65621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D. Intercurrent events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just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Population-specific IEs would be different, whereas treatment-specific IEs would be the same</a:t>
                      </a: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37583"/>
                  </a:ext>
                </a:extLst>
              </a:tr>
              <a:tr h="43588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effectLst/>
                        </a:rPr>
                        <a:t>E. Population Level Summary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Would change with the variable and the population (e.g., a same binary variable could lead to</a:t>
                      </a:r>
                    </a:p>
                    <a:p>
                      <a:pPr marL="360680" indent="-360680" algn="l">
                        <a:lnSpc>
                          <a:spcPct val="107000"/>
                        </a:lnSpc>
                        <a:spcAft>
                          <a:spcPts val="53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percent difference in one population and odds ratio in the other if needed)</a:t>
                      </a:r>
                    </a:p>
                  </a:txBody>
                  <a:tcPr marL="144653" marR="143447" marT="50629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2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2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Borrowing of treatment effect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E80627-4EF0-4C20-BAF0-C4871C4A0D26}"/>
              </a:ext>
            </a:extLst>
          </p:cNvPr>
          <p:cNvCxnSpPr/>
          <p:nvPr/>
        </p:nvCxnSpPr>
        <p:spPr bwMode="auto">
          <a:xfrm>
            <a:off x="3933249" y="3081068"/>
            <a:ext cx="3694356" cy="18280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C87A9B-0587-4EF6-849A-14E728C8A6F2}"/>
              </a:ext>
            </a:extLst>
          </p:cNvPr>
          <p:cNvCxnSpPr/>
          <p:nvPr/>
        </p:nvCxnSpPr>
        <p:spPr bwMode="auto">
          <a:xfrm flipV="1">
            <a:off x="2570168" y="3574642"/>
            <a:ext cx="1133466" cy="4306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7564FE-E4D6-4D06-8F68-8476B269DFB4}"/>
              </a:ext>
            </a:extLst>
          </p:cNvPr>
          <p:cNvCxnSpPr>
            <a:endCxn id="42" idx="2"/>
          </p:cNvCxnSpPr>
          <p:nvPr/>
        </p:nvCxnSpPr>
        <p:spPr bwMode="auto">
          <a:xfrm flipV="1">
            <a:off x="2565075" y="4449280"/>
            <a:ext cx="5143786" cy="2169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896E39-8018-4603-8C2C-05222356F07B}"/>
              </a:ext>
            </a:extLst>
          </p:cNvPr>
          <p:cNvCxnSpPr/>
          <p:nvPr/>
        </p:nvCxnSpPr>
        <p:spPr bwMode="auto">
          <a:xfrm flipV="1">
            <a:off x="2563344" y="4032418"/>
            <a:ext cx="3536675" cy="1"/>
          </a:xfrm>
          <a:prstGeom prst="straightConnector1">
            <a:avLst/>
          </a:prstGeom>
          <a:solidFill>
            <a:srgbClr val="799C4B"/>
          </a:solidFill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EB4934-621F-461D-BF6B-A3DE8556B885}"/>
              </a:ext>
            </a:extLst>
          </p:cNvPr>
          <p:cNvCxnSpPr/>
          <p:nvPr/>
        </p:nvCxnSpPr>
        <p:spPr bwMode="auto">
          <a:xfrm>
            <a:off x="2570168" y="3578948"/>
            <a:ext cx="0" cy="872501"/>
          </a:xfrm>
          <a:prstGeom prst="line">
            <a:avLst/>
          </a:prstGeom>
          <a:solidFill>
            <a:srgbClr val="799C4B"/>
          </a:solidFill>
          <a:ln w="952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DDAF06BC-E0C3-4E5B-88FA-28CC8288D1F0}"/>
              </a:ext>
            </a:extLst>
          </p:cNvPr>
          <p:cNvSpPr/>
          <p:nvPr/>
        </p:nvSpPr>
        <p:spPr bwMode="auto">
          <a:xfrm>
            <a:off x="2054554" y="2460023"/>
            <a:ext cx="522439" cy="3026182"/>
          </a:xfrm>
          <a:prstGeom prst="leftBrace">
            <a:avLst>
              <a:gd name="adj1" fmla="val 8333"/>
              <a:gd name="adj2" fmla="val 50518"/>
            </a:avLst>
          </a:prstGeom>
          <a:noFill/>
          <a:ln w="952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471D0E-0A78-4EEA-8B52-98A5A783676D}"/>
              </a:ext>
            </a:extLst>
          </p:cNvPr>
          <p:cNvSpPr txBox="1"/>
          <p:nvPr/>
        </p:nvSpPr>
        <p:spPr>
          <a:xfrm>
            <a:off x="1585052" y="37422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FB8A58-191B-4605-B5D1-72858B27CA3E}"/>
              </a:ext>
            </a:extLst>
          </p:cNvPr>
          <p:cNvSpPr txBox="1"/>
          <p:nvPr/>
        </p:nvSpPr>
        <p:spPr>
          <a:xfrm>
            <a:off x="3859692" y="3365828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Drug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960AA-29BD-43ED-BEE7-8214508E6622}"/>
              </a:ext>
            </a:extLst>
          </p:cNvPr>
          <p:cNvSpPr txBox="1"/>
          <p:nvPr/>
        </p:nvSpPr>
        <p:spPr>
          <a:xfrm>
            <a:off x="4307142" y="2673315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Drug 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B8A69CD-DB4E-42F4-B907-45FCBB38DFEE}"/>
              </a:ext>
            </a:extLst>
          </p:cNvPr>
          <p:cNvCxnSpPr/>
          <p:nvPr/>
        </p:nvCxnSpPr>
        <p:spPr bwMode="auto">
          <a:xfrm>
            <a:off x="2576993" y="2155805"/>
            <a:ext cx="5895291" cy="0"/>
          </a:xfrm>
          <a:prstGeom prst="straightConnector1">
            <a:avLst/>
          </a:prstGeom>
          <a:solidFill>
            <a:srgbClr val="799C4B"/>
          </a:solidFill>
          <a:ln w="9525" cap="flat" cmpd="sng" algn="ctr">
            <a:solidFill>
              <a:srgbClr val="40404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CB1DC4E-3776-497A-9A77-C74182396913}"/>
              </a:ext>
            </a:extLst>
          </p:cNvPr>
          <p:cNvSpPr txBox="1"/>
          <p:nvPr/>
        </p:nvSpPr>
        <p:spPr>
          <a:xfrm>
            <a:off x="4243663" y="1742192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time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C1DABB-36E0-442D-89CA-7FC35020A6AE}"/>
              </a:ext>
            </a:extLst>
          </p:cNvPr>
          <p:cNvSpPr txBox="1"/>
          <p:nvPr/>
        </p:nvSpPr>
        <p:spPr>
          <a:xfrm>
            <a:off x="6100019" y="3832363"/>
            <a:ext cx="178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Drug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59949A-7D7A-40C8-BC74-7B23276638EA}"/>
              </a:ext>
            </a:extLst>
          </p:cNvPr>
          <p:cNvSpPr txBox="1"/>
          <p:nvPr/>
        </p:nvSpPr>
        <p:spPr>
          <a:xfrm>
            <a:off x="6673561" y="4541370"/>
            <a:ext cx="95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Control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E88D5E-0937-41FA-919A-0BC98D9499EA}"/>
              </a:ext>
            </a:extLst>
          </p:cNvPr>
          <p:cNvCxnSpPr/>
          <p:nvPr/>
        </p:nvCxnSpPr>
        <p:spPr bwMode="auto">
          <a:xfrm>
            <a:off x="3909354" y="2251935"/>
            <a:ext cx="0" cy="2882414"/>
          </a:xfrm>
          <a:prstGeom prst="line">
            <a:avLst/>
          </a:prstGeom>
          <a:solidFill>
            <a:srgbClr val="799C4B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FC899A-09EC-4484-9A65-BEE3DA471B3B}"/>
              </a:ext>
            </a:extLst>
          </p:cNvPr>
          <p:cNvGrpSpPr/>
          <p:nvPr/>
        </p:nvGrpSpPr>
        <p:grpSpPr>
          <a:xfrm>
            <a:off x="1015800" y="5100139"/>
            <a:ext cx="4242201" cy="1195566"/>
            <a:chOff x="584055" y="5343834"/>
            <a:chExt cx="5410623" cy="1195566"/>
          </a:xfrm>
        </p:grpSpPr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5E899349-85D9-4D8D-9003-6A5EE6C8B085}"/>
                </a:ext>
              </a:extLst>
            </p:cNvPr>
            <p:cNvSpPr/>
            <p:nvPr/>
          </p:nvSpPr>
          <p:spPr>
            <a:xfrm rot="16200000">
              <a:off x="3146081" y="4647458"/>
              <a:ext cx="273920" cy="1666671"/>
            </a:xfrm>
            <a:prstGeom prst="leftBrac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BA5584-FDED-40FA-8BF7-8FDF5633351C}"/>
                </a:ext>
              </a:extLst>
            </p:cNvPr>
            <p:cNvSpPr txBox="1"/>
            <p:nvPr/>
          </p:nvSpPr>
          <p:spPr>
            <a:xfrm>
              <a:off x="584055" y="5831514"/>
              <a:ext cx="5410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Borrowing “non-concurrent” controls</a:t>
              </a:r>
            </a:p>
          </p:txBody>
        </p:sp>
      </p:grpSp>
      <p:sp>
        <p:nvSpPr>
          <p:cNvPr id="40" name="Right Brace 39">
            <a:extLst>
              <a:ext uri="{FF2B5EF4-FFF2-40B4-BE49-F238E27FC236}">
                <a16:creationId xmlns:a16="http://schemas.microsoft.com/office/drawing/2014/main" id="{1B6CEC12-7123-4A8D-A3BB-B8A7DC06DB0C}"/>
              </a:ext>
            </a:extLst>
          </p:cNvPr>
          <p:cNvSpPr/>
          <p:nvPr/>
        </p:nvSpPr>
        <p:spPr>
          <a:xfrm>
            <a:off x="7107811" y="3990810"/>
            <a:ext cx="285759" cy="426271"/>
          </a:xfrm>
          <a:prstGeom prst="rightBrace">
            <a:avLst/>
          </a:prstGeom>
          <a:noFill/>
          <a:ln w="38100" cap="flat" cmpd="sng" algn="ctr">
            <a:solidFill>
              <a:srgbClr val="CB7E25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CB7E2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74ABA006-CC3E-4BD4-9DFF-0CD81AF48CD6}"/>
              </a:ext>
            </a:extLst>
          </p:cNvPr>
          <p:cNvSpPr/>
          <p:nvPr/>
        </p:nvSpPr>
        <p:spPr>
          <a:xfrm>
            <a:off x="5096051" y="3588649"/>
            <a:ext cx="428587" cy="860631"/>
          </a:xfrm>
          <a:prstGeom prst="rightBrace">
            <a:avLst/>
          </a:prstGeom>
          <a:noFill/>
          <a:ln w="38100" cap="flat" cmpd="sng" algn="ctr">
            <a:solidFill>
              <a:srgbClr val="CB7E25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CB7E2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6452C7DD-C92B-445E-B0FB-18936142C5DF}"/>
              </a:ext>
            </a:extLst>
          </p:cNvPr>
          <p:cNvSpPr/>
          <p:nvPr/>
        </p:nvSpPr>
        <p:spPr>
          <a:xfrm>
            <a:off x="7708861" y="3113267"/>
            <a:ext cx="418834" cy="1336013"/>
          </a:xfrm>
          <a:prstGeom prst="rightBrace">
            <a:avLst/>
          </a:prstGeom>
          <a:noFill/>
          <a:ln w="38100" cap="flat" cmpd="sng" algn="ctr">
            <a:solidFill>
              <a:srgbClr val="CB7E25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CB7E2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D3067E9C-73F9-47E7-A15B-AC03E6903962}"/>
              </a:ext>
            </a:extLst>
          </p:cNvPr>
          <p:cNvSpPr/>
          <p:nvPr/>
        </p:nvSpPr>
        <p:spPr>
          <a:xfrm>
            <a:off x="8198278" y="2966530"/>
            <a:ext cx="612669" cy="1761132"/>
          </a:xfrm>
          <a:prstGeom prst="rightBrace">
            <a:avLst/>
          </a:prstGeom>
          <a:noFill/>
          <a:ln w="38100" cap="flat" cmpd="sng" algn="ctr">
            <a:solidFill>
              <a:srgbClr val="CB7E25">
                <a:lumMod val="60000"/>
                <a:lumOff val="4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CB7E2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865BAFBF-EB3B-4FDF-92CB-EE5E8AFC33FA}"/>
              </a:ext>
            </a:extLst>
          </p:cNvPr>
          <p:cNvSpPr txBox="1">
            <a:spLocks/>
          </p:cNvSpPr>
          <p:nvPr/>
        </p:nvSpPr>
        <p:spPr>
          <a:xfrm>
            <a:off x="226141" y="1092528"/>
            <a:ext cx="10550014" cy="54310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None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Example: platform trial</a:t>
            </a:r>
          </a:p>
          <a:p>
            <a:endParaRPr lang="en-GB" dirty="0"/>
          </a:p>
        </p:txBody>
      </p:sp>
      <p:cxnSp>
        <p:nvCxnSpPr>
          <p:cNvPr id="45" name="Straight Connector 6">
            <a:extLst>
              <a:ext uri="{FF2B5EF4-FFF2-40B4-BE49-F238E27FC236}">
                <a16:creationId xmlns:a16="http://schemas.microsoft.com/office/drawing/2014/main" id="{8AAB061D-A2D9-4A4A-ACE3-3BA16C9D32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125" y="978367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F90676A-AB41-4439-84C3-50F4F5371B76}"/>
              </a:ext>
            </a:extLst>
          </p:cNvPr>
          <p:cNvSpPr txBox="1"/>
          <p:nvPr/>
        </p:nvSpPr>
        <p:spPr>
          <a:xfrm>
            <a:off x="8380822" y="3339264"/>
            <a:ext cx="2436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B7E25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Borrowing treatment difference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 animBg="1"/>
      <p:bldP spid="41" grpId="0" animBg="1"/>
      <p:bldP spid="42" grpId="0" animBg="1"/>
      <p:bldP spid="43" grpId="0" animBg="1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Borrowing of treatment effect</a:t>
            </a:r>
            <a:endParaRPr lang="en-US" dirty="0"/>
          </a:p>
        </p:txBody>
      </p:sp>
      <p:cxnSp>
        <p:nvCxnSpPr>
          <p:cNvPr id="45" name="Straight Connector 6">
            <a:extLst>
              <a:ext uri="{FF2B5EF4-FFF2-40B4-BE49-F238E27FC236}">
                <a16:creationId xmlns:a16="http://schemas.microsoft.com/office/drawing/2014/main" id="{8AAB061D-A2D9-4A4A-ACE3-3BA16C9D32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125" y="978367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518738AC-4BA0-45B6-9E37-8CE861963715}"/>
              </a:ext>
            </a:extLst>
          </p:cNvPr>
          <p:cNvSpPr txBox="1">
            <a:spLocks/>
          </p:cNvSpPr>
          <p:nvPr/>
        </p:nvSpPr>
        <p:spPr>
          <a:xfrm>
            <a:off x="619841" y="1108290"/>
            <a:ext cx="10550014" cy="5431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careful estimand discussion needs to take place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Important to ensure the different sources have the appropriate estimand components in common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Corresponding adjustments (e.g., for inclusion and exclusion criteria, covariates, or if populations differ) will be required</a:t>
            </a:r>
          </a:p>
          <a:p>
            <a:pPr marL="457200" marR="0" lvl="1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chemeClr val="tx2"/>
                </a:solidFill>
              </a:rPr>
              <a:t>Borrowing information within a trial is less prone to biases </a:t>
            </a:r>
            <a:r>
              <a:rPr lang="en-GB" sz="2400" dirty="0"/>
              <a:t>than borrowing from external trials, as many aspects of trial conduct are standardized and are less likely to cause bias</a:t>
            </a:r>
          </a:p>
          <a:p>
            <a:pPr lvl="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problem of estimation rather than estimand</a:t>
            </a:r>
          </a:p>
          <a:p>
            <a:pPr marL="742950" marR="0" lvl="1" indent="-2857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e.g., implementation of a Bayesian hierarchical model</a:t>
            </a:r>
          </a:p>
          <a:p>
            <a:pPr marR="0" lvl="1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Importance of supplementary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sensitivity analyses, 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None/>
              <a:tabLst/>
              <a:defRPr/>
            </a:pPr>
            <a:r>
              <a:rPr lang="en-GB" sz="2200" noProof="0" dirty="0">
                <a:solidFill>
                  <a:srgbClr val="404040"/>
                </a:solidFill>
              </a:rPr>
              <a:t>     -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e.g., with and without non-concurrent controls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types of innovative characteristics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E04D19-1429-470F-B6A4-8BA55113E2FA}"/>
              </a:ext>
            </a:extLst>
          </p:cNvPr>
          <p:cNvSpPr txBox="1"/>
          <p:nvPr/>
        </p:nvSpPr>
        <p:spPr>
          <a:xfrm>
            <a:off x="235743" y="1249122"/>
            <a:ext cx="93249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 size reassessment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 to randomisation ratio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Early stopping for overwhelming efficacy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Early stopping for futility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Would not be linked to any changes to the estimand</a:t>
            </a:r>
          </a:p>
        </p:txBody>
      </p:sp>
      <p:cxnSp>
        <p:nvCxnSpPr>
          <p:cNvPr id="34" name="Straight Connector 6">
            <a:extLst>
              <a:ext uri="{FF2B5EF4-FFF2-40B4-BE49-F238E27FC236}">
                <a16:creationId xmlns:a16="http://schemas.microsoft.com/office/drawing/2014/main" id="{281DC5FC-82CC-4F2A-8903-1CE08415EE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125" y="978367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70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 of unplanned adaptation</a:t>
            </a:r>
            <a:endParaRPr lang="en-US" dirty="0"/>
          </a:p>
        </p:txBody>
      </p:sp>
      <p:cxnSp>
        <p:nvCxnSpPr>
          <p:cNvPr id="34" name="Straight Connector 6">
            <a:extLst>
              <a:ext uri="{FF2B5EF4-FFF2-40B4-BE49-F238E27FC236}">
                <a16:creationId xmlns:a16="http://schemas.microsoft.com/office/drawing/2014/main" id="{281DC5FC-82CC-4F2A-8903-1CE08415EE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125" y="978367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880B389-05FF-40B4-868E-D1F85653AF66}"/>
              </a:ext>
            </a:extLst>
          </p:cNvPr>
          <p:cNvSpPr txBox="1">
            <a:spLocks/>
          </p:cNvSpPr>
          <p:nvPr/>
        </p:nvSpPr>
        <p:spPr>
          <a:xfrm>
            <a:off x="295632" y="1433009"/>
            <a:ext cx="11599147" cy="543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Change of primary endpoint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Coprimary endpoints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- First occurrence of a major adverse cardiovascular event </a:t>
            </a:r>
          </a:p>
          <a:p>
            <a:pPr marL="457200" lvl="1" indent="0">
              <a:buClr>
                <a:schemeClr val="tx2"/>
              </a:buClr>
              <a:buNone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- First occurrence of death from cardiovascular causes or hospitalization for heart failure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Because of lack of funding, the study could not enrol the expected number of participants therefore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coprimary endpoints changed  to more sensitive endpoint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 order to make up for loss of power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One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single </a:t>
            </a:r>
            <a:r>
              <a:rPr lang="en-GB" sz="1800" b="1" dirty="0">
                <a:solidFill>
                  <a:schemeClr val="tx2"/>
                </a:solidFill>
              </a:rPr>
              <a:t>n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ew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primary endpoint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       - total number of deaths from cardiovascular causes, hospitalizations for heart failure, and urgent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         visits</a:t>
            </a:r>
            <a:r>
              <a:rPr lang="en-GB" sz="1800" dirty="0">
                <a:solidFill>
                  <a:srgbClr val="404040"/>
                </a:solidFill>
              </a:rPr>
              <a:t> 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or heart failure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Estimand component should be updated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because the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objective of the trial has changed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Difference between planned vs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unplanned changes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81F62A-E15F-4795-BCC8-B3B5B14D4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207" y="1092528"/>
            <a:ext cx="4548171" cy="1546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83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41C5F-1B9F-4D75-9A6D-642092F8F0D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0164D-7D27-426A-B881-7B31265E5EC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26</a:t>
            </a:fld>
            <a:endParaRPr lang="en-GB" dirty="0"/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CB74AAEF-ABC7-4EFD-AE89-BCB5DDCF15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125" y="978367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:a16="http://schemas.microsoft.com/office/drawing/2014/main" id="{896A9722-4045-4991-8D4B-4FC2354E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212"/>
          </a:xfrm>
        </p:spPr>
        <p:txBody>
          <a:bodyPr/>
          <a:lstStyle/>
          <a:p>
            <a:r>
              <a:rPr lang="en-US" dirty="0"/>
              <a:t>Points to consider on estimation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366C4-C140-49C1-951B-685305A15EAD}"/>
              </a:ext>
            </a:extLst>
          </p:cNvPr>
          <p:cNvSpPr txBox="1"/>
          <p:nvPr/>
        </p:nvSpPr>
        <p:spPr>
          <a:xfrm>
            <a:off x="0" y="1092207"/>
            <a:ext cx="12026900" cy="419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ICH E9(R1) emphasizes that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analysis methods need to be aligned with the trial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(‘estimand-aligned estimation’)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CID typically have multiple objectives and therefore multiple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, corresponding to different subpopulations or treatments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Further complexities of CID may be possible</a:t>
            </a:r>
          </a:p>
          <a:p>
            <a:pPr marL="1066785" lvl="1" indent="-457200" defTabSz="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For example, in platform trials new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may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be added, dropped or selected at interim analyses</a:t>
            </a:r>
          </a:p>
          <a:p>
            <a:pPr marL="1066785" lvl="1" indent="-457200" defTabSz="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Such data-dependent selection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poses additional challenges to define reliable estimators</a:t>
            </a:r>
            <a:r>
              <a:rPr lang="en-US" sz="1800" dirty="0">
                <a:latin typeface="Arial"/>
                <a:cs typeface="Arial"/>
              </a:rPr>
              <a:t>,     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1800" dirty="0">
                <a:latin typeface="Arial"/>
                <a:cs typeface="Arial"/>
              </a:rPr>
              <a:t>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confidence intervals, and hypothesis tests</a:t>
            </a:r>
          </a:p>
          <a:p>
            <a:pPr marL="1066785" lvl="1" indent="-457200" defTabSz="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/>
                <a:cs typeface="Arial"/>
              </a:rPr>
              <a:t>B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associated with the selection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is closely related to the problem of multiplicity testing</a:t>
            </a:r>
          </a:p>
          <a:p>
            <a:pPr marL="1066785" lvl="1" indent="-457200" defTabSz="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Estimation becomes even more challenging if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estimand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changes in an ongoing trial</a:t>
            </a:r>
          </a:p>
          <a:p>
            <a:pPr marL="1676370" lvl="2" indent="-457200" defTabSz="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For example, a change in the control arm leads to different trial objectives 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, such that the  corresponding estimators need to be adapted</a:t>
            </a:r>
          </a:p>
          <a:p>
            <a:pPr marL="1066785" lvl="1" indent="-457200" defTabSz="457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6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41C5F-1B9F-4D75-9A6D-642092F8F0D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0164D-7D27-426A-B881-7B31265E5EC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B510586-A15A-4D30-9B66-39F0D233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212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D39E8AB-07C6-4E6A-9B30-8B27288B6245}"/>
              </a:ext>
            </a:extLst>
          </p:cNvPr>
          <p:cNvSpPr txBox="1">
            <a:spLocks/>
          </p:cNvSpPr>
          <p:nvPr/>
        </p:nvSpPr>
        <p:spPr>
          <a:xfrm>
            <a:off x="3048" y="1182436"/>
            <a:ext cx="12188952" cy="543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Estimand framework is applicable to any study in which a treatment effect is estimated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This applies to complex innovative designs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Estimands guide the trial design, not the converse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Pre-specification in the protocol of potential adaptations is key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Difference between planned vs unplanned changes, e.g. COVID19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Change in population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New intercurrent events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Treatment landscape, e.g. new standard of care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Can the original estimand still be estimated?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Engagement with regulators via e.g. Scientific Advice is paramount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examples needed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Non inferiority trials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PK/PD studies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Observational studies, RWD, causal inference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5208DE15-B3F7-4536-8FF7-1F879D879C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125" y="978367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61F34-4FEF-401E-B973-4514205F3E1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D9E3D-ABF0-4261-9ED3-13F938F8BBF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E82134-B2C5-428C-BA6E-90E024D3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FCC0A7B-07E4-4DF4-B910-F7E85266C280}"/>
              </a:ext>
            </a:extLst>
          </p:cNvPr>
          <p:cNvSpPr txBox="1">
            <a:spLocks/>
          </p:cNvSpPr>
          <p:nvPr/>
        </p:nvSpPr>
        <p:spPr>
          <a:xfrm>
            <a:off x="199029" y="825500"/>
            <a:ext cx="11086259" cy="5788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Collignon, O.,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Schiel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A., Burman, C. F.,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Rufibach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K.,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Posch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M., &amp;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Bretz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F. (2022). Estimands and Complex Innovative Designs. Clinical Pharmacology &amp; Therapeutics.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Collignon, Olivier, et al. "Current Statistical Considerations and Regulatory Perspectives on the Planning of Confirmatory Basket, Umbrella, and Platform Trials." Clinical Pharmacology &amp; Therapeutics 107.5 (2020): 1059-1067.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Collignon, Olivier, et al.. (2020) Collaborative platform trials to fight COVID-19: methodological and regulatory considerations for a better societal outcome. Accepted (2020)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Collignon, Olivier, Martin Posch, and Anja Schiel. "Assessment of tumour-agnostic therapies in basket trials." The Lancet Oncology 23.1 (2022): e8.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Collignon, Olivier. "An Economic Perspective on Platform Trials—The Gift and the Curse." JAMA Network Open 5.7 (2022): e2221149-e2221149.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 Council For Harmonisation of Technical Requirements For Pharmaceuticals For Human Use (ICH). ICH E9(R1) addendum on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estimands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sensitivity analysis in clinical trials to the guideline on statistical principles for clinical trials &lt;https://datab ase.ich.org/sites/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defau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lt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/files/ E9-R1_Step4_Guide line_2019_1203.pdf&gt; (2019)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Akacha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M.,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Bretz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F.,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Ohlssen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D.I., Rosenkranz, G.K. &amp;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Schimdli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H. Estimands and their role in clinical trials. Stat.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Biopharm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Res. 9, 268–271 (2017).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Okwuokenye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Macaulay, and Karl E. Peace. "Adaptive Design and the Estimand Framework." Annals of Biostatistics &amp; Biometric Applications 1.5 (2019): 1.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Bretz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F., Koenig, F.,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Brannath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W.,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Glimm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E. &amp;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Posch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M. Adaptive designs for confirmatory clinical trials. Stat. Med. 28, 1181–1217 (2009).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Sridhara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Rajeshwari, et al. "Use of Non-concurrent Common Control in Master Protocols in Oncology Trials: Report of an American Statistical Association Biopharmaceutical Section Open Forum Discussion." Statistics in Biopharmaceutical Research just-accepted (2021): 1-6.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Bhatt, Deepak L., et al. "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Sotagliflozin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patients with diabetes and chronic kidney disease." New England Journal of Medicine 384.2 (2021): 129-139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Bofill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Roig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Marta et al, “On model-based time trend adjustments in platform trials with non-concurrent controls”, 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https://arxiv.org/pdf/2112.06574.pdf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Model-based time trend adjustments in platform trials with non-concurrent controls | </a:t>
            </a:r>
            <a:r>
              <a:rPr kumimoji="0" lang="en-GB" sz="23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92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61F34-4FEF-401E-B973-4514205F3E1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D9E3D-ABF0-4261-9ED3-13F938F8BBF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E82134-B2C5-428C-BA6E-90E024D3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75519-9C22-400F-B738-760584152F70}"/>
              </a:ext>
            </a:extLst>
          </p:cNvPr>
          <p:cNvSpPr txBox="1"/>
          <p:nvPr/>
        </p:nvSpPr>
        <p:spPr>
          <a:xfrm>
            <a:off x="365124" y="834450"/>
            <a:ext cx="1146016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Woodcock J,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LaVange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LM. Master protocols to study multiple therapies, multiple diseases, or both. New England Journal of Medicine. 2017;377(1):62-70.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Beckman R, Antonijevic Z,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Kalamegham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R, Chen C. Adaptive design for a confirmatory basket trial in multiple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tumor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types based on a putative predictive biomarker. Clinical Pharmacology &amp; Therapeutics. 2016;100(6):617-25.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Renfro LA,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Mandrekar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SJ. Definitions and Statistical Properties of Master Protocols for Personalized Medicine in Oncology. Journal of Biopharmaceutical Statistics. 2017(just-accepted).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Renfro L, Sargent D. Statistical controversies in clinical research: basket trials, umbrella trials, and other master protocols: a review and examples. Annals of Oncology. 2016;28(1):34-43.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Cunanan, Kristen M., et al. "An efficient basket trial design." Statistics in medicine 36.10 (2017): 1568-1579.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Howard DR, Brown JM, Todd S, Gregory WM. Recommendations on multiple testing adjustment in multi-arm trials with a shared control group. Statistical methods in medical research. 2018;27(5):1513-30.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Sudhop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, Thomas, et al. "Master protocols in clinical trials: a universal Swiss Army knife?." 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The Lancet Oncology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20.6 (2019): e336-e342.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Clinical Trials Facilitation and Coordination Group (CTFG) – “Recommendation Paper on the Initiation and Conduct of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ComplexClinical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Trials”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Blagden, Sarah P., et al. "Effective delivery of Complex Innovative Design (CID) cancer trials—A consensus statement." British journal of cancer 122.4 (2020): 473-482.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Sridhara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, Rajeshwari, et al. "Type I error considerations in master protocols with common control in oncology trials: report of an American statistical association biopharmaceutical section open forum discussion." Statistics in Biopharmaceutical Research (2021): 1-4.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Lengliné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, Etienne, et al. "Basket clinical trial design for targeted therapies for cancer: a French National Authority for Health statement for health technology assessment." The Lancet Oncology 22.10 (2021): e430-e434.</a:t>
            </a:r>
          </a:p>
        </p:txBody>
      </p:sp>
    </p:spTree>
    <p:extLst>
      <p:ext uri="{BB962C8B-B14F-4D97-AF65-F5344CB8AC3E}">
        <p14:creationId xmlns:p14="http://schemas.microsoft.com/office/powerpoint/2010/main" val="14812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75FDA-CF4F-4DEF-AA76-6B6E8378221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643AA-B037-4518-B2E8-A9F3335FBAF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BBC742-40ED-432F-917E-5F5B4F7C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Disclaimer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0866F-4EAB-4400-BA91-866FD78AE099}"/>
              </a:ext>
            </a:extLst>
          </p:cNvPr>
          <p:cNvSpPr txBox="1"/>
          <p:nvPr/>
        </p:nvSpPr>
        <p:spPr>
          <a:xfrm>
            <a:off x="221016" y="1321388"/>
            <a:ext cx="9799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/>
              <a:t>The content of this presentation and other commentary made during this conference are reflective of my own personal opinions and not those of my employer GSK</a:t>
            </a:r>
            <a:endParaRPr lang="en-CA" dirty="0"/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5A04234D-BCD5-461C-B2D2-51332D199F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5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61F34-4FEF-401E-B973-4514205F3E1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D9E3D-ABF0-4261-9ED3-13F938F8BBF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E82134-B2C5-428C-BA6E-90E024D3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0F801-E2C0-4D24-A1F1-25CE4CF6A841}"/>
              </a:ext>
            </a:extLst>
          </p:cNvPr>
          <p:cNvSpPr txBox="1"/>
          <p:nvPr/>
        </p:nvSpPr>
        <p:spPr>
          <a:xfrm>
            <a:off x="252467" y="559931"/>
            <a:ext cx="1157282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600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Meyer, Elias Laurin, et al. "The evolution of master protocol clinical trial designs: a systematic literature review." Clinical Therapeutics (2020)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Cohen, Dena R., et al. "Adding a treatment arm to an ongoing clinical trial: a review of methodology and practice." Trials 16.1 (2015): 1-9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Dodd, Lori E., Boris </a:t>
            </a:r>
            <a:r>
              <a:rPr lang="en-GB" sz="1400" dirty="0" err="1"/>
              <a:t>Freidlin</a:t>
            </a:r>
            <a:r>
              <a:rPr lang="en-GB" sz="1400" dirty="0"/>
              <a:t>, and Edward L. Korn. "Platform trials—beware the noncomparable control group." New England Journal of Medicine 384.16 (2021): 1572-1573.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Ren, </a:t>
            </a:r>
            <a:r>
              <a:rPr lang="en-GB" sz="1400" dirty="0" err="1"/>
              <a:t>Yixin</a:t>
            </a:r>
            <a:r>
              <a:rPr lang="en-GB" sz="1400" dirty="0"/>
              <a:t>, </a:t>
            </a:r>
            <a:r>
              <a:rPr lang="en-GB" sz="1400" dirty="0" err="1"/>
              <a:t>Xiaoyun</a:t>
            </a:r>
            <a:r>
              <a:rPr lang="en-GB" sz="1400" dirty="0"/>
              <a:t> Li, and Cong Chen. "Statistical considerations of phase 3 umbrella trials allowing adding one treatment arm mid-trial." </a:t>
            </a:r>
            <a:r>
              <a:rPr lang="en-GB" sz="1400" i="1" dirty="0"/>
              <a:t>Contemporary Clinical Trials</a:t>
            </a:r>
            <a:r>
              <a:rPr lang="en-GB" sz="1400" dirty="0"/>
              <a:t> 109 (2021): 106538.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Bai, Xiaofei, </a:t>
            </a:r>
            <a:r>
              <a:rPr lang="en-GB" sz="1400" dirty="0" err="1"/>
              <a:t>Qiqi</a:t>
            </a:r>
            <a:r>
              <a:rPr lang="en-GB" sz="1400" dirty="0"/>
              <a:t> Deng, and </a:t>
            </a:r>
            <a:r>
              <a:rPr lang="en-GB" sz="1400" dirty="0" err="1"/>
              <a:t>Dacheng</a:t>
            </a:r>
            <a:r>
              <a:rPr lang="en-GB" sz="1400" dirty="0"/>
              <a:t> Liu. "Multiplicity issues for platform trials with a shared control arm." </a:t>
            </a:r>
            <a:r>
              <a:rPr lang="en-GB" sz="1400" i="1" dirty="0"/>
              <a:t>Journal of Biopharmaceutical Statistics</a:t>
            </a:r>
            <a:r>
              <a:rPr lang="en-GB" sz="1400" dirty="0"/>
              <a:t> 30.6 (2020): 1077-1090.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Lu, </a:t>
            </a:r>
            <a:r>
              <a:rPr lang="en-GB" sz="1400" dirty="0" err="1"/>
              <a:t>Chengxing</a:t>
            </a:r>
            <a:r>
              <a:rPr lang="en-GB" sz="1400" dirty="0"/>
              <a:t> Cindy, et al. "Practical Considerations and Recommendations for Master Protocol Framework: Basket, Umbrella and Platform Trials." </a:t>
            </a:r>
            <a:r>
              <a:rPr lang="en-GB" sz="1400" i="1" dirty="0"/>
              <a:t>Therapeutic Innovation &amp; Regulatory Science</a:t>
            </a:r>
            <a:r>
              <a:rPr lang="en-GB" sz="1400" dirty="0"/>
              <a:t> (2021): 1-10.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Lee, Kim May, and James Wason. "Including non-concurrent control patients in the analysis of platform trials: is it worth it?." BMC medical research methodology 20.1 (2020): 1-12.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 err="1"/>
              <a:t>Sridhara</a:t>
            </a:r>
            <a:r>
              <a:rPr lang="en-GB" sz="1400" dirty="0"/>
              <a:t>, Rajeshwari, et al. "Use of Non-concurrent Common Control in Master Protocols in Oncology Trials: Report of an American Statistical Association Biopharmaceutical Section Open Forum Discussion." Statistics in Biopharmaceutical Research just-accepted (2021): 1-6.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Lee, Kim May, et al. "Statistical consideration when adding new arms to ongoing clinical trials: the potentials and the caveats." Trials 22.1 (2021): 1-10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Lee, Kim May, James Wason, and Nigel Stallard. "To add or not to add a new treatment arm to a </a:t>
            </a:r>
            <a:r>
              <a:rPr lang="en-GB" sz="1400" dirty="0" err="1"/>
              <a:t>multiarm</a:t>
            </a:r>
            <a:r>
              <a:rPr lang="en-GB" sz="1400" dirty="0"/>
              <a:t> study: A decision‐theoretic framework." Statistics in medicine 38.18 (2019): 3305-3321.</a:t>
            </a:r>
          </a:p>
        </p:txBody>
      </p:sp>
    </p:spTree>
    <p:extLst>
      <p:ext uri="{BB962C8B-B14F-4D97-AF65-F5344CB8AC3E}">
        <p14:creationId xmlns:p14="http://schemas.microsoft.com/office/powerpoint/2010/main" val="28328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61F34-4FEF-401E-B973-4514205F3E1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13 October 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D9E3D-ABF0-4261-9ED3-13F938F8BBF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E82134-B2C5-428C-BA6E-90E024D3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0F801-E2C0-4D24-A1F1-25CE4CF6A841}"/>
              </a:ext>
            </a:extLst>
          </p:cNvPr>
          <p:cNvSpPr txBox="1"/>
          <p:nvPr/>
        </p:nvSpPr>
        <p:spPr>
          <a:xfrm>
            <a:off x="252467" y="559931"/>
            <a:ext cx="115728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600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Collignon, Olivier, Martin Posch, and Anja Schiel. "Assessment of tumour-agnostic therapies in basket trials." The Lancet Oncology 23.1 (2022): e8.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Collignon, Olivier. "An Economic Perspective on Platform Trials—The Gift and the Curse." JAMA Network Open 5.7 (2022): e2221149-e2221149.</a:t>
            </a:r>
          </a:p>
        </p:txBody>
      </p:sp>
    </p:spTree>
    <p:extLst>
      <p:ext uri="{BB962C8B-B14F-4D97-AF65-F5344CB8AC3E}">
        <p14:creationId xmlns:p14="http://schemas.microsoft.com/office/powerpoint/2010/main" val="422354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A7A3-42EC-4291-877F-9625F4F9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4" y="2994500"/>
            <a:ext cx="11460163" cy="1260000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16839-B72D-4BD1-AE54-B7D96116F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125" y="4514654"/>
            <a:ext cx="11460164" cy="65424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dirty="0"/>
              <a:t>Olivier Collignon, PhD </a:t>
            </a:r>
          </a:p>
          <a:p>
            <a:pPr>
              <a:buNone/>
            </a:pPr>
            <a:r>
              <a:rPr lang="en-GB" sz="9600" dirty="0"/>
              <a:t>Estimands and Complex Innovative Designs</a:t>
            </a:r>
            <a:endParaRPr lang="en-US" sz="9600" dirty="0"/>
          </a:p>
          <a:p>
            <a:pPr>
              <a:buNone/>
            </a:pPr>
            <a:r>
              <a:rPr lang="en-US" sz="9600" dirty="0"/>
              <a:t>GSK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0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A04CED-86E2-8F35-19D2-619CB3FC3C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5125" y="1270349"/>
            <a:ext cx="11460163" cy="4787900"/>
          </a:xfrm>
        </p:spPr>
        <p:txBody>
          <a:bodyPr/>
          <a:lstStyle/>
          <a:p>
            <a:r>
              <a:rPr lang="en-US" dirty="0"/>
              <a:t>Principles and thinking process outlined in ICH E9(R1) are relevant whenever a treatment effect is estimated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ICH E9(R1) therefore remains applicable to CID</a:t>
            </a:r>
          </a:p>
          <a:p>
            <a:endParaRPr lang="en-US" dirty="0"/>
          </a:p>
          <a:p>
            <a:r>
              <a:rPr lang="en-GB" dirty="0"/>
              <a:t>The estimand guides the trial design, not the converse</a:t>
            </a:r>
          </a:p>
          <a:p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Pre-specification in the protocol of potential adaptations and link with </a:t>
            </a:r>
            <a:r>
              <a:rPr lang="en-GB" dirty="0" err="1">
                <a:solidFill>
                  <a:schemeClr val="tx1"/>
                </a:solidFill>
              </a:rPr>
              <a:t>estimands</a:t>
            </a:r>
            <a:r>
              <a:rPr lang="en-GB" dirty="0">
                <a:solidFill>
                  <a:schemeClr val="tx1"/>
                </a:solidFill>
              </a:rPr>
              <a:t> is key</a:t>
            </a:r>
          </a:p>
          <a:p>
            <a:endParaRPr lang="en-GB" dirty="0"/>
          </a:p>
          <a:p>
            <a:r>
              <a:rPr lang="en-GB" dirty="0"/>
              <a:t>Differentiation between planned and unplanned changes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b-LU" dirty="0"/>
              <a:t>Key messages </a:t>
            </a:r>
            <a:endParaRPr lang="en-US" dirty="0"/>
          </a:p>
        </p:txBody>
      </p:sp>
      <p:cxnSp>
        <p:nvCxnSpPr>
          <p:cNvPr id="8" name="Straight Connector 6">
            <a:extLst>
              <a:ext uri="{FF2B5EF4-FFF2-40B4-BE49-F238E27FC236}">
                <a16:creationId xmlns:a16="http://schemas.microsoft.com/office/drawing/2014/main" id="{9F4AF898-BBCA-4192-8FC0-B13B73A35F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721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The Estimand Framework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2BB229-5F4D-4D93-827F-5685B28F4288}"/>
              </a:ext>
            </a:extLst>
          </p:cNvPr>
          <p:cNvSpPr>
            <a:spLocks noGrp="1"/>
          </p:cNvSpPr>
          <p:nvPr/>
        </p:nvSpPr>
        <p:spPr>
          <a:xfrm>
            <a:off x="498838" y="1439854"/>
            <a:ext cx="4955660" cy="3827412"/>
          </a:xfrm>
          <a:prstGeom prst="rect">
            <a:avLst/>
          </a:prstGeom>
        </p:spPr>
        <p:txBody>
          <a:bodyPr spcFirstLastPara="1" vert="horz" wrap="square" lIns="0" tIns="0" rIns="0" bIns="0" spcCol="18288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 dirty="0"/>
              <a:t>Estimand</a:t>
            </a:r>
          </a:p>
          <a:p>
            <a:r>
              <a:rPr lang="en-US" sz="2000" dirty="0"/>
              <a:t>A </a:t>
            </a:r>
            <a:r>
              <a:rPr lang="en-US" sz="2000" b="1" dirty="0"/>
              <a:t>precise description of the treatment effect </a:t>
            </a:r>
            <a:r>
              <a:rPr lang="en-US" sz="2000" dirty="0"/>
              <a:t>reflecting the clinical question posed by the trial objective.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11AFC-ED3A-45AC-9221-6A85EE19EE39}"/>
              </a:ext>
            </a:extLst>
          </p:cNvPr>
          <p:cNvSpPr/>
          <p:nvPr/>
        </p:nvSpPr>
        <p:spPr>
          <a:xfrm>
            <a:off x="7023419" y="1222419"/>
            <a:ext cx="4273415" cy="5041855"/>
          </a:xfrm>
          <a:prstGeom prst="rect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52E22-C628-4E03-8D86-33EB7197AA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25"/>
          <a:stretch/>
        </p:blipFill>
        <p:spPr>
          <a:xfrm>
            <a:off x="7426227" y="1296122"/>
            <a:ext cx="3467798" cy="4889145"/>
          </a:xfrm>
          <a:prstGeom prst="rect">
            <a:avLst/>
          </a:prstGeom>
        </p:spPr>
      </p:pic>
      <p:cxnSp>
        <p:nvCxnSpPr>
          <p:cNvPr id="15" name="Straight Connector 6">
            <a:extLst>
              <a:ext uri="{FF2B5EF4-FFF2-40B4-BE49-F238E27FC236}">
                <a16:creationId xmlns:a16="http://schemas.microsoft.com/office/drawing/2014/main" id="{B0632581-E854-4979-9D4A-C43C807F6C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96FE3C-462A-4AA7-963D-6D58E5FF96C6}"/>
              </a:ext>
            </a:extLst>
          </p:cNvPr>
          <p:cNvSpPr txBox="1"/>
          <p:nvPr/>
        </p:nvSpPr>
        <p:spPr>
          <a:xfrm>
            <a:off x="498838" y="526726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E9-R1_EWG_Step2_TrainingMaterial.pdf (ich.org)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2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The Estimand Framework</a:t>
            </a:r>
            <a:endParaRPr lang="en-US" dirty="0"/>
          </a:p>
        </p:txBody>
      </p:sp>
      <p:cxnSp>
        <p:nvCxnSpPr>
          <p:cNvPr id="15" name="Straight Connector 6">
            <a:extLst>
              <a:ext uri="{FF2B5EF4-FFF2-40B4-BE49-F238E27FC236}">
                <a16:creationId xmlns:a16="http://schemas.microsoft.com/office/drawing/2014/main" id="{B0632581-E854-4979-9D4A-C43C807F6C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DF56F71-73F8-440A-AB6E-DB020692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808" y="1179670"/>
            <a:ext cx="8639175" cy="44986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5D7716-C152-4B69-B84C-3A85C5E4B331}"/>
              </a:ext>
            </a:extLst>
          </p:cNvPr>
          <p:cNvSpPr txBox="1"/>
          <p:nvPr/>
        </p:nvSpPr>
        <p:spPr>
          <a:xfrm>
            <a:off x="185426" y="5873052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E9-R1_EWG_Step2_TrainingMaterial.pdf (ich.org)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8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The Estimand Framework</a:t>
            </a:r>
            <a:endParaRPr lang="en-US" dirty="0"/>
          </a:p>
        </p:txBody>
      </p:sp>
      <p:sp>
        <p:nvSpPr>
          <p:cNvPr id="11" name="Freeform 397">
            <a:extLst>
              <a:ext uri="{FF2B5EF4-FFF2-40B4-BE49-F238E27FC236}">
                <a16:creationId xmlns:a16="http://schemas.microsoft.com/office/drawing/2014/main" id="{E0729B2A-B92F-4399-A897-4D36F19AFA6B}"/>
              </a:ext>
            </a:extLst>
          </p:cNvPr>
          <p:cNvSpPr>
            <a:spLocks noChangeAspect="1" noEditPoints="1"/>
          </p:cNvSpPr>
          <p:nvPr/>
        </p:nvSpPr>
        <p:spPr bwMode="auto">
          <a:xfrm flipH="1" flipV="1">
            <a:off x="2988970" y="2192162"/>
            <a:ext cx="599104" cy="615037"/>
          </a:xfrm>
          <a:custGeom>
            <a:avLst/>
            <a:gdLst>
              <a:gd name="T0" fmla="*/ 2034 w 2248"/>
              <a:gd name="T1" fmla="*/ 1317 h 2307"/>
              <a:gd name="T2" fmla="*/ 2033 w 2248"/>
              <a:gd name="T3" fmla="*/ 1316 h 2307"/>
              <a:gd name="T4" fmla="*/ 1531 w 2248"/>
              <a:gd name="T5" fmla="*/ 814 h 2307"/>
              <a:gd name="T6" fmla="*/ 1415 w 2248"/>
              <a:gd name="T7" fmla="*/ 814 h 2307"/>
              <a:gd name="T8" fmla="*/ 796 w 2248"/>
              <a:gd name="T9" fmla="*/ 195 h 2307"/>
              <a:gd name="T10" fmla="*/ 136 w 2248"/>
              <a:gd name="T11" fmla="*/ 195 h 2307"/>
              <a:gd name="T12" fmla="*/ 0 w 2248"/>
              <a:gd name="T13" fmla="*/ 525 h 2307"/>
              <a:gd name="T14" fmla="*/ 136 w 2248"/>
              <a:gd name="T15" fmla="*/ 855 h 2307"/>
              <a:gd name="T16" fmla="*/ 755 w 2248"/>
              <a:gd name="T17" fmla="*/ 1474 h 2307"/>
              <a:gd name="T18" fmla="*/ 755 w 2248"/>
              <a:gd name="T19" fmla="*/ 1474 h 2307"/>
              <a:gd name="T20" fmla="*/ 755 w 2248"/>
              <a:gd name="T21" fmla="*/ 1590 h 2307"/>
              <a:gd name="T22" fmla="*/ 1258 w 2248"/>
              <a:gd name="T23" fmla="*/ 2093 h 2307"/>
              <a:gd name="T24" fmla="*/ 2034 w 2248"/>
              <a:gd name="T25" fmla="*/ 2093 h 2307"/>
              <a:gd name="T26" fmla="*/ 2034 w 2248"/>
              <a:gd name="T27" fmla="*/ 1317 h 2307"/>
              <a:gd name="T28" fmla="*/ 1918 w 2248"/>
              <a:gd name="T29" fmla="*/ 1977 h 2307"/>
              <a:gd name="T30" fmla="*/ 1374 w 2248"/>
              <a:gd name="T31" fmla="*/ 1977 h 2307"/>
              <a:gd name="T32" fmla="*/ 814 w 2248"/>
              <a:gd name="T33" fmla="*/ 1416 h 2307"/>
              <a:gd name="T34" fmla="*/ 872 w 2248"/>
              <a:gd name="T35" fmla="*/ 1358 h 2307"/>
              <a:gd name="T36" fmla="*/ 253 w 2248"/>
              <a:gd name="T37" fmla="*/ 739 h 2307"/>
              <a:gd name="T38" fmla="*/ 164 w 2248"/>
              <a:gd name="T39" fmla="*/ 525 h 2307"/>
              <a:gd name="T40" fmla="*/ 253 w 2248"/>
              <a:gd name="T41" fmla="*/ 312 h 2307"/>
              <a:gd name="T42" fmla="*/ 466 w 2248"/>
              <a:gd name="T43" fmla="*/ 223 h 2307"/>
              <a:gd name="T44" fmla="*/ 680 w 2248"/>
              <a:gd name="T45" fmla="*/ 312 h 2307"/>
              <a:gd name="T46" fmla="*/ 1299 w 2248"/>
              <a:gd name="T47" fmla="*/ 931 h 2307"/>
              <a:gd name="T48" fmla="*/ 872 w 2248"/>
              <a:gd name="T49" fmla="*/ 1358 h 2307"/>
              <a:gd name="T50" fmla="*/ 1433 w 2248"/>
              <a:gd name="T51" fmla="*/ 1918 h 2307"/>
              <a:gd name="T52" fmla="*/ 1859 w 2248"/>
              <a:gd name="T53" fmla="*/ 1918 h 2307"/>
              <a:gd name="T54" fmla="*/ 1918 w 2248"/>
              <a:gd name="T55" fmla="*/ 1918 h 2307"/>
              <a:gd name="T56" fmla="*/ 1930 w 2248"/>
              <a:gd name="T57" fmla="*/ 1948 h 2307"/>
              <a:gd name="T58" fmla="*/ 1918 w 2248"/>
              <a:gd name="T59" fmla="*/ 1977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8" h="2307">
                <a:moveTo>
                  <a:pt x="2034" y="1317"/>
                </a:moveTo>
                <a:cubicBezTo>
                  <a:pt x="2034" y="1317"/>
                  <a:pt x="2033" y="1317"/>
                  <a:pt x="2033" y="1316"/>
                </a:cubicBezTo>
                <a:cubicBezTo>
                  <a:pt x="1531" y="814"/>
                  <a:pt x="1531" y="814"/>
                  <a:pt x="1531" y="814"/>
                </a:cubicBezTo>
                <a:cubicBezTo>
                  <a:pt x="1499" y="782"/>
                  <a:pt x="1447" y="782"/>
                  <a:pt x="1415" y="814"/>
                </a:cubicBezTo>
                <a:cubicBezTo>
                  <a:pt x="796" y="195"/>
                  <a:pt x="796" y="195"/>
                  <a:pt x="796" y="195"/>
                </a:cubicBezTo>
                <a:cubicBezTo>
                  <a:pt x="601" y="0"/>
                  <a:pt x="318" y="13"/>
                  <a:pt x="136" y="195"/>
                </a:cubicBezTo>
                <a:cubicBezTo>
                  <a:pt x="45" y="286"/>
                  <a:pt x="0" y="406"/>
                  <a:pt x="0" y="525"/>
                </a:cubicBezTo>
                <a:cubicBezTo>
                  <a:pt x="0" y="645"/>
                  <a:pt x="45" y="764"/>
                  <a:pt x="136" y="855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55" y="1474"/>
                  <a:pt x="755" y="1474"/>
                  <a:pt x="755" y="1474"/>
                </a:cubicBezTo>
                <a:cubicBezTo>
                  <a:pt x="723" y="1506"/>
                  <a:pt x="723" y="1558"/>
                  <a:pt x="755" y="1590"/>
                </a:cubicBezTo>
                <a:cubicBezTo>
                  <a:pt x="1258" y="2093"/>
                  <a:pt x="1258" y="2093"/>
                  <a:pt x="1258" y="2093"/>
                </a:cubicBezTo>
                <a:cubicBezTo>
                  <a:pt x="1472" y="2307"/>
                  <a:pt x="1820" y="2307"/>
                  <a:pt x="2034" y="2093"/>
                </a:cubicBezTo>
                <a:cubicBezTo>
                  <a:pt x="2248" y="1879"/>
                  <a:pt x="2248" y="1531"/>
                  <a:pt x="2034" y="1317"/>
                </a:cubicBezTo>
                <a:close/>
                <a:moveTo>
                  <a:pt x="1918" y="1977"/>
                </a:moveTo>
                <a:cubicBezTo>
                  <a:pt x="1768" y="2126"/>
                  <a:pt x="1524" y="2126"/>
                  <a:pt x="1374" y="1977"/>
                </a:cubicBezTo>
                <a:cubicBezTo>
                  <a:pt x="814" y="1416"/>
                  <a:pt x="814" y="1416"/>
                  <a:pt x="814" y="1416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253" y="739"/>
                  <a:pt x="253" y="739"/>
                  <a:pt x="253" y="739"/>
                </a:cubicBezTo>
                <a:cubicBezTo>
                  <a:pt x="196" y="682"/>
                  <a:pt x="164" y="606"/>
                  <a:pt x="164" y="525"/>
                </a:cubicBezTo>
                <a:cubicBezTo>
                  <a:pt x="164" y="445"/>
                  <a:pt x="196" y="369"/>
                  <a:pt x="253" y="312"/>
                </a:cubicBezTo>
                <a:cubicBezTo>
                  <a:pt x="310" y="255"/>
                  <a:pt x="385" y="223"/>
                  <a:pt x="466" y="223"/>
                </a:cubicBezTo>
                <a:cubicBezTo>
                  <a:pt x="547" y="223"/>
                  <a:pt x="623" y="255"/>
                  <a:pt x="680" y="312"/>
                </a:cubicBezTo>
                <a:cubicBezTo>
                  <a:pt x="1299" y="931"/>
                  <a:pt x="1299" y="931"/>
                  <a:pt x="1299" y="931"/>
                </a:cubicBezTo>
                <a:cubicBezTo>
                  <a:pt x="872" y="1358"/>
                  <a:pt x="872" y="1358"/>
                  <a:pt x="872" y="1358"/>
                </a:cubicBezTo>
                <a:cubicBezTo>
                  <a:pt x="1433" y="1918"/>
                  <a:pt x="1433" y="1918"/>
                  <a:pt x="1433" y="1918"/>
                </a:cubicBezTo>
                <a:cubicBezTo>
                  <a:pt x="1550" y="2036"/>
                  <a:pt x="1742" y="2036"/>
                  <a:pt x="1859" y="1918"/>
                </a:cubicBezTo>
                <a:cubicBezTo>
                  <a:pt x="1875" y="1902"/>
                  <a:pt x="1902" y="1902"/>
                  <a:pt x="1918" y="1918"/>
                </a:cubicBezTo>
                <a:cubicBezTo>
                  <a:pt x="1926" y="1926"/>
                  <a:pt x="1930" y="1937"/>
                  <a:pt x="1930" y="1948"/>
                </a:cubicBezTo>
                <a:cubicBezTo>
                  <a:pt x="1930" y="1958"/>
                  <a:pt x="1926" y="1969"/>
                  <a:pt x="1918" y="197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75DE8-1B5B-4CF1-8489-495CFB4BFB88}"/>
              </a:ext>
            </a:extLst>
          </p:cNvPr>
          <p:cNvSpPr txBox="1"/>
          <p:nvPr/>
        </p:nvSpPr>
        <p:spPr>
          <a:xfrm>
            <a:off x="2611121" y="1727200"/>
            <a:ext cx="13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Treatment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790317-6CB2-4B22-AAC4-E876183CC655}"/>
              </a:ext>
            </a:extLst>
          </p:cNvPr>
          <p:cNvSpPr txBox="1"/>
          <p:nvPr/>
        </p:nvSpPr>
        <p:spPr>
          <a:xfrm>
            <a:off x="6656541" y="368430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Intercurrent events</a:t>
            </a: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00F4688-FD6A-4952-A42D-F8E2554090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9830" r="40950" b="57887"/>
          <a:stretch/>
        </p:blipFill>
        <p:spPr>
          <a:xfrm>
            <a:off x="4616469" y="1485878"/>
            <a:ext cx="5119231" cy="2095715"/>
          </a:xfrm>
          <a:prstGeom prst="rect">
            <a:avLst/>
          </a:prstGeom>
        </p:spPr>
      </p:pic>
      <p:pic>
        <p:nvPicPr>
          <p:cNvPr id="17" name="Picture 16" descr="Timeline&#10;&#10;Description automatically generated">
            <a:extLst>
              <a:ext uri="{FF2B5EF4-FFF2-40B4-BE49-F238E27FC236}">
                <a16:creationId xmlns:a16="http://schemas.microsoft.com/office/drawing/2014/main" id="{7926CEB0-4C79-4ACA-9313-DF9056D06C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9" t="10724" r="16611" b="59392"/>
          <a:stretch/>
        </p:blipFill>
        <p:spPr>
          <a:xfrm>
            <a:off x="2831209" y="3629686"/>
            <a:ext cx="2776537" cy="1844703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FC4790EF-3ECB-4C0E-AF44-F49477749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22" y="4009949"/>
            <a:ext cx="2827569" cy="16074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FA61B6-C861-46A9-A4B4-70120C255637}"/>
              </a:ext>
            </a:extLst>
          </p:cNvPr>
          <p:cNvSpPr txBox="1"/>
          <p:nvPr/>
        </p:nvSpPr>
        <p:spPr>
          <a:xfrm>
            <a:off x="10134601" y="3435832"/>
            <a:ext cx="45719" cy="82988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 fontScale="25000" lnSpcReduction="200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</a:pPr>
            <a:endParaRPr lang="en-GB" sz="1600" dirty="0" err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30C278-BCC3-42A1-B76F-53279B694377}"/>
              </a:ext>
            </a:extLst>
          </p:cNvPr>
          <p:cNvSpPr txBox="1"/>
          <p:nvPr/>
        </p:nvSpPr>
        <p:spPr>
          <a:xfrm>
            <a:off x="6832638" y="4422278"/>
            <a:ext cx="1922788" cy="131513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</a:pPr>
            <a:r>
              <a:rPr lang="en-GB" sz="1000" b="1" dirty="0">
                <a:solidFill>
                  <a:schemeClr val="tx2"/>
                </a:solidFill>
                <a:latin typeface="Arial Nova" panose="020B0504020202020204" pitchFamily="34" charset="0"/>
              </a:rPr>
              <a:t>Rescue medication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FCC24C-5126-4EAB-9387-7FC1932119FE}"/>
              </a:ext>
            </a:extLst>
          </p:cNvPr>
          <p:cNvSpPr txBox="1"/>
          <p:nvPr/>
        </p:nvSpPr>
        <p:spPr>
          <a:xfrm>
            <a:off x="7947006" y="4927600"/>
            <a:ext cx="374034" cy="52982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Autofit/>
          </a:bodyPr>
          <a:lstStyle/>
          <a:p>
            <a:pPr marL="285750" indent="-285750"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7B6E1-FE56-42F7-8E71-B16AD75FDB47}"/>
              </a:ext>
            </a:extLst>
          </p:cNvPr>
          <p:cNvSpPr txBox="1"/>
          <p:nvPr/>
        </p:nvSpPr>
        <p:spPr>
          <a:xfrm>
            <a:off x="7737941" y="4650855"/>
            <a:ext cx="1822777" cy="369331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</a:pPr>
            <a:r>
              <a:rPr lang="en-GB" sz="1050" b="1" dirty="0">
                <a:solidFill>
                  <a:schemeClr val="tx2"/>
                </a:solidFill>
                <a:latin typeface="Arial Nova" panose="020B0504020202020204" pitchFamily="34" charset="0"/>
              </a:rPr>
              <a:t>Death</a:t>
            </a:r>
          </a:p>
        </p:txBody>
      </p:sp>
      <p:cxnSp>
        <p:nvCxnSpPr>
          <p:cNvPr id="24" name="Straight Connector 6">
            <a:extLst>
              <a:ext uri="{FF2B5EF4-FFF2-40B4-BE49-F238E27FC236}">
                <a16:creationId xmlns:a16="http://schemas.microsoft.com/office/drawing/2014/main" id="{7C8F2DC2-4859-4B59-A6B5-C6CBE1F51F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3F16D9-43D2-41D2-A966-EA07E8475816}"/>
              </a:ext>
            </a:extLst>
          </p:cNvPr>
          <p:cNvSpPr txBox="1"/>
          <p:nvPr/>
        </p:nvSpPr>
        <p:spPr>
          <a:xfrm>
            <a:off x="223545" y="5688386"/>
            <a:ext cx="5530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E9-R1_EWG_Step2_TrainingMaterial.pdf (ich.org)</a:t>
            </a:r>
            <a:endParaRPr lang="en-GB" sz="18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0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dirty="0"/>
              <a:t>The Estimand Framework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A61B6-C861-46A9-A4B4-70120C255637}"/>
              </a:ext>
            </a:extLst>
          </p:cNvPr>
          <p:cNvSpPr txBox="1"/>
          <p:nvPr/>
        </p:nvSpPr>
        <p:spPr>
          <a:xfrm>
            <a:off x="10134601" y="3435832"/>
            <a:ext cx="45719" cy="82988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normAutofit fontScale="25000" lnSpcReduction="20000"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</a:pPr>
            <a:endParaRPr lang="en-GB" sz="1600" dirty="0" err="1"/>
          </a:p>
        </p:txBody>
      </p:sp>
      <p:cxnSp>
        <p:nvCxnSpPr>
          <p:cNvPr id="24" name="Straight Connector 6">
            <a:extLst>
              <a:ext uri="{FF2B5EF4-FFF2-40B4-BE49-F238E27FC236}">
                <a16:creationId xmlns:a16="http://schemas.microsoft.com/office/drawing/2014/main" id="{7C8F2DC2-4859-4B59-A6B5-C6CBE1F51F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B5794FB-36DC-4065-B5CF-6B10FBBDDE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b="8749"/>
          <a:stretch/>
        </p:blipFill>
        <p:spPr>
          <a:xfrm>
            <a:off x="1014412" y="1181520"/>
            <a:ext cx="9844087" cy="43429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B89C1A-1521-4F05-97F4-9FC406055045}"/>
              </a:ext>
            </a:extLst>
          </p:cNvPr>
          <p:cNvSpPr txBox="1"/>
          <p:nvPr/>
        </p:nvSpPr>
        <p:spPr>
          <a:xfrm>
            <a:off x="1625600" y="1651001"/>
            <a:ext cx="3644900" cy="4616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Intercurrent events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60C297-9DA0-4679-8236-10374F446787}"/>
              </a:ext>
            </a:extLst>
          </p:cNvPr>
          <p:cNvSpPr txBox="1"/>
          <p:nvPr/>
        </p:nvSpPr>
        <p:spPr>
          <a:xfrm>
            <a:off x="254000" y="5663042"/>
            <a:ext cx="6573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E9-R1_EWG_Step2_TrainingMaterial.pdf (ich.org)</a:t>
            </a:r>
            <a:endParaRPr lang="en-GB" sz="18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1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8D45-8A55-3029-B6C0-8C1274F9697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pPr/>
              <a:t>13 October 2022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B8250-A0E0-3EB9-41B0-A6932C49FC2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822819-3997-707E-DB5C-E85B2E6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estimand guides the trial design, not the converse</a:t>
            </a:r>
            <a:endParaRPr lang="en-US" dirty="0"/>
          </a:p>
        </p:txBody>
      </p:sp>
      <p:pic>
        <p:nvPicPr>
          <p:cNvPr id="28" name="Picture 27" descr="Table&#10;&#10;Description automatically generated">
            <a:extLst>
              <a:ext uri="{FF2B5EF4-FFF2-40B4-BE49-F238E27FC236}">
                <a16:creationId xmlns:a16="http://schemas.microsoft.com/office/drawing/2014/main" id="{5948DDE6-2BA8-443C-9AF9-18D3F5004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59" y="1210749"/>
            <a:ext cx="7077841" cy="4519504"/>
          </a:xfrm>
          <a:prstGeom prst="rect">
            <a:avLst/>
          </a:prstGeom>
        </p:spPr>
      </p:pic>
      <p:cxnSp>
        <p:nvCxnSpPr>
          <p:cNvPr id="29" name="Straight Connector 6">
            <a:extLst>
              <a:ext uri="{FF2B5EF4-FFF2-40B4-BE49-F238E27FC236}">
                <a16:creationId xmlns:a16="http://schemas.microsoft.com/office/drawing/2014/main" id="{FD5E840E-FC0E-43E2-98EB-1E652F1F77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128" y="984948"/>
            <a:ext cx="8639175" cy="0"/>
          </a:xfrm>
          <a:prstGeom prst="line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67B09FD-A4CA-41FD-AB0E-F59C44FED2BC}"/>
              </a:ext>
            </a:extLst>
          </p:cNvPr>
          <p:cNvSpPr txBox="1"/>
          <p:nvPr/>
        </p:nvSpPr>
        <p:spPr>
          <a:xfrm>
            <a:off x="1243013" y="6041427"/>
            <a:ext cx="86391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1600" dirty="0">
                <a:solidFill>
                  <a:schemeClr val="tx1"/>
                </a:solidFill>
              </a:rPr>
              <a:t>Pre-specification in the protocol of potential adaptations and link with </a:t>
            </a:r>
            <a:r>
              <a:rPr lang="en-GB" sz="1600" dirty="0" err="1">
                <a:solidFill>
                  <a:schemeClr val="tx1"/>
                </a:solidFill>
              </a:rPr>
              <a:t>estimands</a:t>
            </a:r>
            <a:r>
              <a:rPr lang="en-GB" sz="1600" dirty="0">
                <a:solidFill>
                  <a:schemeClr val="tx1"/>
                </a:solidFill>
              </a:rPr>
              <a:t> is key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2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GSK " val="DqY5De45"/>
  <p:tag name="ARTICULATE_SLIDE_COUNT" val="3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SK ">
  <a:themeElements>
    <a:clrScheme name="GSK_Template_2022">
      <a:dk1>
        <a:srgbClr val="000000"/>
      </a:dk1>
      <a:lt1>
        <a:sysClr val="window" lastClr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F0EFED"/>
      </a:folHlink>
    </a:clrScheme>
    <a:fontScheme name="GSK_Template_2022">
      <a:majorFont>
        <a:latin typeface="Arial"/>
        <a:ea typeface=""/>
        <a:cs typeface="Noto Sans"/>
      </a:majorFont>
      <a:minorFont>
        <a:latin typeface="Arial"/>
        <a:ea typeface=""/>
        <a:cs typeface="Noto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 marL="285750" indent="-285750" algn="l" eaLnBrk="0" fontAlgn="auto" hangingPunct="0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buFont typeface="Arial" panose="020B0604020202020204" pitchFamily="34" charset="0"/>
          <a:buChar char="•"/>
          <a:defRPr sz="1600" kern="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marL="285750" indent="-285750" algn="l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1FC64C42-FD31-4645-8EA4-F7F1E0B32C5A}" vid="{75B4F402-4C66-47F2-964F-78688538E0BA}"/>
    </a:ext>
  </a:extLst>
</a:theme>
</file>

<file path=ppt/theme/theme2.xml><?xml version="1.0" encoding="utf-8"?>
<a:theme xmlns:a="http://schemas.openxmlformats.org/drawingml/2006/main" name="Office Theme">
  <a:themeElements>
    <a:clrScheme name="GSK_Template_2022">
      <a:dk1>
        <a:srgbClr val="000000"/>
      </a:dk1>
      <a:lt1>
        <a:sysClr val="window" lastClr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F0EFED"/>
      </a:folHlink>
    </a:clrScheme>
    <a:fontScheme name="GSK_Template_2022">
      <a:majorFont>
        <a:latin typeface="Arial"/>
        <a:ea typeface=""/>
        <a:cs typeface="Noto Sans"/>
      </a:majorFont>
      <a:minorFont>
        <a:latin typeface="Arial"/>
        <a:ea typeface=""/>
        <a:cs typeface="Noto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SK_Template_2022">
      <a:dk1>
        <a:srgbClr val="000000"/>
      </a:dk1>
      <a:lt1>
        <a:sysClr val="window" lastClr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F0EFED"/>
      </a:folHlink>
    </a:clrScheme>
    <a:fontScheme name="GSK_Template_2022">
      <a:majorFont>
        <a:latin typeface="Arial"/>
        <a:ea typeface=""/>
        <a:cs typeface="Noto Sans"/>
      </a:majorFont>
      <a:minorFont>
        <a:latin typeface="Arial"/>
        <a:ea typeface=""/>
        <a:cs typeface="Noto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fba3990d6fc43ea3e020b9e4c11b7ee3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7cae38e3fb9ac2f6a8f214d61a5662da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2faf04-aa28-4cb8-8f85-9aac7f3384e3}" ma:internalName="TaxCatchAll" ma:showField="CatchAllData" ma:web="33cc2fe6-d691-4e39-a8a4-3bb83de6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9a5397-e311-4074-bb86-a3d262859971">
      <Terms xmlns="http://schemas.microsoft.com/office/infopath/2007/PartnerControls"/>
    </lcf76f155ced4ddcb4097134ff3c332f>
    <TaxCatchAll xmlns="33cc2fe6-d691-4e39-a8a4-3bb83de63507" xsi:nil="true"/>
  </documentManagement>
</p:properties>
</file>

<file path=customXml/itemProps1.xml><?xml version="1.0" encoding="utf-8"?>
<ds:datastoreItem xmlns:ds="http://schemas.openxmlformats.org/officeDocument/2006/customXml" ds:itemID="{6D13765F-71FF-4B8D-896C-F64F67163FE0}"/>
</file>

<file path=customXml/itemProps2.xml><?xml version="1.0" encoding="utf-8"?>
<ds:datastoreItem xmlns:ds="http://schemas.openxmlformats.org/officeDocument/2006/customXml" ds:itemID="{FFD438B1-A857-4927-8C82-D4364D61C512}"/>
</file>

<file path=customXml/itemProps3.xml><?xml version="1.0" encoding="utf-8"?>
<ds:datastoreItem xmlns:ds="http://schemas.openxmlformats.org/officeDocument/2006/customXml" ds:itemID="{B7FC8329-C6F9-417B-AFDE-5E22243E6E66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a5bf85ab-5b89-45d5-812d-d881043611a5"/>
    <ds:schemaRef ds:uri="731989eb-7121-409c-871c-8f236627291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GSK 7315_GSK Template_16 (002)</Template>
  <TotalTime>4704</TotalTime>
  <Words>3185</Words>
  <Application>Microsoft Office PowerPoint</Application>
  <PresentationFormat>Widescreen</PresentationFormat>
  <Paragraphs>398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Nova</vt:lpstr>
      <vt:lpstr>Calibri</vt:lpstr>
      <vt:lpstr>Cambria</vt:lpstr>
      <vt:lpstr>Open Sans</vt:lpstr>
      <vt:lpstr>Symbol</vt:lpstr>
      <vt:lpstr>Verdana</vt:lpstr>
      <vt:lpstr>GSK </vt:lpstr>
      <vt:lpstr>Estimands and Complex Innovative Designs</vt:lpstr>
      <vt:lpstr>Acknowledgement</vt:lpstr>
      <vt:lpstr>Disclaimer</vt:lpstr>
      <vt:lpstr>Key messages </vt:lpstr>
      <vt:lpstr>The Estimand Framework</vt:lpstr>
      <vt:lpstr>The Estimand Framework</vt:lpstr>
      <vt:lpstr>The Estimand Framework</vt:lpstr>
      <vt:lpstr>The Estimand Framework</vt:lpstr>
      <vt:lpstr>The estimand guides the trial design, not the converse</vt:lpstr>
      <vt:lpstr>Complex Innovative Designs</vt:lpstr>
      <vt:lpstr>Estimands and CID</vt:lpstr>
      <vt:lpstr>Adding or selecting treatment arms</vt:lpstr>
      <vt:lpstr>Adding or selecting treatment arms</vt:lpstr>
      <vt:lpstr>Adding or selecting treatment arms</vt:lpstr>
      <vt:lpstr>Adding or selecting treatment arms</vt:lpstr>
      <vt:lpstr>Modifying the control arm</vt:lpstr>
      <vt:lpstr>Modifying the control arm</vt:lpstr>
      <vt:lpstr>Modifying the control arm</vt:lpstr>
      <vt:lpstr>Adding, selecting or pooling sub-populations</vt:lpstr>
      <vt:lpstr>Adding, selecting or pooling sub-populations</vt:lpstr>
      <vt:lpstr>Adding, selecting or pooling sub-populations</vt:lpstr>
      <vt:lpstr>Borrowing of treatment effect</vt:lpstr>
      <vt:lpstr>Borrowing of treatment effect</vt:lpstr>
      <vt:lpstr>Other types of innovative characteristics</vt:lpstr>
      <vt:lpstr>An example of unplanned adaptation</vt:lpstr>
      <vt:lpstr>Points to consider on estimation</vt:lpstr>
      <vt:lpstr>Conclusions</vt:lpstr>
      <vt:lpstr>References</vt:lpstr>
      <vt:lpstr>References</vt:lpstr>
      <vt:lpstr>References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GSK PowerPoint template</dc:title>
  <dc:creator>Russell Perry</dc:creator>
  <cp:lastModifiedBy>Olivier Collignon</cp:lastModifiedBy>
  <cp:revision>9</cp:revision>
  <dcterms:created xsi:type="dcterms:W3CDTF">2022-06-01T13:07:00Z</dcterms:created>
  <dcterms:modified xsi:type="dcterms:W3CDTF">2022-10-13T10:21:53Z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0x010100A0FBBF6E9189954BA0FDCD563682A98B</vt:lpwstr>
  </property>
  <property fmtid="{D5CDD505-2E9C-101B-9397-08002B2CF9AE}" pid="3" name="MediaServiceImageTags">
    <vt:lpwstr/>
  </property>
  <property fmtid="{D5CDD505-2E9C-101B-9397-08002B2CF9AE}" pid="4" name="ArticulateGUID">
    <vt:lpwstr>15CDE283-B26F-4D28-871F-EAED173C219D</vt:lpwstr>
  </property>
  <property fmtid="{D5CDD505-2E9C-101B-9397-08002B2CF9AE}" pid="5" name="ArticulatePath">
    <vt:lpwstr>Presentation1</vt:lpwstr>
  </property>
</Properties>
</file>