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410" r:id="rId2"/>
    <p:sldId id="401" r:id="rId3"/>
    <p:sldId id="269" r:id="rId4"/>
    <p:sldId id="402" r:id="rId5"/>
    <p:sldId id="427" r:id="rId6"/>
    <p:sldId id="409" r:id="rId7"/>
    <p:sldId id="404" r:id="rId8"/>
    <p:sldId id="408" r:id="rId9"/>
    <p:sldId id="405" r:id="rId10"/>
    <p:sldId id="413" r:id="rId11"/>
    <p:sldId id="429" r:id="rId12"/>
    <p:sldId id="430" r:id="rId13"/>
    <p:sldId id="425" r:id="rId14"/>
    <p:sldId id="419" r:id="rId15"/>
    <p:sldId id="426" r:id="rId16"/>
    <p:sldId id="431" r:id="rId17"/>
    <p:sldId id="432" r:id="rId18"/>
    <p:sldId id="433" r:id="rId19"/>
    <p:sldId id="436" r:id="rId20"/>
    <p:sldId id="435" r:id="rId21"/>
    <p:sldId id="434" r:id="rId22"/>
    <p:sldId id="424" r:id="rId23"/>
    <p:sldId id="403" r:id="rId24"/>
    <p:sldId id="42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E37"/>
    <a:srgbClr val="E0684B"/>
    <a:srgbClr val="3B4A6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7" autoAdjust="0"/>
    <p:restoredTop sz="66667" autoAdjust="0"/>
  </p:normalViewPr>
  <p:slideViewPr>
    <p:cSldViewPr snapToGrid="0">
      <p:cViewPr varScale="1">
        <p:scale>
          <a:sx n="42" d="100"/>
          <a:sy n="42" d="100"/>
        </p:scale>
        <p:origin x="22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CED94-A6D5-4FAE-9526-8507BFB518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AF1C7-AF73-44CE-8648-00D5F94401F7}">
      <dgm:prSet custT="1"/>
      <dgm:spPr/>
      <dgm:t>
        <a:bodyPr/>
        <a:lstStyle/>
        <a:p>
          <a:pPr rtl="0"/>
          <a:r>
            <a:rPr lang="en-GB" sz="1400" dirty="0" smtClean="0"/>
            <a:t>Introduction to MMRM</a:t>
          </a:r>
          <a:endParaRPr lang="en-US" sz="1400" dirty="0"/>
        </a:p>
      </dgm:t>
    </dgm:pt>
    <dgm:pt modelId="{ADFFCB15-8A9C-49BA-BDC0-FBDC2F11CA36}" type="parTrans" cxnId="{1EBBA389-2479-48C9-86AC-A6564C7ACE6E}">
      <dgm:prSet/>
      <dgm:spPr/>
      <dgm:t>
        <a:bodyPr/>
        <a:lstStyle/>
        <a:p>
          <a:endParaRPr lang="en-US" sz="1400"/>
        </a:p>
      </dgm:t>
    </dgm:pt>
    <dgm:pt modelId="{5EF07846-F1FA-4711-9DA7-F411C4B79EF6}" type="sibTrans" cxnId="{1EBBA389-2479-48C9-86AC-A6564C7ACE6E}">
      <dgm:prSet/>
      <dgm:spPr/>
      <dgm:t>
        <a:bodyPr/>
        <a:lstStyle/>
        <a:p>
          <a:endParaRPr lang="en-US" sz="1400"/>
        </a:p>
      </dgm:t>
    </dgm:pt>
    <dgm:pt modelId="{E7854BA1-9743-434E-A955-CD80CDCCB238}">
      <dgm:prSet custT="1"/>
      <dgm:spPr/>
      <dgm:t>
        <a:bodyPr/>
        <a:lstStyle/>
        <a:p>
          <a:pPr rtl="0"/>
          <a:r>
            <a:rPr lang="en-GB" sz="1400" dirty="0" smtClean="0"/>
            <a:t>Model Formulation</a:t>
          </a:r>
          <a:endParaRPr lang="en-US" sz="1400" dirty="0"/>
        </a:p>
      </dgm:t>
    </dgm:pt>
    <dgm:pt modelId="{E759960A-0B7A-4A46-B7C7-F1FC1E406967}" type="parTrans" cxnId="{AE4A8BF5-4C7F-4B88-AA86-C6241980C3C8}">
      <dgm:prSet/>
      <dgm:spPr/>
      <dgm:t>
        <a:bodyPr/>
        <a:lstStyle/>
        <a:p>
          <a:endParaRPr lang="en-US" sz="1400"/>
        </a:p>
      </dgm:t>
    </dgm:pt>
    <dgm:pt modelId="{9904B9A0-1D96-40BA-9B5E-A800F7F9A839}" type="sibTrans" cxnId="{AE4A8BF5-4C7F-4B88-AA86-C6241980C3C8}">
      <dgm:prSet/>
      <dgm:spPr/>
      <dgm:t>
        <a:bodyPr/>
        <a:lstStyle/>
        <a:p>
          <a:endParaRPr lang="en-US" sz="1400"/>
        </a:p>
      </dgm:t>
    </dgm:pt>
    <dgm:pt modelId="{6E4BBE49-C8B2-499B-B276-114951C6D49A}">
      <dgm:prSet custT="1"/>
      <dgm:spPr/>
      <dgm:t>
        <a:bodyPr/>
        <a:lstStyle/>
        <a:p>
          <a:pPr rtl="0"/>
          <a:r>
            <a:rPr lang="en-GB" sz="1400" dirty="0" smtClean="0"/>
            <a:t>Motivating Case Study</a:t>
          </a:r>
          <a:endParaRPr lang="en-US" sz="1400" dirty="0"/>
        </a:p>
      </dgm:t>
    </dgm:pt>
    <dgm:pt modelId="{055453ED-879C-4024-9803-4B07C536CA73}" type="parTrans" cxnId="{088E6C4F-EFE1-4B55-91AE-F3F69054D557}">
      <dgm:prSet/>
      <dgm:spPr/>
      <dgm:t>
        <a:bodyPr/>
        <a:lstStyle/>
        <a:p>
          <a:endParaRPr lang="en-US" sz="1400"/>
        </a:p>
      </dgm:t>
    </dgm:pt>
    <dgm:pt modelId="{043C846B-AE0A-45A4-8864-583B21490991}" type="sibTrans" cxnId="{088E6C4F-EFE1-4B55-91AE-F3F69054D557}">
      <dgm:prSet/>
      <dgm:spPr/>
      <dgm:t>
        <a:bodyPr/>
        <a:lstStyle/>
        <a:p>
          <a:endParaRPr lang="en-US" sz="1400"/>
        </a:p>
      </dgm:t>
    </dgm:pt>
    <dgm:pt modelId="{9A9A104B-7A19-407D-8109-7F85E3A50ECC}">
      <dgm:prSet custT="1"/>
      <dgm:spPr/>
      <dgm:t>
        <a:bodyPr/>
        <a:lstStyle/>
        <a:p>
          <a:pPr rtl="0"/>
          <a:r>
            <a:rPr lang="en-US" sz="1400" dirty="0" smtClean="0"/>
            <a:t>Limitations and Challenges of MMRM</a:t>
          </a:r>
          <a:endParaRPr lang="en-US" sz="1400" dirty="0"/>
        </a:p>
      </dgm:t>
    </dgm:pt>
    <dgm:pt modelId="{794668A0-91A3-49B1-9E4D-630A918C5A0D}" type="parTrans" cxnId="{0A5B1614-AB7E-4001-87AA-D738A8F987D6}">
      <dgm:prSet/>
      <dgm:spPr/>
      <dgm:t>
        <a:bodyPr/>
        <a:lstStyle/>
        <a:p>
          <a:endParaRPr lang="en-US" sz="1400"/>
        </a:p>
      </dgm:t>
    </dgm:pt>
    <dgm:pt modelId="{104CF300-7096-445D-B47E-E65A9056F7B1}" type="sibTrans" cxnId="{0A5B1614-AB7E-4001-87AA-D738A8F987D6}">
      <dgm:prSet/>
      <dgm:spPr/>
      <dgm:t>
        <a:bodyPr/>
        <a:lstStyle/>
        <a:p>
          <a:endParaRPr lang="en-US" sz="1400"/>
        </a:p>
      </dgm:t>
    </dgm:pt>
    <dgm:pt modelId="{6DA73CD6-4D21-4F66-88BB-16E948C50F5D}">
      <dgm:prSet custT="1"/>
      <dgm:spPr/>
      <dgm:t>
        <a:bodyPr/>
        <a:lstStyle/>
        <a:p>
          <a:pPr rtl="0"/>
          <a:r>
            <a:rPr lang="en-US" sz="1400" dirty="0" smtClean="0"/>
            <a:t>Concluding Remarks</a:t>
          </a:r>
          <a:endParaRPr lang="en-US" sz="1400" dirty="0"/>
        </a:p>
      </dgm:t>
    </dgm:pt>
    <dgm:pt modelId="{B70311B3-7F91-40B3-8CE7-E72176EF2CD7}" type="parTrans" cxnId="{AF709525-98DD-4D7F-BEDD-D32E38085778}">
      <dgm:prSet/>
      <dgm:spPr/>
      <dgm:t>
        <a:bodyPr/>
        <a:lstStyle/>
        <a:p>
          <a:endParaRPr lang="en-US" sz="1400"/>
        </a:p>
      </dgm:t>
    </dgm:pt>
    <dgm:pt modelId="{23033C8B-EC57-43CB-99DD-4EB75B0C344D}" type="sibTrans" cxnId="{AF709525-98DD-4D7F-BEDD-D32E38085778}">
      <dgm:prSet/>
      <dgm:spPr/>
      <dgm:t>
        <a:bodyPr/>
        <a:lstStyle/>
        <a:p>
          <a:endParaRPr lang="en-US" sz="1400"/>
        </a:p>
      </dgm:t>
    </dgm:pt>
    <dgm:pt modelId="{08149C7A-739D-4676-9C59-4FB1038C3379}" type="pres">
      <dgm:prSet presAssocID="{267CED94-A6D5-4FAE-9526-8507BFB5187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1A4CB-8C8D-4141-86B8-5028E8CF0A3B}" type="pres">
      <dgm:prSet presAssocID="{267CED94-A6D5-4FAE-9526-8507BFB51878}" presName="arrow" presStyleLbl="bgShp" presStyleIdx="0" presStyleCnt="1" custLinFactNeighborX="0" custLinFactNeighborY="144"/>
      <dgm:spPr/>
    </dgm:pt>
    <dgm:pt modelId="{378C48A3-A7C1-4373-8023-72918BD088FE}" type="pres">
      <dgm:prSet presAssocID="{267CED94-A6D5-4FAE-9526-8507BFB51878}" presName="linearProcess" presStyleCnt="0"/>
      <dgm:spPr/>
    </dgm:pt>
    <dgm:pt modelId="{4DB8CBAC-818F-4528-A6BF-13C47AB51455}" type="pres">
      <dgm:prSet presAssocID="{2FFAF1C7-AF73-44CE-8648-00D5F94401F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D9249-B0B2-4346-9E6B-44154CEDDC64}" type="pres">
      <dgm:prSet presAssocID="{5EF07846-F1FA-4711-9DA7-F411C4B79EF6}" presName="sibTrans" presStyleCnt="0"/>
      <dgm:spPr/>
    </dgm:pt>
    <dgm:pt modelId="{D2FCA62E-9A92-4E71-BB72-2FFEED296CC2}" type="pres">
      <dgm:prSet presAssocID="{E7854BA1-9743-434E-A955-CD80CDCCB23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C5375-DC2B-4545-882B-769896C1FE95}" type="pres">
      <dgm:prSet presAssocID="{9904B9A0-1D96-40BA-9B5E-A800F7F9A839}" presName="sibTrans" presStyleCnt="0"/>
      <dgm:spPr/>
    </dgm:pt>
    <dgm:pt modelId="{DFC68656-2234-4BE9-98B8-45E3C7277A7E}" type="pres">
      <dgm:prSet presAssocID="{6E4BBE49-C8B2-499B-B276-114951C6D49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940B-DC9D-4D84-B433-FFB971C4434D}" type="pres">
      <dgm:prSet presAssocID="{043C846B-AE0A-45A4-8864-583B21490991}" presName="sibTrans" presStyleCnt="0"/>
      <dgm:spPr/>
    </dgm:pt>
    <dgm:pt modelId="{5884D807-3A23-440C-9099-3AE0BE11F533}" type="pres">
      <dgm:prSet presAssocID="{9A9A104B-7A19-407D-8109-7F85E3A50EC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B937D-A067-42AE-B30B-2D72EB745677}" type="pres">
      <dgm:prSet presAssocID="{104CF300-7096-445D-B47E-E65A9056F7B1}" presName="sibTrans" presStyleCnt="0"/>
      <dgm:spPr/>
    </dgm:pt>
    <dgm:pt modelId="{BCFB6C4F-2E5E-4960-9A85-A1328A4FDF2B}" type="pres">
      <dgm:prSet presAssocID="{6DA73CD6-4D21-4F66-88BB-16E948C50F5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B1614-AB7E-4001-87AA-D738A8F987D6}" srcId="{267CED94-A6D5-4FAE-9526-8507BFB51878}" destId="{9A9A104B-7A19-407D-8109-7F85E3A50ECC}" srcOrd="3" destOrd="0" parTransId="{794668A0-91A3-49B1-9E4D-630A918C5A0D}" sibTransId="{104CF300-7096-445D-B47E-E65A9056F7B1}"/>
    <dgm:cxn modelId="{3A60BD50-177A-42FF-8AB4-6A2F7B161ED6}" type="presOf" srcId="{6E4BBE49-C8B2-499B-B276-114951C6D49A}" destId="{DFC68656-2234-4BE9-98B8-45E3C7277A7E}" srcOrd="0" destOrd="0" presId="urn:microsoft.com/office/officeart/2005/8/layout/hProcess9"/>
    <dgm:cxn modelId="{7C4FF7EF-86E7-444F-940A-AAF879DC7AB7}" type="presOf" srcId="{9A9A104B-7A19-407D-8109-7F85E3A50ECC}" destId="{5884D807-3A23-440C-9099-3AE0BE11F533}" srcOrd="0" destOrd="0" presId="urn:microsoft.com/office/officeart/2005/8/layout/hProcess9"/>
    <dgm:cxn modelId="{A9BFFE52-9560-4EB5-B353-E7954EC49474}" type="presOf" srcId="{267CED94-A6D5-4FAE-9526-8507BFB51878}" destId="{08149C7A-739D-4676-9C59-4FB1038C3379}" srcOrd="0" destOrd="0" presId="urn:microsoft.com/office/officeart/2005/8/layout/hProcess9"/>
    <dgm:cxn modelId="{1EBBA389-2479-48C9-86AC-A6564C7ACE6E}" srcId="{267CED94-A6D5-4FAE-9526-8507BFB51878}" destId="{2FFAF1C7-AF73-44CE-8648-00D5F94401F7}" srcOrd="0" destOrd="0" parTransId="{ADFFCB15-8A9C-49BA-BDC0-FBDC2F11CA36}" sibTransId="{5EF07846-F1FA-4711-9DA7-F411C4B79EF6}"/>
    <dgm:cxn modelId="{9F035016-4522-43F4-827F-DAB70F2BE19F}" type="presOf" srcId="{2FFAF1C7-AF73-44CE-8648-00D5F94401F7}" destId="{4DB8CBAC-818F-4528-A6BF-13C47AB51455}" srcOrd="0" destOrd="0" presId="urn:microsoft.com/office/officeart/2005/8/layout/hProcess9"/>
    <dgm:cxn modelId="{088E6C4F-EFE1-4B55-91AE-F3F69054D557}" srcId="{267CED94-A6D5-4FAE-9526-8507BFB51878}" destId="{6E4BBE49-C8B2-499B-B276-114951C6D49A}" srcOrd="2" destOrd="0" parTransId="{055453ED-879C-4024-9803-4B07C536CA73}" sibTransId="{043C846B-AE0A-45A4-8864-583B21490991}"/>
    <dgm:cxn modelId="{791E3725-E5CE-452F-83C0-81E76F73AF29}" type="presOf" srcId="{6DA73CD6-4D21-4F66-88BB-16E948C50F5D}" destId="{BCFB6C4F-2E5E-4960-9A85-A1328A4FDF2B}" srcOrd="0" destOrd="0" presId="urn:microsoft.com/office/officeart/2005/8/layout/hProcess9"/>
    <dgm:cxn modelId="{AE4A8BF5-4C7F-4B88-AA86-C6241980C3C8}" srcId="{267CED94-A6D5-4FAE-9526-8507BFB51878}" destId="{E7854BA1-9743-434E-A955-CD80CDCCB238}" srcOrd="1" destOrd="0" parTransId="{E759960A-0B7A-4A46-B7C7-F1FC1E406967}" sibTransId="{9904B9A0-1D96-40BA-9B5E-A800F7F9A839}"/>
    <dgm:cxn modelId="{AF709525-98DD-4D7F-BEDD-D32E38085778}" srcId="{267CED94-A6D5-4FAE-9526-8507BFB51878}" destId="{6DA73CD6-4D21-4F66-88BB-16E948C50F5D}" srcOrd="4" destOrd="0" parTransId="{B70311B3-7F91-40B3-8CE7-E72176EF2CD7}" sibTransId="{23033C8B-EC57-43CB-99DD-4EB75B0C344D}"/>
    <dgm:cxn modelId="{263A9CCC-362C-4F7A-B366-9A2E6390C5F3}" type="presOf" srcId="{E7854BA1-9743-434E-A955-CD80CDCCB238}" destId="{D2FCA62E-9A92-4E71-BB72-2FFEED296CC2}" srcOrd="0" destOrd="0" presId="urn:microsoft.com/office/officeart/2005/8/layout/hProcess9"/>
    <dgm:cxn modelId="{365CA22B-BA2B-41B7-A083-6D1CD237AF73}" type="presParOf" srcId="{08149C7A-739D-4676-9C59-4FB1038C3379}" destId="{BCE1A4CB-8C8D-4141-86B8-5028E8CF0A3B}" srcOrd="0" destOrd="0" presId="urn:microsoft.com/office/officeart/2005/8/layout/hProcess9"/>
    <dgm:cxn modelId="{9CFCD1C3-E6A2-4842-8926-366B23D9FF1F}" type="presParOf" srcId="{08149C7A-739D-4676-9C59-4FB1038C3379}" destId="{378C48A3-A7C1-4373-8023-72918BD088FE}" srcOrd="1" destOrd="0" presId="urn:microsoft.com/office/officeart/2005/8/layout/hProcess9"/>
    <dgm:cxn modelId="{36E4C482-8AA2-4B13-BFEC-E0EEADF8F7AB}" type="presParOf" srcId="{378C48A3-A7C1-4373-8023-72918BD088FE}" destId="{4DB8CBAC-818F-4528-A6BF-13C47AB51455}" srcOrd="0" destOrd="0" presId="urn:microsoft.com/office/officeart/2005/8/layout/hProcess9"/>
    <dgm:cxn modelId="{B4CB9E58-2B01-497B-B98E-843CCBF41C96}" type="presParOf" srcId="{378C48A3-A7C1-4373-8023-72918BD088FE}" destId="{445D9249-B0B2-4346-9E6B-44154CEDDC64}" srcOrd="1" destOrd="0" presId="urn:microsoft.com/office/officeart/2005/8/layout/hProcess9"/>
    <dgm:cxn modelId="{8175FB30-69E6-43D4-8FFC-230816ACCEC5}" type="presParOf" srcId="{378C48A3-A7C1-4373-8023-72918BD088FE}" destId="{D2FCA62E-9A92-4E71-BB72-2FFEED296CC2}" srcOrd="2" destOrd="0" presId="urn:microsoft.com/office/officeart/2005/8/layout/hProcess9"/>
    <dgm:cxn modelId="{9A49136E-970B-439B-8136-7E5C64EB7A2B}" type="presParOf" srcId="{378C48A3-A7C1-4373-8023-72918BD088FE}" destId="{6EBC5375-DC2B-4545-882B-769896C1FE95}" srcOrd="3" destOrd="0" presId="urn:microsoft.com/office/officeart/2005/8/layout/hProcess9"/>
    <dgm:cxn modelId="{030D1819-58C4-42CD-8C94-7AB6A2B96091}" type="presParOf" srcId="{378C48A3-A7C1-4373-8023-72918BD088FE}" destId="{DFC68656-2234-4BE9-98B8-45E3C7277A7E}" srcOrd="4" destOrd="0" presId="urn:microsoft.com/office/officeart/2005/8/layout/hProcess9"/>
    <dgm:cxn modelId="{E253B48C-A771-4B25-AC64-353A74D05AC2}" type="presParOf" srcId="{378C48A3-A7C1-4373-8023-72918BD088FE}" destId="{9347940B-DC9D-4D84-B433-FFB971C4434D}" srcOrd="5" destOrd="0" presId="urn:microsoft.com/office/officeart/2005/8/layout/hProcess9"/>
    <dgm:cxn modelId="{F388CA3D-BBCC-4B44-B584-187406B78AFE}" type="presParOf" srcId="{378C48A3-A7C1-4373-8023-72918BD088FE}" destId="{5884D807-3A23-440C-9099-3AE0BE11F533}" srcOrd="6" destOrd="0" presId="urn:microsoft.com/office/officeart/2005/8/layout/hProcess9"/>
    <dgm:cxn modelId="{0F70C4A9-07A7-481A-BD54-1AA0D356147E}" type="presParOf" srcId="{378C48A3-A7C1-4373-8023-72918BD088FE}" destId="{441B937D-A067-42AE-B30B-2D72EB745677}" srcOrd="7" destOrd="0" presId="urn:microsoft.com/office/officeart/2005/8/layout/hProcess9"/>
    <dgm:cxn modelId="{92CDCBC7-DFF4-434D-B27F-8DB301257CAA}" type="presParOf" srcId="{378C48A3-A7C1-4373-8023-72918BD088FE}" destId="{BCFB6C4F-2E5E-4960-9A85-A1328A4FDF2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A4CB-8C8D-4141-86B8-5028E8CF0A3B}">
      <dsp:nvSpPr>
        <dsp:cNvPr id="0" name=""/>
        <dsp:cNvSpPr/>
      </dsp:nvSpPr>
      <dsp:spPr>
        <a:xfrm>
          <a:off x="612963" y="0"/>
          <a:ext cx="6946925" cy="482167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8CBAC-818F-4528-A6BF-13C47AB51455}">
      <dsp:nvSpPr>
        <dsp:cNvPr id="0" name=""/>
        <dsp:cNvSpPr/>
      </dsp:nvSpPr>
      <dsp:spPr>
        <a:xfrm>
          <a:off x="2394" y="1446503"/>
          <a:ext cx="1441423" cy="1928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Introduction to MMRM</a:t>
          </a:r>
          <a:endParaRPr lang="en-US" sz="1400" kern="1200" dirty="0"/>
        </a:p>
      </dsp:txBody>
      <dsp:txXfrm>
        <a:off x="72758" y="1516867"/>
        <a:ext cx="1300695" cy="1787942"/>
      </dsp:txXfrm>
    </dsp:sp>
    <dsp:sp modelId="{D2FCA62E-9A92-4E71-BB72-2FFEED296CC2}">
      <dsp:nvSpPr>
        <dsp:cNvPr id="0" name=""/>
        <dsp:cNvSpPr/>
      </dsp:nvSpPr>
      <dsp:spPr>
        <a:xfrm>
          <a:off x="1684054" y="1446503"/>
          <a:ext cx="1441423" cy="1928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Model Formulation</a:t>
          </a:r>
          <a:endParaRPr lang="en-US" sz="1400" kern="1200" dirty="0"/>
        </a:p>
      </dsp:txBody>
      <dsp:txXfrm>
        <a:off x="1754418" y="1516867"/>
        <a:ext cx="1300695" cy="1787942"/>
      </dsp:txXfrm>
    </dsp:sp>
    <dsp:sp modelId="{DFC68656-2234-4BE9-98B8-45E3C7277A7E}">
      <dsp:nvSpPr>
        <dsp:cNvPr id="0" name=""/>
        <dsp:cNvSpPr/>
      </dsp:nvSpPr>
      <dsp:spPr>
        <a:xfrm>
          <a:off x="3365714" y="1446503"/>
          <a:ext cx="1441423" cy="1928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Motivating Case Study</a:t>
          </a:r>
          <a:endParaRPr lang="en-US" sz="1400" kern="1200" dirty="0"/>
        </a:p>
      </dsp:txBody>
      <dsp:txXfrm>
        <a:off x="3436078" y="1516867"/>
        <a:ext cx="1300695" cy="1787942"/>
      </dsp:txXfrm>
    </dsp:sp>
    <dsp:sp modelId="{5884D807-3A23-440C-9099-3AE0BE11F533}">
      <dsp:nvSpPr>
        <dsp:cNvPr id="0" name=""/>
        <dsp:cNvSpPr/>
      </dsp:nvSpPr>
      <dsp:spPr>
        <a:xfrm>
          <a:off x="5047375" y="1446503"/>
          <a:ext cx="1441423" cy="1928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Limitations and Challenges of MMRM</a:t>
          </a:r>
          <a:endParaRPr lang="en-US" sz="1400" kern="1200" dirty="0"/>
        </a:p>
      </dsp:txBody>
      <dsp:txXfrm>
        <a:off x="5117739" y="1516867"/>
        <a:ext cx="1300695" cy="1787942"/>
      </dsp:txXfrm>
    </dsp:sp>
    <dsp:sp modelId="{BCFB6C4F-2E5E-4960-9A85-A1328A4FDF2B}">
      <dsp:nvSpPr>
        <dsp:cNvPr id="0" name=""/>
        <dsp:cNvSpPr/>
      </dsp:nvSpPr>
      <dsp:spPr>
        <a:xfrm>
          <a:off x="6729035" y="1446503"/>
          <a:ext cx="1441423" cy="1928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Concluding Remarks</a:t>
          </a:r>
          <a:endParaRPr lang="en-US" sz="1400" kern="1200" dirty="0"/>
        </a:p>
      </dsp:txBody>
      <dsp:txXfrm>
        <a:off x="6799399" y="1516867"/>
        <a:ext cx="1300695" cy="1787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C203-894E-423A-8FE2-70ABA9F96FEB}" type="datetimeFigureOut">
              <a:rPr lang="en-GB" smtClean="0"/>
              <a:pPr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2493" y="684212"/>
            <a:ext cx="2513013" cy="18847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516922"/>
            <a:ext cx="5486400" cy="4942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6946C-020A-4598-BB96-5EC992BDA2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4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20478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1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2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14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9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76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62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010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213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501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2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2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4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946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94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18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84213"/>
            <a:ext cx="2513013" cy="1884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946C-020A-4598-BB96-5EC992BDA2E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16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1700" y="684213"/>
            <a:ext cx="2513013" cy="1884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6946C-020A-4598-BB96-5EC992BDA2E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0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20478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9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4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20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3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948F0-8652-45B7-86C8-697ED5C107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05E9-7919-7F49-9E80-00E525093566}" type="datetime1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0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B249-547F-604B-9749-A6D3E75277E4}" type="datetime1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5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4195-4065-D640-8E7C-390828ED19AB}" type="datetime1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5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BAC0-B264-BC41-9821-AAD0521E9304}" type="datetime1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WFP Kenya Outcome 2 Monitoring 2020 Mokoro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C8B5-573A-7A4B-A8BF-28E7135CDD17}" type="datetime1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0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C8A-3AAB-E04E-80B9-5847A5C69B7C}" type="datetime1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96C8E-9933-864E-B6E0-DCAC054B2FFD}" type="datetime1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9DA0-8772-8C4E-9B2F-3ABF903CFB22}" type="datetime1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5A65-BE30-0048-8D92-EBA10D6F9A1F}" type="datetime1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EDA8-55F5-5041-84B7-1F4DBA8D0FFF}" type="datetime1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9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D25F-B583-A146-AC39-5E14429798B8}" type="datetime1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WFP Kenya Outcome 2 Monitoring 2020 Mokoro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2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39FF-CA5B-C146-A7C8-D3C6A3C734C7}" type="datetime1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WFP Kenya Outcome 2 Monitoring 2020 Mokoro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5C20-22EA-4CC1-B81E-1879FA2B21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95542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158790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52898"/>
            <a:ext cx="9143999" cy="18084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Mixed Models Repeated Measures (MMRM) Analysis</a:t>
            </a:r>
            <a:r>
              <a:rPr lang="en-GB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545" y="4377658"/>
            <a:ext cx="825054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3B4A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Moses </a:t>
            </a:r>
            <a:r>
              <a:rPr lang="en-GB" sz="1600" dirty="0" err="1" smtClean="0">
                <a:solidFill>
                  <a:srgbClr val="3B4A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Mwangi</a:t>
            </a:r>
            <a:endParaRPr lang="en-GB" sz="1600" dirty="0" smtClean="0">
              <a:solidFill>
                <a:srgbClr val="3B4A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3B4A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Kenya Medical Research Institute (KEMRI)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3B4A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 for Public Health Research (CPHR)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3B4A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Biostatistics and Bioinformatics unit</a:t>
            </a:r>
            <a:endParaRPr lang="en-GB" sz="1600" dirty="0">
              <a:solidFill>
                <a:srgbClr val="3B4A6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17" y="1240446"/>
                <a:ext cx="9088583" cy="506048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Algebraic notation for the three candidate models:</a:t>
                </a:r>
                <a:endParaRPr lang="en-GB" sz="17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800100" lvl="1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Grizzles Mixed-effects (GME) </a:t>
                </a:r>
                <a:r>
                  <a:rPr lang="en-GB" sz="1700" dirty="0"/>
                  <a:t>model</a:t>
                </a:r>
                <a:r>
                  <a:rPr lang="en-GB" sz="1700" dirty="0" smtClean="0"/>
                  <a:t>:</a:t>
                </a:r>
                <a:endParaRPr lang="en-GB" sz="1700" i="1" dirty="0">
                  <a:latin typeface="Cambria Math" panose="02040503050406030204" pitchFamily="18" charset="0"/>
                </a:endParaRPr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1700" i="1" dirty="0" smtClean="0">
                  <a:latin typeface="Cambria Math" panose="02040503050406030204" pitchFamily="18" charset="0"/>
                </a:endParaRPr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1700" dirty="0" smtClean="0"/>
              </a:p>
              <a:p>
                <a:pPr marL="800100" lvl="1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Jones </a:t>
                </a:r>
                <a:r>
                  <a:rPr lang="en-GB" sz="1700" dirty="0"/>
                  <a:t>&amp; </a:t>
                </a:r>
                <a:r>
                  <a:rPr lang="en-GB" sz="1700" dirty="0" err="1"/>
                  <a:t>Kenward</a:t>
                </a:r>
                <a:r>
                  <a:rPr lang="en-GB" sz="1700" dirty="0"/>
                  <a:t> Mixed-effects (JKME) model</a:t>
                </a:r>
                <a:r>
                  <a:rPr lang="en-GB" sz="1700" dirty="0" smtClean="0"/>
                  <a:t>:</a:t>
                </a:r>
                <a:endParaRPr lang="en-US" sz="1700" dirty="0" smtClean="0"/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1700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1700" dirty="0" smtClean="0"/>
              </a:p>
              <a:p>
                <a:pPr marL="800100" lvl="1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>
                    <a:solidFill>
                      <a:prstClr val="black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Piecewise </a:t>
                </a:r>
                <a:r>
                  <a:rPr lang="en-GB" sz="1700" dirty="0">
                    <a:solidFill>
                      <a:prstClr val="black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Linear Mixed-effects (PLME)</a:t>
                </a:r>
                <a:r>
                  <a:rPr lang="en-GB" sz="1700" dirty="0"/>
                  <a:t> model:</a:t>
                </a:r>
                <a:endParaRPr lang="en-US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F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F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1700" i="1" dirty="0" smtClean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700" dirty="0" smtClean="0"/>
              </a:p>
              <a:p>
                <a:endParaRPr lang="en-US" sz="1700" dirty="0" smtClean="0">
                  <a:solidFill>
                    <a:schemeClr val="accent5"/>
                  </a:solidFill>
                </a:endParaRPr>
              </a:p>
              <a:p>
                <a:r>
                  <a:rPr lang="en-US" sz="1700" dirty="0">
                    <a:solidFill>
                      <a:schemeClr val="accent5"/>
                    </a:solidFill>
                  </a:rPr>
                  <a:t>The PLME model does not assume fixed (constant) treatment effect across periods, hence more flexible in modeling curvilinear trends (in different periodic phases), without putting constrain on the curve evolution. </a:t>
                </a:r>
              </a:p>
              <a:p>
                <a:endParaRPr lang="en-US" sz="17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" y="1240446"/>
                <a:ext cx="9088583" cy="5060482"/>
              </a:xfrm>
              <a:prstGeom prst="rect">
                <a:avLst/>
              </a:prstGeom>
              <a:blipFill>
                <a:blip r:embed="rId3"/>
                <a:stretch>
                  <a:fillRect l="-402" t="-361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29739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-15240" y="412994"/>
            <a:ext cx="915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cross-over data - MMRM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" y="1212736"/>
            <a:ext cx="9144000" cy="50179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MMRM – JKME SAS code</a:t>
            </a:r>
            <a:endParaRPr lang="en-US" sz="2000" dirty="0" smtClean="0"/>
          </a:p>
          <a:p>
            <a:r>
              <a:rPr lang="en-US" sz="2000" dirty="0" smtClean="0"/>
              <a:t>PROC MIXED data = bloodpressure;</a:t>
            </a:r>
          </a:p>
          <a:p>
            <a:r>
              <a:rPr lang="en-US" sz="2000" dirty="0" smtClean="0"/>
              <a:t> CLASS </a:t>
            </a:r>
            <a:r>
              <a:rPr lang="en-US" sz="2000" dirty="0"/>
              <a:t>PNO Period treatment </a:t>
            </a:r>
            <a:r>
              <a:rPr lang="en-US" sz="2000" dirty="0" smtClean="0"/>
              <a:t>time2;</a:t>
            </a:r>
            <a:endParaRPr lang="en-US" sz="2000" dirty="0"/>
          </a:p>
          <a:p>
            <a:r>
              <a:rPr lang="en-US" sz="2000" dirty="0" smtClean="0"/>
              <a:t> MODEL </a:t>
            </a:r>
            <a:r>
              <a:rPr lang="en-US" sz="2000" dirty="0" err="1"/>
              <a:t>dbp</a:t>
            </a:r>
            <a:r>
              <a:rPr lang="en-US" sz="2000" dirty="0"/>
              <a:t> </a:t>
            </a:r>
            <a:r>
              <a:rPr lang="en-US" sz="2000" dirty="0" smtClean="0"/>
              <a:t>= time2 </a:t>
            </a:r>
            <a:r>
              <a:rPr lang="en-US" sz="2000" dirty="0"/>
              <a:t>treatment Period </a:t>
            </a:r>
            <a:r>
              <a:rPr lang="en-US" sz="2000" dirty="0" smtClean="0"/>
              <a:t>treatment*time2 Period*time2/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DDFM=KR</a:t>
            </a:r>
            <a:r>
              <a:rPr lang="en-US" sz="2000" dirty="0"/>
              <a:t>;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REPEATED </a:t>
            </a:r>
            <a:r>
              <a:rPr lang="en-US" sz="2000" dirty="0" smtClean="0">
                <a:solidFill>
                  <a:srgbClr val="00B050"/>
                </a:solidFill>
              </a:rPr>
              <a:t>treatment*time2/ </a:t>
            </a:r>
            <a:r>
              <a:rPr lang="en-US" sz="2000" dirty="0">
                <a:solidFill>
                  <a:srgbClr val="00B050"/>
                </a:solidFill>
              </a:rPr>
              <a:t>SUBJECT = PNO TYPE = UN;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	/*7x7 </a:t>
            </a:r>
            <a:r>
              <a:rPr lang="en-US" sz="2000" dirty="0">
                <a:solidFill>
                  <a:srgbClr val="00B050"/>
                </a:solidFill>
              </a:rPr>
              <a:t>- </a:t>
            </a:r>
            <a:r>
              <a:rPr lang="en-US" sz="2000" b="1" dirty="0">
                <a:solidFill>
                  <a:srgbClr val="00B050"/>
                </a:solidFill>
              </a:rPr>
              <a:t>Correlated residuals between period 1 and 2</a:t>
            </a:r>
            <a:r>
              <a:rPr lang="en-US" sz="2000" dirty="0">
                <a:solidFill>
                  <a:srgbClr val="00B050"/>
                </a:solidFill>
              </a:rPr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first </a:t>
            </a:r>
            <a:r>
              <a:rPr lang="en-US" sz="2000" dirty="0">
                <a:solidFill>
                  <a:srgbClr val="00B050"/>
                </a:solidFill>
              </a:rPr>
              <a:t>4 rows rep </a:t>
            </a:r>
            <a:r>
              <a:rPr lang="en-US" sz="2000" dirty="0" smtClean="0">
                <a:solidFill>
                  <a:srgbClr val="00B050"/>
                </a:solidFill>
              </a:rPr>
              <a:t>	period </a:t>
            </a:r>
            <a:r>
              <a:rPr lang="en-US" sz="2000" dirty="0">
                <a:solidFill>
                  <a:srgbClr val="00B050"/>
                </a:solidFill>
              </a:rPr>
              <a:t>1 at the 4 time points; last </a:t>
            </a:r>
            <a:r>
              <a:rPr lang="en-US" sz="2000" dirty="0" smtClean="0">
                <a:solidFill>
                  <a:srgbClr val="00B050"/>
                </a:solidFill>
              </a:rPr>
              <a:t>3 </a:t>
            </a:r>
            <a:r>
              <a:rPr lang="en-US" sz="2000" dirty="0">
                <a:solidFill>
                  <a:srgbClr val="00B050"/>
                </a:solidFill>
              </a:rPr>
              <a:t>rows rep period 2 over the 3 time </a:t>
            </a:r>
            <a:r>
              <a:rPr lang="en-US" sz="2000" dirty="0" smtClean="0">
                <a:solidFill>
                  <a:srgbClr val="00B050"/>
                </a:solidFill>
              </a:rPr>
              <a:t>	points*/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REPEATED </a:t>
            </a:r>
            <a:r>
              <a:rPr lang="en-US" sz="2000" dirty="0">
                <a:solidFill>
                  <a:srgbClr val="00B0F0"/>
                </a:solidFill>
              </a:rPr>
              <a:t>time/ SUBJECT = PNO*treatment TYPE = UN</a:t>
            </a:r>
            <a:r>
              <a:rPr lang="en-US" sz="2000" dirty="0" smtClean="0">
                <a:solidFill>
                  <a:srgbClr val="00B0F0"/>
                </a:solidFill>
              </a:rPr>
              <a:t>;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	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/*4x4 - </a:t>
            </a:r>
            <a:r>
              <a:rPr lang="en-US" sz="2000" b="1" dirty="0">
                <a:solidFill>
                  <a:srgbClr val="00B0F0"/>
                </a:solidFill>
              </a:rPr>
              <a:t>Uncorrelated residuals between period 1 and </a:t>
            </a:r>
            <a:r>
              <a:rPr lang="en-US" sz="2000" b="1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*/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/>
              <a:t>  </a:t>
            </a:r>
            <a:r>
              <a:rPr lang="en-US" sz="2000" dirty="0"/>
              <a:t>LSMEANS </a:t>
            </a:r>
            <a:r>
              <a:rPr lang="en-US" sz="2000" dirty="0" smtClean="0"/>
              <a:t>treatment*time2/ </a:t>
            </a:r>
            <a:r>
              <a:rPr lang="en-US" sz="2000" dirty="0"/>
              <a:t>cl alpha = 0.05 diff e;</a:t>
            </a:r>
          </a:p>
          <a:p>
            <a:r>
              <a:rPr lang="en-US" sz="2000" dirty="0"/>
              <a:t>  ODS OUTPUT </a:t>
            </a:r>
            <a:r>
              <a:rPr lang="en-US" sz="2000" dirty="0" err="1"/>
              <a:t>lsmeans</a:t>
            </a:r>
            <a:r>
              <a:rPr lang="en-US" sz="2000" dirty="0"/>
              <a:t> = </a:t>
            </a:r>
            <a:r>
              <a:rPr lang="en-US" sz="2000" dirty="0" err="1"/>
              <a:t>lsmeans</a:t>
            </a:r>
            <a:r>
              <a:rPr lang="en-US" sz="2000" dirty="0"/>
              <a:t> diffs=diffs;</a:t>
            </a:r>
          </a:p>
          <a:p>
            <a:r>
              <a:rPr lang="en-US" sz="2000" dirty="0"/>
              <a:t>RUN;</a:t>
            </a:r>
          </a:p>
          <a:p>
            <a:r>
              <a:rPr lang="en-US" sz="2000" b="1" i="1" dirty="0"/>
              <a:t> </a:t>
            </a:r>
            <a:endParaRPr lang="en-US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-15240" y="412994"/>
            <a:ext cx="915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cross-over data - MMRM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" y="1212736"/>
            <a:ext cx="9144000" cy="50179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MMRM – PLME SAS code</a:t>
            </a:r>
            <a:endParaRPr lang="en-US" sz="2000" dirty="0" smtClean="0"/>
          </a:p>
          <a:p>
            <a:r>
              <a:rPr lang="en-US" sz="2000" dirty="0" smtClean="0"/>
              <a:t>PROC MIXED data = bloodpressure;</a:t>
            </a:r>
          </a:p>
          <a:p>
            <a:r>
              <a:rPr lang="en-US" sz="2000" dirty="0" smtClean="0"/>
              <a:t> CLASS PNO treatment </a:t>
            </a:r>
            <a:r>
              <a:rPr lang="en-US" sz="2000" dirty="0"/>
              <a:t>time2 timespl1;</a:t>
            </a:r>
          </a:p>
          <a:p>
            <a:r>
              <a:rPr lang="en-US" sz="2000" dirty="0" smtClean="0"/>
              <a:t> MODEL </a:t>
            </a:r>
            <a:r>
              <a:rPr lang="en-US" sz="2000" dirty="0" err="1"/>
              <a:t>dbp</a:t>
            </a:r>
            <a:r>
              <a:rPr lang="en-US" sz="2000" dirty="0"/>
              <a:t> = time2 timespl1 treatment treatment*time2 </a:t>
            </a:r>
            <a:r>
              <a:rPr lang="en-US" sz="2000" dirty="0" smtClean="0"/>
              <a:t>treatment*timespl1/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DDFM=KR</a:t>
            </a:r>
            <a:r>
              <a:rPr lang="en-US" sz="2000" dirty="0"/>
              <a:t>;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REPEATED treatment*time2*timespl1</a:t>
            </a:r>
            <a:r>
              <a:rPr lang="en-US" sz="2000" dirty="0" smtClean="0">
                <a:solidFill>
                  <a:srgbClr val="00B050"/>
                </a:solidFill>
              </a:rPr>
              <a:t>/ </a:t>
            </a:r>
            <a:r>
              <a:rPr lang="en-US" sz="2000" dirty="0">
                <a:solidFill>
                  <a:srgbClr val="00B050"/>
                </a:solidFill>
              </a:rPr>
              <a:t>SUBJECT = PNO TYPE = UN;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	/*7x7 </a:t>
            </a:r>
            <a:r>
              <a:rPr lang="en-US" sz="2000" dirty="0">
                <a:solidFill>
                  <a:srgbClr val="00B050"/>
                </a:solidFill>
              </a:rPr>
              <a:t>- </a:t>
            </a:r>
            <a:r>
              <a:rPr lang="en-US" sz="2000" b="1" dirty="0">
                <a:solidFill>
                  <a:srgbClr val="00B050"/>
                </a:solidFill>
              </a:rPr>
              <a:t>Correlated residuals between period 1 and 2</a:t>
            </a:r>
            <a:r>
              <a:rPr lang="en-US" sz="2000" dirty="0">
                <a:solidFill>
                  <a:srgbClr val="00B050"/>
                </a:solidFill>
              </a:rPr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first </a:t>
            </a:r>
            <a:r>
              <a:rPr lang="en-US" sz="2000" dirty="0">
                <a:solidFill>
                  <a:srgbClr val="00B050"/>
                </a:solidFill>
              </a:rPr>
              <a:t>4 rows rep </a:t>
            </a:r>
            <a:r>
              <a:rPr lang="en-US" sz="2000" dirty="0" smtClean="0">
                <a:solidFill>
                  <a:srgbClr val="00B050"/>
                </a:solidFill>
              </a:rPr>
              <a:t>	period </a:t>
            </a:r>
            <a:r>
              <a:rPr lang="en-US" sz="2000" dirty="0">
                <a:solidFill>
                  <a:srgbClr val="00B050"/>
                </a:solidFill>
              </a:rPr>
              <a:t>1 at the 4 time points; last </a:t>
            </a:r>
            <a:r>
              <a:rPr lang="en-US" sz="2000" dirty="0" smtClean="0">
                <a:solidFill>
                  <a:srgbClr val="00B050"/>
                </a:solidFill>
              </a:rPr>
              <a:t>3 </a:t>
            </a:r>
            <a:r>
              <a:rPr lang="en-US" sz="2000" dirty="0">
                <a:solidFill>
                  <a:srgbClr val="00B050"/>
                </a:solidFill>
              </a:rPr>
              <a:t>rows rep period 2 over the 3 time </a:t>
            </a:r>
            <a:r>
              <a:rPr lang="en-US" sz="2000" dirty="0" smtClean="0">
                <a:solidFill>
                  <a:srgbClr val="00B050"/>
                </a:solidFill>
              </a:rPr>
              <a:t>	points*/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REPEATED time</a:t>
            </a:r>
            <a:r>
              <a:rPr lang="en-US" sz="2000" dirty="0">
                <a:solidFill>
                  <a:srgbClr val="00B0F0"/>
                </a:solidFill>
              </a:rPr>
              <a:t>*timespl1</a:t>
            </a:r>
            <a:r>
              <a:rPr lang="en-US" sz="2000" dirty="0" smtClean="0">
                <a:solidFill>
                  <a:srgbClr val="00B0F0"/>
                </a:solidFill>
              </a:rPr>
              <a:t>/ </a:t>
            </a:r>
            <a:r>
              <a:rPr lang="en-US" sz="2000" dirty="0">
                <a:solidFill>
                  <a:srgbClr val="00B0F0"/>
                </a:solidFill>
              </a:rPr>
              <a:t>SUBJECT = PNO*treatment TYPE = UN</a:t>
            </a:r>
            <a:r>
              <a:rPr lang="en-US" sz="2000" dirty="0" smtClean="0">
                <a:solidFill>
                  <a:srgbClr val="00B0F0"/>
                </a:solidFill>
              </a:rPr>
              <a:t>;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>
                <a:solidFill>
                  <a:srgbClr val="00B0F0"/>
                </a:solidFill>
              </a:rPr>
              <a:t>	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/*4x4 - </a:t>
            </a:r>
            <a:r>
              <a:rPr lang="en-US" sz="2000" b="1" dirty="0">
                <a:solidFill>
                  <a:srgbClr val="00B0F0"/>
                </a:solidFill>
              </a:rPr>
              <a:t>Uncorrelated residuals between period 1 and </a:t>
            </a:r>
            <a:r>
              <a:rPr lang="en-US" sz="2000" b="1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*/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/>
              <a:t>  </a:t>
            </a:r>
            <a:r>
              <a:rPr lang="en-US" sz="2000" dirty="0"/>
              <a:t>LSMEANS treatment*time2 treatment*timespl1</a:t>
            </a:r>
            <a:r>
              <a:rPr lang="en-US" sz="2000" dirty="0" smtClean="0"/>
              <a:t>/ </a:t>
            </a:r>
            <a:r>
              <a:rPr lang="en-US" sz="2000" dirty="0"/>
              <a:t>cl alpha = 0.05 diff e;</a:t>
            </a:r>
          </a:p>
          <a:p>
            <a:r>
              <a:rPr lang="en-US" sz="2000" dirty="0"/>
              <a:t>  ODS OUTPUT </a:t>
            </a:r>
            <a:r>
              <a:rPr lang="en-US" sz="2000" dirty="0" err="1"/>
              <a:t>lsmeans</a:t>
            </a:r>
            <a:r>
              <a:rPr lang="en-US" sz="2000" dirty="0"/>
              <a:t> = </a:t>
            </a:r>
            <a:r>
              <a:rPr lang="en-US" sz="2000" dirty="0" err="1"/>
              <a:t>lsmeans</a:t>
            </a:r>
            <a:r>
              <a:rPr lang="en-US" sz="2000" dirty="0"/>
              <a:t> diffs=diffs;</a:t>
            </a:r>
          </a:p>
          <a:p>
            <a:r>
              <a:rPr lang="en-US" sz="2000" dirty="0"/>
              <a:t>RUN;</a:t>
            </a:r>
          </a:p>
          <a:p>
            <a:r>
              <a:rPr lang="en-US" sz="2000" b="1" i="1" dirty="0"/>
              <a:t> </a:t>
            </a:r>
            <a:endParaRPr lang="en-US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-15240" y="397754"/>
            <a:ext cx="915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 cross-over data - MMRM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801" y="1254301"/>
            <a:ext cx="8172853" cy="51436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It </a:t>
            </a:r>
            <a:r>
              <a:rPr lang="en-US" dirty="0"/>
              <a:t>generally only makes sense to fit the MMRM if subjects are measured at a common set of times, typical of designed studies (randomized trials in particular). If the measurements occur on a more ad-hoc basis, such that the </a:t>
            </a:r>
            <a:r>
              <a:rPr lang="en-US" b="1" dirty="0"/>
              <a:t>times of measurement vary across subjects, </a:t>
            </a:r>
            <a:r>
              <a:rPr lang="en-GB" b="1" dirty="0"/>
              <a:t>it may no longer be feasible to treat time as a categorical variable</a:t>
            </a:r>
            <a:r>
              <a:rPr lang="en-US" b="1" dirty="0"/>
              <a:t>.</a:t>
            </a:r>
            <a:r>
              <a:rPr lang="en-US" dirty="0"/>
              <a:t> MMRM model can’t really be </a:t>
            </a:r>
            <a:r>
              <a:rPr lang="en-US" dirty="0" smtClean="0"/>
              <a:t>fitted.</a:t>
            </a:r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With highly </a:t>
            </a:r>
            <a:r>
              <a:rPr lang="en-GB" dirty="0"/>
              <a:t>unbalanced designs, occasioned by intermittent </a:t>
            </a:r>
            <a:r>
              <a:rPr lang="en-GB" dirty="0" err="1"/>
              <a:t>missingness</a:t>
            </a:r>
            <a:r>
              <a:rPr lang="en-GB" dirty="0"/>
              <a:t> and dropouts, </a:t>
            </a:r>
            <a:r>
              <a:rPr lang="en-GB" b="1" dirty="0"/>
              <a:t>MMRM may encounter considerable challenges associated with cross-level bias </a:t>
            </a:r>
            <a:r>
              <a:rPr lang="en-US" dirty="0"/>
              <a:t>(Sheppard 2003)</a:t>
            </a:r>
            <a:r>
              <a:rPr lang="en-GB" dirty="0" smtClean="0"/>
              <a:t>.</a:t>
            </a:r>
            <a:endParaRPr lang="en-US" dirty="0"/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Even with balanced RCT </a:t>
            </a:r>
            <a:r>
              <a:rPr lang="en-US" dirty="0"/>
              <a:t>designs</a:t>
            </a:r>
            <a:r>
              <a:rPr lang="en-US" dirty="0" smtClean="0"/>
              <a:t>, the </a:t>
            </a:r>
            <a:r>
              <a:rPr lang="en-US" dirty="0"/>
              <a:t>choice of treating time as a factor or a continuous variable depends on the research goal. </a:t>
            </a:r>
            <a:r>
              <a:rPr lang="en-GB" dirty="0"/>
              <a:t>If one prefers to see at what </a:t>
            </a:r>
            <a:r>
              <a:rPr lang="en-GB" b="1" dirty="0"/>
              <a:t>time-point the change was significant, across particular time-points</a:t>
            </a:r>
            <a:r>
              <a:rPr lang="en-GB" dirty="0"/>
              <a:t>, treating time as a categorical variable would be recommended. However, if one is interested in studying the </a:t>
            </a:r>
            <a:r>
              <a:rPr lang="en-GB" b="1" dirty="0"/>
              <a:t>functional relationship between the outcome and time</a:t>
            </a:r>
            <a:r>
              <a:rPr lang="en-GB" dirty="0"/>
              <a:t>, it is appropriate to treat time as a continuous variable, hence not feasible with </a:t>
            </a:r>
            <a:r>
              <a:rPr lang="en-US" dirty="0"/>
              <a:t>MMRM.</a:t>
            </a:r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2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0" y="3304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Limitations and Challenges of MMRM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70208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78346"/>
            <a:ext cx="88114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+mj-lt"/>
              <a:buAutoNum type="arabicPeriod"/>
            </a:pPr>
            <a:r>
              <a:rPr lang="en-US" sz="2200" dirty="0"/>
              <a:t>Typically, MMRM </a:t>
            </a:r>
            <a:r>
              <a:rPr lang="en-US" sz="2200" b="1" dirty="0"/>
              <a:t>specifies no patient level random effects</a:t>
            </a:r>
            <a:r>
              <a:rPr lang="en-US" sz="2200" dirty="0"/>
              <a:t>, but instead models the correlation within the repeated measures over time by specifying that the </a:t>
            </a:r>
            <a:r>
              <a:rPr lang="en-US" sz="2200" b="1" dirty="0"/>
              <a:t>residual errors are correlated</a:t>
            </a:r>
            <a:r>
              <a:rPr lang="en-US" sz="2200" dirty="0"/>
              <a:t>. </a:t>
            </a:r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+mj-lt"/>
              <a:buAutoNum type="arabicPeriod"/>
            </a:pPr>
            <a:r>
              <a:rPr lang="en-US" sz="2200" dirty="0"/>
              <a:t>Which means, </a:t>
            </a:r>
            <a:r>
              <a:rPr lang="en-US" sz="2200" b="1" dirty="0"/>
              <a:t>subject-specific random effects </a:t>
            </a:r>
            <a:r>
              <a:rPr lang="en-US" sz="2200" dirty="0"/>
              <a:t>(which are not of direct interest for estimation and inference) </a:t>
            </a:r>
            <a:r>
              <a:rPr lang="en-US" sz="2200" b="1" dirty="0"/>
              <a:t>are considered as residual effects</a:t>
            </a:r>
            <a:r>
              <a:rPr lang="en-US" sz="2200" dirty="0"/>
              <a:t>, i.e. they are part of the error correlation matrix.</a:t>
            </a:r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+mj-lt"/>
              <a:buAutoNum type="arabicPeriod"/>
            </a:pPr>
            <a:r>
              <a:rPr lang="en-US" sz="2200" dirty="0"/>
              <a:t>To account for the correlation in measurements from the same patient, the MMRM specifies an </a:t>
            </a:r>
            <a:r>
              <a:rPr lang="en-US" sz="2200" b="1" dirty="0"/>
              <a:t>unstructured covariance matrix for the residual errors</a:t>
            </a:r>
            <a:r>
              <a:rPr lang="en-US" sz="2200" dirty="0"/>
              <a:t>.</a:t>
            </a:r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+mj-lt"/>
              <a:buAutoNum type="arabicPeriod"/>
            </a:pPr>
            <a:r>
              <a:rPr lang="en-US" sz="2200" dirty="0" smtClean="0"/>
              <a:t>The unstructured </a:t>
            </a:r>
            <a:r>
              <a:rPr lang="en-US" sz="2200" dirty="0"/>
              <a:t>covariance </a:t>
            </a:r>
            <a:r>
              <a:rPr lang="en-US" sz="2200" dirty="0" smtClean="0"/>
              <a:t>matrix of residual errors </a:t>
            </a:r>
            <a:r>
              <a:rPr lang="en-US" sz="2200" dirty="0"/>
              <a:t>reduces chances of model misspecification</a:t>
            </a:r>
            <a:r>
              <a:rPr lang="en-US" sz="2200" dirty="0" smtClean="0"/>
              <a:t>.</a:t>
            </a:r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+mj-lt"/>
              <a:buAutoNum type="arabicPeriod"/>
            </a:pPr>
            <a:r>
              <a:rPr lang="en-GB" sz="2200" dirty="0" smtClean="0"/>
              <a:t>Only suitable in experimental designs</a:t>
            </a:r>
            <a:endParaRPr lang="en-US" sz="2200" dirty="0" smtClean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" y="4457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Remarks - MMRM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801" y="1254301"/>
            <a:ext cx="8172853" cy="51436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LME models consider </a:t>
            </a:r>
            <a:r>
              <a:rPr lang="en-US" b="1" dirty="0" smtClean="0"/>
              <a:t>both fixed and random effects </a:t>
            </a:r>
            <a:r>
              <a:rPr lang="en-US" dirty="0" smtClean="0"/>
              <a:t>and thus allow considerable modeling flexibility. </a:t>
            </a: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b="1" dirty="0"/>
              <a:t>it </a:t>
            </a:r>
            <a:r>
              <a:rPr lang="en-US" b="1" dirty="0" smtClean="0"/>
              <a:t>restricts </a:t>
            </a:r>
            <a:r>
              <a:rPr lang="en-US" b="1" dirty="0"/>
              <a:t>within-group errors to be independent</a:t>
            </a:r>
            <a:r>
              <a:rPr lang="en-US" dirty="0"/>
              <a:t>, identically distributed random variables with mean of zero and constant </a:t>
            </a:r>
            <a:r>
              <a:rPr lang="en-US" dirty="0" smtClean="0"/>
              <a:t>variance.</a:t>
            </a: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case of clinical trials with repeated measurements of subjects over time, observations are not independent and within-subject correlation needs to be accounted for by the model.</a:t>
            </a:r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2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cross-over </a:t>
            </a:r>
            <a:r>
              <a:rPr lang="en-GB" sz="3600" b="1" dirty="0" smtClean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data - LME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17" y="1240446"/>
                <a:ext cx="9088583" cy="506048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Algebraic notation for the three candidate models:</a:t>
                </a:r>
                <a:endParaRPr lang="en-GB" sz="17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800100" lvl="1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Grizzles Mixed-effects (GME) </a:t>
                </a:r>
                <a:r>
                  <a:rPr lang="en-GB" sz="1700" dirty="0"/>
                  <a:t>model</a:t>
                </a:r>
                <a:r>
                  <a:rPr lang="en-GB" sz="1700" dirty="0" smtClean="0"/>
                  <a:t>:</a:t>
                </a:r>
                <a:endParaRPr lang="en-GB" sz="1700" i="1" dirty="0">
                  <a:latin typeface="Cambria Math" panose="02040503050406030204" pitchFamily="18" charset="0"/>
                </a:endParaRPr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1700" i="1" dirty="0" smtClean="0">
                  <a:latin typeface="Cambria Math" panose="02040503050406030204" pitchFamily="18" charset="0"/>
                </a:endParaRPr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700"/>
                            <m:t>b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1700" dirty="0" smtClean="0"/>
              </a:p>
              <a:p>
                <a:pPr marL="800100" lvl="1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/>
                  <a:t>Jones </a:t>
                </a:r>
                <a:r>
                  <a:rPr lang="en-GB" sz="1700" dirty="0"/>
                  <a:t>&amp; </a:t>
                </a:r>
                <a:r>
                  <a:rPr lang="en-GB" sz="1700" dirty="0" err="1"/>
                  <a:t>Kenward</a:t>
                </a:r>
                <a:r>
                  <a:rPr lang="en-GB" sz="1700" dirty="0"/>
                  <a:t> Mixed-effects (JKME) model</a:t>
                </a:r>
                <a:r>
                  <a:rPr lang="en-GB" sz="1700" dirty="0" smtClean="0"/>
                  <a:t>:</a:t>
                </a:r>
                <a:endParaRPr lang="en-US" sz="1700" dirty="0" smtClean="0"/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1700" i="1" dirty="0" smtClean="0">
                  <a:latin typeface="Cambria Math" panose="02040503050406030204" pitchFamily="18" charset="0"/>
                </a:endParaRPr>
              </a:p>
              <a:p>
                <a:pPr lvl="1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700"/>
                            <m:t>b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sz="1700" dirty="0" smtClean="0"/>
              </a:p>
              <a:p>
                <a:pPr marL="800100" lvl="1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GB" sz="1700" dirty="0" smtClean="0">
                    <a:solidFill>
                      <a:prstClr val="black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Piecewise </a:t>
                </a:r>
                <a:r>
                  <a:rPr lang="en-GB" sz="1700" dirty="0">
                    <a:solidFill>
                      <a:prstClr val="black"/>
                    </a:solidFill>
                    <a:ea typeface="Open Sans" panose="020B0606030504020204" pitchFamily="34" charset="0"/>
                    <a:cs typeface="Arial" panose="020B0604020202020204" pitchFamily="34" charset="0"/>
                  </a:rPr>
                  <a:t>Linear Mixed-effects (PLME)</a:t>
                </a:r>
                <a:r>
                  <a:rPr lang="en-GB" sz="1700" dirty="0"/>
                  <a:t> model:</a:t>
                </a:r>
                <a:endParaRPr lang="en-US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/>
                            <m:t>β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5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F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17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700">
                              <a:solidFill>
                                <a:srgbClr val="00B0F0"/>
                              </a:solidFill>
                            </a:rPr>
                            <m:t>β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17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7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700"/>
                            <m:t>b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700"/>
                            <m:t>b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700" dirty="0" smtClean="0"/>
              </a:p>
              <a:p>
                <a:endParaRPr lang="en-US" sz="1700" dirty="0" smtClean="0">
                  <a:solidFill>
                    <a:schemeClr val="accent5"/>
                  </a:solidFill>
                </a:endParaRPr>
              </a:p>
              <a:p>
                <a:r>
                  <a:rPr lang="en-US" sz="1700" dirty="0" smtClean="0">
                    <a:solidFill>
                      <a:schemeClr val="accent5"/>
                    </a:solidFill>
                  </a:rPr>
                  <a:t>The PLME model </a:t>
                </a:r>
                <a:r>
                  <a:rPr lang="en-US" sz="1700" dirty="0">
                    <a:solidFill>
                      <a:schemeClr val="accent5"/>
                    </a:solidFill>
                  </a:rPr>
                  <a:t>does not assume fixed (constant) treatment effect across </a:t>
                </a:r>
                <a:r>
                  <a:rPr lang="en-US" sz="1700" dirty="0" smtClean="0">
                    <a:solidFill>
                      <a:schemeClr val="accent5"/>
                    </a:solidFill>
                  </a:rPr>
                  <a:t>periods, hence more flexible </a:t>
                </a:r>
                <a:r>
                  <a:rPr lang="en-US" sz="1700" dirty="0">
                    <a:solidFill>
                      <a:schemeClr val="accent5"/>
                    </a:solidFill>
                  </a:rPr>
                  <a:t>in modeling curvilinear trends (in different periodic phases), without putting </a:t>
                </a:r>
                <a:r>
                  <a:rPr lang="en-US" sz="1700" dirty="0" smtClean="0">
                    <a:solidFill>
                      <a:schemeClr val="accent5"/>
                    </a:solidFill>
                  </a:rPr>
                  <a:t>constrain </a:t>
                </a:r>
                <a:r>
                  <a:rPr lang="en-US" sz="1700" dirty="0">
                    <a:solidFill>
                      <a:schemeClr val="accent5"/>
                    </a:solidFill>
                  </a:rPr>
                  <a:t>on the curve evolution. </a:t>
                </a:r>
                <a:endParaRPr lang="en-US" sz="1700" dirty="0" smtClean="0">
                  <a:solidFill>
                    <a:schemeClr val="accent5"/>
                  </a:solidFill>
                </a:endParaRPr>
              </a:p>
              <a:p>
                <a:endParaRPr lang="en-US" sz="17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" y="1240446"/>
                <a:ext cx="9088583" cy="5060482"/>
              </a:xfrm>
              <a:prstGeom prst="rect">
                <a:avLst/>
              </a:prstGeom>
              <a:blipFill>
                <a:blip r:embed="rId3"/>
                <a:stretch>
                  <a:fillRect l="-402" t="-361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29739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cross-over </a:t>
            </a:r>
            <a:r>
              <a:rPr lang="en-GB" sz="3600" b="1" dirty="0" smtClean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data - LME </a:t>
            </a:r>
            <a:r>
              <a:rPr lang="en-GB" sz="2000" b="1" dirty="0" err="1" smtClean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41731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" y="1212736"/>
            <a:ext cx="9144000" cy="50179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MMRM – JKME SAS code</a:t>
            </a:r>
            <a:endParaRPr lang="en-US" sz="2000" dirty="0" smtClean="0"/>
          </a:p>
          <a:p>
            <a:r>
              <a:rPr lang="en-US" sz="2000" dirty="0" smtClean="0"/>
              <a:t>PROC MIXED data = bloodpressure;</a:t>
            </a:r>
          </a:p>
          <a:p>
            <a:r>
              <a:rPr lang="en-US" sz="2000" dirty="0" smtClean="0"/>
              <a:t> CLASS </a:t>
            </a:r>
            <a:r>
              <a:rPr lang="en-US" sz="2000" dirty="0"/>
              <a:t>PNO Period </a:t>
            </a:r>
            <a:r>
              <a:rPr lang="en-US" sz="2000" dirty="0" smtClean="0"/>
              <a:t>treatment;</a:t>
            </a:r>
            <a:endParaRPr lang="en-US" sz="2000" dirty="0"/>
          </a:p>
          <a:p>
            <a:r>
              <a:rPr lang="en-US" sz="2000" dirty="0" smtClean="0"/>
              <a:t> MODEL </a:t>
            </a:r>
            <a:r>
              <a:rPr lang="en-US" sz="2000" dirty="0" err="1"/>
              <a:t>dbp</a:t>
            </a:r>
            <a:r>
              <a:rPr lang="en-US" sz="2000" dirty="0"/>
              <a:t> </a:t>
            </a:r>
            <a:r>
              <a:rPr lang="en-US" sz="2000" dirty="0" smtClean="0"/>
              <a:t>= time2 </a:t>
            </a:r>
            <a:r>
              <a:rPr lang="en-US" sz="2000" dirty="0"/>
              <a:t>treatment Period </a:t>
            </a:r>
            <a:r>
              <a:rPr lang="en-US" sz="2000" dirty="0" smtClean="0"/>
              <a:t>treatment*time2 Period*time2/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DDFM=KR</a:t>
            </a:r>
            <a:r>
              <a:rPr lang="en-US" sz="2000" dirty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RANDOM intercept time2/ </a:t>
            </a:r>
            <a:r>
              <a:rPr lang="en-US" sz="2000" dirty="0">
                <a:solidFill>
                  <a:srgbClr val="00B050"/>
                </a:solidFill>
              </a:rPr>
              <a:t>SUBJECT = PNO TYPE = UN;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	/*7x7 </a:t>
            </a:r>
            <a:r>
              <a:rPr lang="en-US" sz="2000" dirty="0">
                <a:solidFill>
                  <a:srgbClr val="00B050"/>
                </a:solidFill>
              </a:rPr>
              <a:t>- </a:t>
            </a:r>
            <a:r>
              <a:rPr lang="en-US" sz="2000" b="1" dirty="0">
                <a:solidFill>
                  <a:srgbClr val="00B050"/>
                </a:solidFill>
              </a:rPr>
              <a:t>Correlated residuals between period 1 and 2</a:t>
            </a:r>
            <a:r>
              <a:rPr lang="en-US" sz="2000" dirty="0">
                <a:solidFill>
                  <a:srgbClr val="00B050"/>
                </a:solidFill>
              </a:rPr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first </a:t>
            </a:r>
            <a:r>
              <a:rPr lang="en-US" sz="2000" dirty="0">
                <a:solidFill>
                  <a:srgbClr val="00B050"/>
                </a:solidFill>
              </a:rPr>
              <a:t>4 rows rep </a:t>
            </a:r>
            <a:r>
              <a:rPr lang="en-US" sz="2000" dirty="0" smtClean="0">
                <a:solidFill>
                  <a:srgbClr val="00B050"/>
                </a:solidFill>
              </a:rPr>
              <a:t>	period </a:t>
            </a:r>
            <a:r>
              <a:rPr lang="en-US" sz="2000" dirty="0">
                <a:solidFill>
                  <a:srgbClr val="00B050"/>
                </a:solidFill>
              </a:rPr>
              <a:t>1 at the 4 time points; last </a:t>
            </a:r>
            <a:r>
              <a:rPr lang="en-US" sz="2000" dirty="0" smtClean="0">
                <a:solidFill>
                  <a:srgbClr val="00B050"/>
                </a:solidFill>
              </a:rPr>
              <a:t>3 </a:t>
            </a:r>
            <a:r>
              <a:rPr lang="en-US" sz="2000" dirty="0">
                <a:solidFill>
                  <a:srgbClr val="00B050"/>
                </a:solidFill>
              </a:rPr>
              <a:t>rows rep period 2 over the 3 time </a:t>
            </a:r>
            <a:r>
              <a:rPr lang="en-US" sz="2000" dirty="0" smtClean="0">
                <a:solidFill>
                  <a:srgbClr val="00B050"/>
                </a:solidFill>
              </a:rPr>
              <a:t>	points*/</a:t>
            </a:r>
          </a:p>
          <a:p>
            <a:r>
              <a:rPr lang="en-US" sz="2000" dirty="0"/>
              <a:t>LSMEANS</a:t>
            </a:r>
            <a:r>
              <a:rPr lang="en-US" sz="2000" dirty="0" smtClean="0"/>
              <a:t> </a:t>
            </a:r>
            <a:r>
              <a:rPr lang="en-US" sz="2000" dirty="0"/>
              <a:t>treatment/</a:t>
            </a:r>
            <a:r>
              <a:rPr lang="en-US" sz="2000" dirty="0" err="1"/>
              <a:t>pdiff</a:t>
            </a:r>
            <a:r>
              <a:rPr lang="en-US" sz="2000" dirty="0"/>
              <a:t> CL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ODS </a:t>
            </a:r>
            <a:r>
              <a:rPr lang="en-US" sz="2000" dirty="0"/>
              <a:t>OUTPUT </a:t>
            </a:r>
            <a:r>
              <a:rPr lang="en-US" sz="2000" dirty="0" err="1"/>
              <a:t>lsmeans</a:t>
            </a:r>
            <a:r>
              <a:rPr lang="en-US" sz="2000" dirty="0"/>
              <a:t> = </a:t>
            </a:r>
            <a:r>
              <a:rPr lang="en-US" sz="2000" dirty="0" err="1"/>
              <a:t>lsmeans</a:t>
            </a:r>
            <a:r>
              <a:rPr lang="en-US" sz="2000" dirty="0"/>
              <a:t> </a:t>
            </a:r>
            <a:r>
              <a:rPr lang="en-US" sz="2000" dirty="0" err="1"/>
              <a:t>pdiff</a:t>
            </a:r>
            <a:r>
              <a:rPr lang="en-US" sz="2000" dirty="0" smtClean="0"/>
              <a:t>=</a:t>
            </a:r>
            <a:r>
              <a:rPr lang="en-US" sz="2000" dirty="0" err="1" smtClean="0"/>
              <a:t>pdiff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RUN;</a:t>
            </a:r>
          </a:p>
          <a:p>
            <a:r>
              <a:rPr lang="en-US" sz="2000" b="1" i="1" dirty="0"/>
              <a:t> </a:t>
            </a:r>
            <a:endParaRPr lang="en-US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cross-over </a:t>
            </a:r>
            <a:r>
              <a:rPr lang="en-GB" sz="3600" b="1" dirty="0" smtClean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data - LME </a:t>
            </a:r>
            <a:r>
              <a:rPr lang="en-GB" sz="2000" b="1" dirty="0" err="1" smtClean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" y="1212736"/>
            <a:ext cx="9144000" cy="50179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MMRM – PLME SAS code</a:t>
            </a:r>
            <a:endParaRPr lang="en-US" sz="2000" dirty="0" smtClean="0"/>
          </a:p>
          <a:p>
            <a:r>
              <a:rPr lang="en-US" sz="2000" dirty="0" smtClean="0"/>
              <a:t>PROC MIXED data = bloodpressure;</a:t>
            </a:r>
          </a:p>
          <a:p>
            <a:r>
              <a:rPr lang="en-US" sz="2000" dirty="0" smtClean="0"/>
              <a:t> CLASS PNO treatment;</a:t>
            </a:r>
            <a:endParaRPr lang="en-US" sz="2000" dirty="0"/>
          </a:p>
          <a:p>
            <a:r>
              <a:rPr lang="en-US" sz="2000" dirty="0" smtClean="0"/>
              <a:t> MODEL </a:t>
            </a:r>
            <a:r>
              <a:rPr lang="en-US" sz="2000" dirty="0" err="1"/>
              <a:t>dbp</a:t>
            </a:r>
            <a:r>
              <a:rPr lang="en-US" sz="2000" dirty="0"/>
              <a:t> = time2 timespl1 treatment treatment*time2 </a:t>
            </a:r>
            <a:r>
              <a:rPr lang="en-US" sz="2000" dirty="0" smtClean="0"/>
              <a:t>treatment*timespl1/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DDFM=KR</a:t>
            </a:r>
            <a:r>
              <a:rPr lang="en-US" sz="2000" dirty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RANDOM intercept ime2 timespl1/ </a:t>
            </a:r>
            <a:r>
              <a:rPr lang="en-US" sz="2000" dirty="0">
                <a:solidFill>
                  <a:srgbClr val="00B050"/>
                </a:solidFill>
              </a:rPr>
              <a:t>SUBJECT = PNO TYPE = UN;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 	/*7x7 </a:t>
            </a:r>
            <a:r>
              <a:rPr lang="en-US" sz="2000" dirty="0">
                <a:solidFill>
                  <a:srgbClr val="00B050"/>
                </a:solidFill>
              </a:rPr>
              <a:t>- </a:t>
            </a:r>
            <a:r>
              <a:rPr lang="en-US" sz="2000" b="1" dirty="0">
                <a:solidFill>
                  <a:srgbClr val="00B050"/>
                </a:solidFill>
              </a:rPr>
              <a:t>Correlated residuals between period 1 and 2</a:t>
            </a:r>
            <a:r>
              <a:rPr lang="en-US" sz="2000" dirty="0">
                <a:solidFill>
                  <a:srgbClr val="00B050"/>
                </a:solidFill>
              </a:rPr>
              <a:t>; </a:t>
            </a:r>
            <a:r>
              <a:rPr lang="en-US" sz="2000" dirty="0" smtClean="0">
                <a:solidFill>
                  <a:srgbClr val="00B050"/>
                </a:solidFill>
              </a:rPr>
              <a:t>first </a:t>
            </a:r>
            <a:r>
              <a:rPr lang="en-US" sz="2000" dirty="0">
                <a:solidFill>
                  <a:srgbClr val="00B050"/>
                </a:solidFill>
              </a:rPr>
              <a:t>4 rows rep </a:t>
            </a:r>
            <a:r>
              <a:rPr lang="en-US" sz="2000" dirty="0" smtClean="0">
                <a:solidFill>
                  <a:srgbClr val="00B050"/>
                </a:solidFill>
              </a:rPr>
              <a:t>	period </a:t>
            </a:r>
            <a:r>
              <a:rPr lang="en-US" sz="2000" dirty="0">
                <a:solidFill>
                  <a:srgbClr val="00B050"/>
                </a:solidFill>
              </a:rPr>
              <a:t>1 at the 4 time points; last </a:t>
            </a:r>
            <a:r>
              <a:rPr lang="en-US" sz="2000" dirty="0" smtClean="0">
                <a:solidFill>
                  <a:srgbClr val="00B050"/>
                </a:solidFill>
              </a:rPr>
              <a:t>3 </a:t>
            </a:r>
            <a:r>
              <a:rPr lang="en-US" sz="2000" dirty="0">
                <a:solidFill>
                  <a:srgbClr val="00B050"/>
                </a:solidFill>
              </a:rPr>
              <a:t>rows rep period 2 over the 3 time </a:t>
            </a:r>
            <a:r>
              <a:rPr lang="en-US" sz="2000" dirty="0" smtClean="0">
                <a:solidFill>
                  <a:srgbClr val="00B050"/>
                </a:solidFill>
              </a:rPr>
              <a:t>	points*/</a:t>
            </a:r>
          </a:p>
          <a:p>
            <a:r>
              <a:rPr lang="en-US" sz="2000" dirty="0"/>
              <a:t>LSMEANS treatment/</a:t>
            </a:r>
            <a:r>
              <a:rPr lang="en-US" sz="2000" dirty="0" err="1"/>
              <a:t>pdiff</a:t>
            </a:r>
            <a:r>
              <a:rPr lang="en-US" sz="2000" dirty="0"/>
              <a:t> CL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ODS OUTPUT </a:t>
            </a:r>
            <a:r>
              <a:rPr lang="en-US" sz="2000" dirty="0" err="1"/>
              <a:t>lsmeans</a:t>
            </a:r>
            <a:r>
              <a:rPr lang="en-US" sz="2000" dirty="0"/>
              <a:t> = </a:t>
            </a:r>
            <a:r>
              <a:rPr lang="en-US" sz="2000" dirty="0" err="1"/>
              <a:t>lsmeans</a:t>
            </a:r>
            <a:r>
              <a:rPr lang="en-US" sz="2000" dirty="0"/>
              <a:t> </a:t>
            </a:r>
            <a:r>
              <a:rPr lang="en-US" sz="2000" dirty="0" err="1"/>
              <a:t>pdiff</a:t>
            </a:r>
            <a:r>
              <a:rPr lang="en-US" sz="2000" dirty="0"/>
              <a:t>=</a:t>
            </a:r>
            <a:r>
              <a:rPr lang="en-US" sz="2000" dirty="0" err="1"/>
              <a:t>pdiff</a:t>
            </a:r>
            <a:r>
              <a:rPr lang="en-US" sz="2000" dirty="0"/>
              <a:t>;</a:t>
            </a:r>
          </a:p>
          <a:p>
            <a:r>
              <a:rPr lang="en-US" sz="2000" dirty="0" smtClean="0"/>
              <a:t>RUN</a:t>
            </a:r>
            <a:r>
              <a:rPr lang="en-US" sz="2000" dirty="0"/>
              <a:t>;</a:t>
            </a:r>
          </a:p>
          <a:p>
            <a:r>
              <a:rPr lang="en-US" sz="2000" b="1" i="1" dirty="0"/>
              <a:t> </a:t>
            </a:r>
            <a:endParaRPr lang="en-US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Modeling</a:t>
            </a:r>
            <a:r>
              <a:rPr lang="en-GB" sz="3600" b="1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cross-over </a:t>
            </a:r>
            <a:r>
              <a:rPr lang="en-GB" sz="3600" b="1" dirty="0" smtClean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data - LME </a:t>
            </a:r>
            <a:r>
              <a:rPr lang="en-GB" sz="2000" b="1" dirty="0" err="1" smtClean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861563"/>
            <a:ext cx="8873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Figure 1: Spaghetti plot for DBP </a:t>
            </a:r>
            <a:r>
              <a:rPr lang="en-US" b="1" dirty="0"/>
              <a:t>individuals </a:t>
            </a:r>
            <a:r>
              <a:rPr lang="en-US" b="1" dirty="0" smtClean="0"/>
              <a:t>profile</a:t>
            </a:r>
            <a:endParaRPr lang="en-US" b="1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1288137"/>
            <a:ext cx="6019324" cy="4514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RESULTS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000221"/>
              </p:ext>
            </p:extLst>
          </p:nvPr>
        </p:nvGraphicFramePr>
        <p:xfrm>
          <a:off x="460801" y="1416264"/>
          <a:ext cx="8172853" cy="482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70209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2" y="412994"/>
            <a:ext cx="9143998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71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verview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78" y="1213511"/>
            <a:ext cx="912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Table 1: Model </a:t>
            </a:r>
            <a:r>
              <a:rPr lang="en-US" b="1" dirty="0"/>
              <a:t>for continuous DBP with fixed- and </a:t>
            </a:r>
            <a:r>
              <a:rPr lang="en-US" b="1" dirty="0" smtClean="0"/>
              <a:t>random-effects</a:t>
            </a:r>
            <a:endParaRPr lang="en-US" b="1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RESULTS </a:t>
            </a:r>
            <a:r>
              <a:rPr lang="en-GB" sz="2000" b="1" dirty="0" err="1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0937"/>
                  </p:ext>
                </p:extLst>
              </p:nvPr>
            </p:nvGraphicFramePr>
            <p:xfrm>
              <a:off x="76195" y="1684334"/>
              <a:ext cx="9009216" cy="462960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79579">
                      <a:extLst>
                        <a:ext uri="{9D8B030D-6E8A-4147-A177-3AD203B41FA5}">
                          <a16:colId xmlns:a16="http://schemas.microsoft.com/office/drawing/2014/main" val="811821182"/>
                        </a:ext>
                      </a:extLst>
                    </a:gridCol>
                    <a:gridCol w="956995">
                      <a:extLst>
                        <a:ext uri="{9D8B030D-6E8A-4147-A177-3AD203B41FA5}">
                          <a16:colId xmlns:a16="http://schemas.microsoft.com/office/drawing/2014/main" val="624146002"/>
                        </a:ext>
                      </a:extLst>
                    </a:gridCol>
                    <a:gridCol w="973462">
                      <a:extLst>
                        <a:ext uri="{9D8B030D-6E8A-4147-A177-3AD203B41FA5}">
                          <a16:colId xmlns:a16="http://schemas.microsoft.com/office/drawing/2014/main" val="2031641579"/>
                        </a:ext>
                      </a:extLst>
                    </a:gridCol>
                    <a:gridCol w="631822">
                      <a:extLst>
                        <a:ext uri="{9D8B030D-6E8A-4147-A177-3AD203B41FA5}">
                          <a16:colId xmlns:a16="http://schemas.microsoft.com/office/drawing/2014/main" val="3951297280"/>
                        </a:ext>
                      </a:extLst>
                    </a:gridCol>
                    <a:gridCol w="973462">
                      <a:extLst>
                        <a:ext uri="{9D8B030D-6E8A-4147-A177-3AD203B41FA5}">
                          <a16:colId xmlns:a16="http://schemas.microsoft.com/office/drawing/2014/main" val="1695645240"/>
                        </a:ext>
                      </a:extLst>
                    </a:gridCol>
                    <a:gridCol w="660217">
                      <a:extLst>
                        <a:ext uri="{9D8B030D-6E8A-4147-A177-3AD203B41FA5}">
                          <a16:colId xmlns:a16="http://schemas.microsoft.com/office/drawing/2014/main" val="210471002"/>
                        </a:ext>
                      </a:extLst>
                    </a:gridCol>
                    <a:gridCol w="973462">
                      <a:extLst>
                        <a:ext uri="{9D8B030D-6E8A-4147-A177-3AD203B41FA5}">
                          <a16:colId xmlns:a16="http://schemas.microsoft.com/office/drawing/2014/main" val="405755474"/>
                        </a:ext>
                      </a:extLst>
                    </a:gridCol>
                    <a:gridCol w="660217">
                      <a:extLst>
                        <a:ext uri="{9D8B030D-6E8A-4147-A177-3AD203B41FA5}">
                          <a16:colId xmlns:a16="http://schemas.microsoft.com/office/drawing/2014/main" val="126837437"/>
                        </a:ext>
                      </a:extLst>
                    </a:gridCol>
                  </a:tblGrid>
                  <a:tr h="112428">
                    <a:tc rowSpan="2"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Label 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Parameter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15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GME model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JKME model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err="1" smtClean="0">
                              <a:effectLst/>
                              <a:latin typeface="+mj-lt"/>
                            </a:rPr>
                            <a:t>PLMEmodel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186497"/>
                      </a:ext>
                    </a:extLst>
                  </a:tr>
                  <a:tr h="20857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Estimate(</a:t>
                          </a:r>
                          <a:r>
                            <a:rPr lang="en-US" sz="1150" u="none" strike="noStrike" dirty="0" err="1">
                              <a:effectLst/>
                              <a:latin typeface="+mj-lt"/>
                            </a:rPr>
                            <a:t>s.e.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p value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Estimate(s.e.)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p value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Estimate(s.e.)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p value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965210366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b="1" u="none" strike="noStrike" dirty="0">
                              <a:effectLst/>
                              <a:latin typeface="+mj-lt"/>
                            </a:rPr>
                            <a:t>Fixed effects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211835735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Intercept: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dirty="0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115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74.96(0.58)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74.38(0.61)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75.96 (0.77)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93673189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Intercept: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74.37(0.58)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74.62(0.60)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77.19 (0.79)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698422559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Intercept: H -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dirty="0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115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-0.60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(0.30)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0.0480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0.24 (0.47)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0.6159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1.23 (0.98)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0.2113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6381954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before week 3: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dirty="0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115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-0.34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(0.23)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0.1484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-0.63 (0.26)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0.0139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872444690"/>
                      </a:ext>
                    </a:extLst>
                  </a:tr>
                  <a:tr h="11433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before week 3: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-1.02(0.23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-1.71 (0.26)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374454695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before week 3: H -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dirty="0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115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-0.68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(0.30)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0.0225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-1.08 (0.37)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0.0035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995443136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after week 3: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-0.68 (0.30)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0.0248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000798268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after week 3: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-0.13 (0.29)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0.6643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732502313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after week 3: L -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0.55 (0.48)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0.2462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492430961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change: LtoH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dirty="0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115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-0.04 (0.45)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0.9213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536032511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change: HtoL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1150" u="none" strike="noStrike" dirty="0" smtClean="0">
                              <a:effectLst/>
                              <a:latin typeface="+mj-lt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15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1150" dirty="0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GB" sz="115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1.58 (0.44)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0.0004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096025549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Carry-over: (HtoL) - (LtoH)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15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dirty="0">
                                        <a:latin typeface="+mj-lt"/>
                                        <a:ea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GB" sz="115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1.63 (0.64)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0.0111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655191814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Average effect of H on DBP: (-(HtoL) - (LtoH))/2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-0.81 (0.64)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0.0111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4099198280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b="1" u="none" strike="noStrike" dirty="0">
                              <a:effectLst/>
                              <a:latin typeface="+mj-lt"/>
                            </a:rPr>
                            <a:t>Random effects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5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4191587495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5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44.55 (5.80)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44.56 (5.79)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48.78 (6.88)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2927585213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Intercept∗time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u="none" strike="noStrike" dirty="0" smtClean="0">
                                        <a:effectLst/>
                                        <a:latin typeface="+mj-lt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u="none" strike="noStrike" dirty="0" smtClean="0">
                                        <a:effectLst/>
                                        <a:latin typeface="+mj-lt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-1.06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(1.25)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-1.00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(1.23)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-2.14 (1.62)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4175472841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Time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5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0.88 (0.50)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0.80 (0.49)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1.83 (0.66)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756710284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Intercept∗timespl1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u="none" strike="noStrike" dirty="0" smtClean="0">
                                        <a:effectLst/>
                                        <a:latin typeface="+mj-lt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u="none" strike="noStrike" dirty="0" smtClean="0">
                                        <a:effectLst/>
                                        <a:latin typeface="+mj-lt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0.04 (2.59)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2537773122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time∗timespl1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u="none" strike="noStrike" dirty="0" smtClean="0">
                                        <a:effectLst/>
                                        <a:latin typeface="+mj-lt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l-GR" sz="1150" u="none" strike="noStrike" dirty="0" smtClean="0">
                                        <a:effectLst/>
                                        <a:latin typeface="+mj-lt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-2.22 (1.05)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39035700"/>
                      </a:ext>
                    </a:extLst>
                  </a:tr>
                  <a:tr h="112428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timespl1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15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GB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  <m:r>
                                      <a:rPr lang="en-GB" sz="115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5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3.73 (1.87)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112907506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Residual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5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15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5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23.97(1.21)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23.79(1.20)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21.02 (1.19)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063716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340937"/>
                  </p:ext>
                </p:extLst>
              </p:nvPr>
            </p:nvGraphicFramePr>
            <p:xfrm>
              <a:off x="76195" y="1684334"/>
              <a:ext cx="9009216" cy="462960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179579">
                      <a:extLst>
                        <a:ext uri="{9D8B030D-6E8A-4147-A177-3AD203B41FA5}">
                          <a16:colId xmlns:a16="http://schemas.microsoft.com/office/drawing/2014/main" val="811821182"/>
                        </a:ext>
                      </a:extLst>
                    </a:gridCol>
                    <a:gridCol w="956995">
                      <a:extLst>
                        <a:ext uri="{9D8B030D-6E8A-4147-A177-3AD203B41FA5}">
                          <a16:colId xmlns:a16="http://schemas.microsoft.com/office/drawing/2014/main" val="624146002"/>
                        </a:ext>
                      </a:extLst>
                    </a:gridCol>
                    <a:gridCol w="973462">
                      <a:extLst>
                        <a:ext uri="{9D8B030D-6E8A-4147-A177-3AD203B41FA5}">
                          <a16:colId xmlns:a16="http://schemas.microsoft.com/office/drawing/2014/main" val="2031641579"/>
                        </a:ext>
                      </a:extLst>
                    </a:gridCol>
                    <a:gridCol w="631822">
                      <a:extLst>
                        <a:ext uri="{9D8B030D-6E8A-4147-A177-3AD203B41FA5}">
                          <a16:colId xmlns:a16="http://schemas.microsoft.com/office/drawing/2014/main" val="3951297280"/>
                        </a:ext>
                      </a:extLst>
                    </a:gridCol>
                    <a:gridCol w="973462">
                      <a:extLst>
                        <a:ext uri="{9D8B030D-6E8A-4147-A177-3AD203B41FA5}">
                          <a16:colId xmlns:a16="http://schemas.microsoft.com/office/drawing/2014/main" val="1695645240"/>
                        </a:ext>
                      </a:extLst>
                    </a:gridCol>
                    <a:gridCol w="660217">
                      <a:extLst>
                        <a:ext uri="{9D8B030D-6E8A-4147-A177-3AD203B41FA5}">
                          <a16:colId xmlns:a16="http://schemas.microsoft.com/office/drawing/2014/main" val="210471002"/>
                        </a:ext>
                      </a:extLst>
                    </a:gridCol>
                    <a:gridCol w="973462">
                      <a:extLst>
                        <a:ext uri="{9D8B030D-6E8A-4147-A177-3AD203B41FA5}">
                          <a16:colId xmlns:a16="http://schemas.microsoft.com/office/drawing/2014/main" val="405755474"/>
                        </a:ext>
                      </a:extLst>
                    </a:gridCol>
                    <a:gridCol w="660217">
                      <a:extLst>
                        <a:ext uri="{9D8B030D-6E8A-4147-A177-3AD203B41FA5}">
                          <a16:colId xmlns:a16="http://schemas.microsoft.com/office/drawing/2014/main" val="126837437"/>
                        </a:ext>
                      </a:extLst>
                    </a:gridCol>
                  </a:tblGrid>
                  <a:tr h="179137">
                    <a:tc rowSpan="2"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Label 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row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Parameter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15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GME model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hMerge="1">
                      <a:txBody>
                        <a:bodyPr/>
                        <a:lstStyle/>
                        <a:p>
                          <a:pPr algn="l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JKME model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err="1" smtClean="0">
                              <a:effectLst/>
                              <a:latin typeface="+mj-lt"/>
                            </a:rPr>
                            <a:t>PLMEmodel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186497"/>
                      </a:ext>
                    </a:extLst>
                  </a:tr>
                  <a:tr h="20857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Estimate(</a:t>
                          </a:r>
                          <a:r>
                            <a:rPr lang="en-US" sz="1150" u="none" strike="noStrike" dirty="0" err="1">
                              <a:effectLst/>
                              <a:latin typeface="+mj-lt"/>
                            </a:rPr>
                            <a:t>s.e.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p value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Estimate(s.e.)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p value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Estimate(s.e.)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p value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965210366"/>
                      </a:ext>
                    </a:extLst>
                  </a:tr>
                  <a:tr h="17913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b="1" u="none" strike="noStrike" dirty="0">
                              <a:effectLst/>
                              <a:latin typeface="+mj-lt"/>
                            </a:rPr>
                            <a:t>Fixed effects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2118357352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Intercept: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333333" r="-510828" b="-21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74.96(0.58)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74.38(0.61)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75.96 (0.77)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936731890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Intercept: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448276" r="-510828" b="-2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74.37(0.58)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74.62(0.60)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77.19 (0.79)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698422559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Intercept: H -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530000" r="-510828" b="-19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-0.60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(0.30)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0.0480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0.24 (0.47)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0.6159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1.23 (0.98)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0.2113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6381954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before week 3: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555882" r="-510828" b="-16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-0.34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(0.23)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0.1484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-0.63 (0.26)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0.0139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872444690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before week 3: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768966" r="-510828" b="-18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-1.02(0.23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-1.71 (0.26)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 &lt;0.0001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374454695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before week 3: H -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720000" r="-510828" b="-14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-0.68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(0.30)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0.0225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-1.08 (0.37)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0.0035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995443136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after week 3: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844118" r="-510828" b="-1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-0.68 (0.30)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0.0248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000798268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after week 3: 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944118" r="-510828" b="-12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-0.13 (0.29)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0.6643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732502313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after week 3: L - 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183333" r="-510828" b="-1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0.55 (0.48)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0.2462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492430961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change: LtoH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132353" r="-510828" b="-106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-0.04 (0.45)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0.9213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536032511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Slope(time) change: HtoL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444828" r="-510828" b="-115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1.58 (0.44)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0.0004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096025549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Carry-over: (HtoL) - (LtoH)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493333" r="-510828" b="-10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1.63 (0.64)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0.0111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655191814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Average effect of H on DBP: (-(HtoL) - (LtoH))/2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-0.81 (0.64)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0.0111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4099198280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b="1" u="none" strike="noStrike" dirty="0">
                              <a:effectLst/>
                              <a:latin typeface="+mj-lt"/>
                            </a:rPr>
                            <a:t>Random effects</a:t>
                          </a:r>
                          <a:endParaRPr lang="en-US" sz="115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50" kern="1200" dirty="0">
                            <a:solidFill>
                              <a:schemeClr val="dk1"/>
                            </a:solidFill>
                            <a:effectLst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marL="4470" marR="4470" marT="447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4191587495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594118" r="-510828" b="-6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44.55 (5.80)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44.56 (5.79)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48.78 (6.88)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2927585213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Intercept∗time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694118" r="-510828" b="-5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-1.06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(1.25)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 smtClean="0">
                              <a:effectLst/>
                              <a:latin typeface="+mj-lt"/>
                            </a:rPr>
                            <a:t>-1.00 </a:t>
                          </a:r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(1.23)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-2.14 (1.62)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4175472841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Time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2033333" r="-510828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0.88 (0.50)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0.80 (0.49)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1.83 (0.66)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756710284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Intercept∗timespl1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2206897" r="-510828" b="-3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0.04 (2.59)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2537773122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time∗timespl1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1967647" r="-510828" b="-2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-2.22 (1.05)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39035700"/>
                      </a:ext>
                    </a:extLst>
                  </a:tr>
                  <a:tr h="17973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timespl1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2343333" r="-510828" b="-1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3.73 (1.87)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3112907506"/>
                      </a:ext>
                    </a:extLst>
                  </a:tr>
                  <a:tr h="208573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Residual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70" marR="4470" marT="4470" marB="0" anchor="b">
                        <a:blipFill>
                          <a:blip r:embed="rId3"/>
                          <a:stretch>
                            <a:fillRect l="-333121" t="-2155882" r="-510828" b="-4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23.97(1.21)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>
                              <a:effectLst/>
                              <a:latin typeface="+mj-lt"/>
                            </a:rPr>
                            <a:t>23.79(1.20)</a:t>
                          </a:r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50" u="none" strike="noStrike" dirty="0">
                              <a:effectLst/>
                              <a:latin typeface="+mj-lt"/>
                            </a:rPr>
                            <a:t>21.02 (1.19)</a:t>
                          </a:r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5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3877" marR="3877" marT="3877" marB="0" anchor="b"/>
                    </a:tc>
                    <a:extLst>
                      <a:ext uri="{0D108BD9-81ED-4DB2-BD59-A6C34878D82A}">
                        <a16:rowId xmlns:a16="http://schemas.microsoft.com/office/drawing/2014/main" val="10637166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5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45598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21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" y="1859898"/>
            <a:ext cx="2574113" cy="255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12" y="1800729"/>
            <a:ext cx="2498436" cy="2615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8" y="1759527"/>
            <a:ext cx="3552032" cy="26640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19" y="5212080"/>
            <a:ext cx="9035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The PLME model does not assume fixed (constant) treatment effect across periods, hence more flexible in modeling curvilinear trends (in different periodic phases), without putting constrain on the curve evolution.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RESULTS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47176"/>
            <a:ext cx="8016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r>
              <a:rPr lang="en-US" b="1" dirty="0"/>
              <a:t>Figure 2: Predicted DBP individual and mean profiles by treatment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83567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r>
              <a:rPr lang="en-GB" b="1" dirty="0">
                <a:solidFill>
                  <a:srgbClr val="FF0000"/>
                </a:solidFill>
              </a:rPr>
              <a:t>Results </a:t>
            </a:r>
            <a:r>
              <a:rPr lang="en-GB" b="1" dirty="0" smtClean="0">
                <a:solidFill>
                  <a:srgbClr val="FF0000"/>
                </a:solidFill>
              </a:rPr>
              <a:t>from </a:t>
            </a:r>
            <a:r>
              <a:rPr lang="en-GB" b="1" dirty="0">
                <a:solidFill>
                  <a:srgbClr val="FF0000"/>
                </a:solidFill>
              </a:rPr>
              <a:t>the Analysis of </a:t>
            </a:r>
            <a:r>
              <a:rPr lang="en-GB" b="1" dirty="0" smtClean="0">
                <a:solidFill>
                  <a:srgbClr val="FF0000"/>
                </a:solidFill>
              </a:rPr>
              <a:t>DBP </a:t>
            </a:r>
            <a:r>
              <a:rPr lang="en-GB" b="1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22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59" y="1243990"/>
            <a:ext cx="872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2</a:t>
            </a:r>
            <a:r>
              <a:rPr lang="en-US" b="1" dirty="0" smtClean="0"/>
              <a:t>: Model Fit with time, treatment and period as </a:t>
            </a:r>
            <a:r>
              <a:rPr lang="en-US" b="1" dirty="0"/>
              <a:t>fixed effects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47466"/>
              </p:ext>
            </p:extLst>
          </p:nvPr>
        </p:nvGraphicFramePr>
        <p:xfrm>
          <a:off x="214739" y="1796203"/>
          <a:ext cx="8692833" cy="2482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619">
                  <a:extLst>
                    <a:ext uri="{9D8B030D-6E8A-4147-A177-3AD203B41FA5}">
                      <a16:colId xmlns:a16="http://schemas.microsoft.com/office/drawing/2014/main" val="4270714750"/>
                    </a:ext>
                  </a:extLst>
                </a:gridCol>
                <a:gridCol w="2078101">
                  <a:extLst>
                    <a:ext uri="{9D8B030D-6E8A-4147-A177-3AD203B41FA5}">
                      <a16:colId xmlns:a16="http://schemas.microsoft.com/office/drawing/2014/main" val="115649462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3630547936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162135645"/>
                    </a:ext>
                  </a:extLst>
                </a:gridCol>
                <a:gridCol w="1436688">
                  <a:extLst>
                    <a:ext uri="{9D8B030D-6E8A-4147-A177-3AD203B41FA5}">
                      <a16:colId xmlns:a16="http://schemas.microsoft.com/office/drawing/2014/main" val="216039080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Model fit criteria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Covariance matrix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GME model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JKME model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PLME model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1772583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-2logL(</a:t>
                      </a:r>
                      <a:r>
                        <a:rPr lang="el-GR" sz="2000" dirty="0" smtClean="0"/>
                        <a:t>θ</a:t>
                      </a:r>
                      <a:r>
                        <a:rPr lang="en-GB" sz="2000" dirty="0" smtClean="0"/>
                        <a:t>)</a:t>
                      </a:r>
                      <a:endParaRPr lang="en-US" sz="2000" dirty="0"/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 Side - LME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7263.8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7251.9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7248.1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295809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 Side - MMRM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7165.0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7127.6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7084.9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5834836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AIC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 Side - LME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7267.8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7255.9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359E37"/>
                          </a:solidFill>
                          <a:effectLst/>
                        </a:rPr>
                        <a:t>7252.1</a:t>
                      </a:r>
                      <a:endParaRPr lang="en-US" sz="2000" b="0" i="0" u="none" strike="noStrike" dirty="0">
                        <a:solidFill>
                          <a:srgbClr val="359E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6972853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 Side - MMRM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7237.0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7199.6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359E37"/>
                          </a:solidFill>
                          <a:effectLst/>
                        </a:rPr>
                        <a:t>7294.9</a:t>
                      </a:r>
                      <a:endParaRPr lang="en-US" sz="2000" b="0" i="0" u="none" strike="noStrike" dirty="0">
                        <a:solidFill>
                          <a:srgbClr val="359E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5619754"/>
                  </a:ext>
                </a:extLst>
              </a:tr>
              <a:tr h="18415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BIC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 Side - LME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359E37"/>
                          </a:solidFill>
                          <a:effectLst/>
                        </a:rPr>
                        <a:t>7274.1</a:t>
                      </a:r>
                      <a:endParaRPr lang="en-US" sz="2000" b="0" i="0" u="none" strike="noStrike" dirty="0">
                        <a:solidFill>
                          <a:srgbClr val="359E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359E37"/>
                          </a:solidFill>
                          <a:effectLst/>
                        </a:rPr>
                        <a:t>7262.2</a:t>
                      </a:r>
                      <a:endParaRPr lang="en-US" sz="2000" b="0" i="0" u="none" strike="noStrike" dirty="0">
                        <a:solidFill>
                          <a:srgbClr val="359E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359E37"/>
                          </a:solidFill>
                          <a:effectLst/>
                        </a:rPr>
                        <a:t>7258.4</a:t>
                      </a:r>
                      <a:endParaRPr lang="en-US" sz="2000" b="0" i="0" u="none" strike="noStrike" dirty="0">
                        <a:solidFill>
                          <a:srgbClr val="359E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462917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 Side - MMRM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359E37"/>
                          </a:solidFill>
                          <a:effectLst/>
                        </a:rPr>
                        <a:t>7350.8</a:t>
                      </a:r>
                      <a:endParaRPr lang="en-US" sz="2000" b="0" i="0" u="none" strike="noStrike">
                        <a:solidFill>
                          <a:srgbClr val="359E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359E37"/>
                          </a:solidFill>
                          <a:effectLst/>
                        </a:rPr>
                        <a:t>7313.3</a:t>
                      </a:r>
                      <a:endParaRPr lang="en-US" sz="2000" b="0" i="0" u="none" strike="noStrike">
                        <a:solidFill>
                          <a:srgbClr val="359E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359E37"/>
                          </a:solidFill>
                          <a:effectLst/>
                        </a:rPr>
                        <a:t>7626.6</a:t>
                      </a:r>
                      <a:endParaRPr lang="en-US" sz="2000" b="0" i="0" u="none" strike="noStrike" dirty="0">
                        <a:solidFill>
                          <a:srgbClr val="359E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86213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RESULTS </a:t>
            </a:r>
            <a:r>
              <a:rPr lang="en-GB" sz="2000" b="1" dirty="0" err="1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3841"/>
            <a:ext cx="9144000" cy="5024248"/>
          </a:xfrm>
        </p:spPr>
        <p:txBody>
          <a:bodyPr>
            <a:noAutofit/>
          </a:bodyPr>
          <a:lstStyle/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Fitzmaurice</a:t>
            </a:r>
            <a:r>
              <a:rPr lang="en-US" sz="2000" dirty="0"/>
              <a:t>, G. M., Laird, N. M., &amp; Ware, J. H. (2012). Applied longitudinal analysis (Vol. 998). John Wiley &amp; Sons</a:t>
            </a:r>
            <a:r>
              <a:rPr lang="en-US" sz="2000" dirty="0" smtClean="0"/>
              <a:t>.</a:t>
            </a:r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Grizzle</a:t>
            </a:r>
            <a:r>
              <a:rPr lang="en-US" sz="2000" dirty="0"/>
              <a:t>, J. E. (1965). The two-period change-over design and its use in clinical trials. Biometrics, 467–480. </a:t>
            </a:r>
            <a:endParaRPr lang="en-US" sz="2000" dirty="0" smtClean="0"/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Grizzle</a:t>
            </a:r>
            <a:r>
              <a:rPr lang="en-US" sz="2000" dirty="0"/>
              <a:t>, J. E. (1974). Correction to grizzle (1965). Biometrics, 30 (4), 727.</a:t>
            </a:r>
            <a:endParaRPr lang="en-GB" sz="2000" dirty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Jones, B., &amp; </a:t>
            </a:r>
            <a:r>
              <a:rPr lang="en-US" sz="2000" dirty="0" err="1"/>
              <a:t>Kenward</a:t>
            </a:r>
            <a:r>
              <a:rPr lang="en-US" sz="2000" dirty="0"/>
              <a:t>, M. G. (2015). Design and analysis of cross-over trials, third edition. Chapman and Hall/CRC</a:t>
            </a:r>
            <a:r>
              <a:rPr lang="en-US" sz="2000" dirty="0" smtClean="0"/>
              <a:t>.</a:t>
            </a:r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Molenberghs</a:t>
            </a:r>
            <a:r>
              <a:rPr lang="en-US" sz="2000" dirty="0"/>
              <a:t>, G., &amp; </a:t>
            </a:r>
            <a:r>
              <a:rPr lang="en-US" sz="2000" dirty="0" err="1"/>
              <a:t>Verbeke</a:t>
            </a:r>
            <a:r>
              <a:rPr lang="en-US" sz="2000" dirty="0"/>
              <a:t>, G. (2005). Models for discrete longitudinal data. New York: Springer</a:t>
            </a:r>
            <a:r>
              <a:rPr lang="en-US" sz="2000" dirty="0" smtClean="0"/>
              <a:t>.</a:t>
            </a:r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Sheppard </a:t>
            </a:r>
            <a:r>
              <a:rPr lang="en-US" sz="2000" dirty="0"/>
              <a:t>L. Insights on bias and information in group-level studies. Biostatistics. 2003;4(2):265-78.</a:t>
            </a:r>
            <a:endParaRPr lang="en-GB" sz="2000" dirty="0" smtClean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Verbeke</a:t>
            </a:r>
            <a:r>
              <a:rPr lang="en-US" sz="2000" dirty="0"/>
              <a:t>, G., &amp; </a:t>
            </a:r>
            <a:r>
              <a:rPr lang="en-US" sz="2000" dirty="0" err="1"/>
              <a:t>Molenberghs</a:t>
            </a:r>
            <a:r>
              <a:rPr lang="en-US" sz="2000" dirty="0"/>
              <a:t>, G. (2009). Linear mixed models for longitudinal data. Springer Science &amp; Business Media. </a:t>
            </a:r>
            <a:endParaRPr lang="en-US" sz="2000" dirty="0" smtClean="0"/>
          </a:p>
          <a:p>
            <a:pPr marL="285744" indent="-285744" defTabSz="457189">
              <a:lnSpc>
                <a:spcPct val="100000"/>
              </a:lnSpc>
              <a:spcBef>
                <a:spcPts val="0"/>
              </a:spcBef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Verbeke</a:t>
            </a:r>
            <a:r>
              <a:rPr lang="en-US" sz="2000" dirty="0"/>
              <a:t>, G., </a:t>
            </a:r>
            <a:r>
              <a:rPr lang="en-US" sz="2000" dirty="0" err="1"/>
              <a:t>Molenberghs</a:t>
            </a:r>
            <a:r>
              <a:rPr lang="en-US" sz="2000" dirty="0"/>
              <a:t>, G., &amp; </a:t>
            </a:r>
            <a:r>
              <a:rPr lang="en-US" sz="2000" dirty="0" err="1"/>
              <a:t>Rizopoulos</a:t>
            </a:r>
            <a:r>
              <a:rPr lang="en-US" sz="2000" dirty="0"/>
              <a:t>, D. (2010). Random effects models for longitudinal data. In Longitudinal research with latent variables (pp. 37– 96). Springer</a:t>
            </a:r>
            <a:endParaRPr lang="en-US" sz="2000" dirty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70208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985" y="378982"/>
            <a:ext cx="8922330" cy="701674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References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4" y="1212736"/>
            <a:ext cx="8797636" cy="5116631"/>
          </a:xfrm>
        </p:spPr>
        <p:txBody>
          <a:bodyPr>
            <a:normAutofit fontScale="92500" lnSpcReduction="10000"/>
          </a:bodyPr>
          <a:lstStyle/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The Gov. of </a:t>
            </a: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Kenyan - </a:t>
            </a:r>
            <a:r>
              <a:rPr lang="en-GB" dirty="0" err="1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MoH</a:t>
            </a:r>
            <a:endParaRPr lang="en-GB" dirty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The Gov. of Belgium - VLIR-UOS</a:t>
            </a: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The Gov. of Canada - </a:t>
            </a:r>
            <a:r>
              <a:rPr lang="en-US" dirty="0" smtClean="0"/>
              <a:t>IDRC</a:t>
            </a:r>
            <a:endParaRPr lang="en-GB" dirty="0" smtClean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KEMRI</a:t>
            </a: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UHasselt</a:t>
            </a:r>
            <a:endParaRPr lang="en-GB" dirty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JKUAT</a:t>
            </a: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err="1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UoN</a:t>
            </a: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marL="285744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prstClr val="black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All staff involved in making the VLIR-UOS TEAM Project Kenya a success</a:t>
            </a:r>
            <a:endParaRPr lang="en-US" dirty="0">
              <a:solidFill>
                <a:prstClr val="black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5C20-22EA-4CC1-B81E-1879FA2B218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70208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Empowered Through VLIR-UOS TEAM Project </a:t>
            </a:r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Kenya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985" y="378982"/>
            <a:ext cx="8922330" cy="701674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Acknowledgement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2288"/>
            <a:ext cx="9144000" cy="52118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44" lvl="0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Repeated </a:t>
            </a:r>
            <a:r>
              <a:rPr lang="en-US" sz="2400" b="1" dirty="0"/>
              <a:t>Measures</a:t>
            </a:r>
            <a:r>
              <a:rPr lang="en-US" sz="2400" dirty="0"/>
              <a:t> refer to multiple measurements taken from the same unit or subject (within experimental designs or observational studies) - each unit or subject measured repeatedly over time, space or both</a:t>
            </a:r>
            <a:r>
              <a:rPr lang="en-US" sz="2400" dirty="0" smtClean="0"/>
              <a:t>.</a:t>
            </a:r>
          </a:p>
          <a:p>
            <a:pPr marL="285744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Longitudinal </a:t>
            </a:r>
            <a:r>
              <a:rPr lang="en-US" sz="2400" b="1" dirty="0" smtClean="0"/>
              <a:t>data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special case of repeated </a:t>
            </a:r>
            <a:r>
              <a:rPr lang="en-US" sz="2400" dirty="0" smtClean="0"/>
              <a:t>measures - duration </a:t>
            </a:r>
            <a:r>
              <a:rPr lang="en-US" sz="2400" dirty="0"/>
              <a:t>typically a variable of </a:t>
            </a:r>
            <a:r>
              <a:rPr lang="en-US" sz="2400" dirty="0" smtClean="0"/>
              <a:t>interest.</a:t>
            </a:r>
          </a:p>
          <a:p>
            <a:pPr marL="285744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MMRM - popular </a:t>
            </a:r>
            <a:r>
              <a:rPr lang="en-US" sz="2400" dirty="0"/>
              <a:t>choice for randomized trials with longitudinal continuous </a:t>
            </a:r>
            <a:r>
              <a:rPr lang="en-US" sz="2400" dirty="0" smtClean="0"/>
              <a:t>outcomes.</a:t>
            </a:r>
          </a:p>
          <a:p>
            <a:pPr marL="285744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Suited </a:t>
            </a:r>
            <a:r>
              <a:rPr lang="en-US" sz="2400" dirty="0"/>
              <a:t>to model continuous </a:t>
            </a:r>
            <a:r>
              <a:rPr lang="en-US" sz="2400" dirty="0" smtClean="0"/>
              <a:t>outcomes - repeatedly </a:t>
            </a:r>
            <a:r>
              <a:rPr lang="en-US" sz="2400" dirty="0"/>
              <a:t>measured at </a:t>
            </a:r>
            <a:r>
              <a:rPr lang="en-US" sz="2400" b="1" dirty="0"/>
              <a:t>discrete time points </a:t>
            </a:r>
            <a:r>
              <a:rPr lang="en-US" sz="2400" dirty="0"/>
              <a:t>(or within defined time-windows).</a:t>
            </a:r>
          </a:p>
          <a:p>
            <a:pPr marL="285744" lvl="0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44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44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lnSpc>
                <a:spcPct val="120000"/>
              </a:lnSpc>
              <a:spcAft>
                <a:spcPts val="6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68743" y="445797"/>
            <a:ext cx="924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Introduction to MMRM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" y="4457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Introduction to MMRM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54301"/>
            <a:ext cx="9144000" cy="51436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MMRM </a:t>
            </a:r>
            <a:r>
              <a:rPr lang="en-US" sz="2400" dirty="0"/>
              <a:t>is widely covered in statistical literature on randomized trials, particular pharmaceutical industry </a:t>
            </a:r>
            <a:r>
              <a:rPr lang="en-US" sz="2400" dirty="0" smtClean="0"/>
              <a:t>trials.</a:t>
            </a:r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/>
              <a:t>this context patients are intended to be measured at each of a fixed number of measurement </a:t>
            </a:r>
            <a:r>
              <a:rPr lang="en-US" sz="2400" dirty="0" smtClean="0"/>
              <a:t>times.</a:t>
            </a:r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These </a:t>
            </a:r>
            <a:r>
              <a:rPr lang="en-US" sz="2400" dirty="0"/>
              <a:t>time points are typically visits according to a schedule that is pre-defined in the trial </a:t>
            </a:r>
            <a:r>
              <a:rPr lang="en-US" sz="2400" dirty="0" smtClean="0"/>
              <a:t>protocol.</a:t>
            </a:r>
          </a:p>
          <a:p>
            <a:pPr marL="285744" lvl="0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/>
              <a:t>dose-response studies, MMRM can be applied for highly variable repeated measure data and is a way to estimate the drug effect at each visit and dose without any assumptions regarding the dose-response shape</a:t>
            </a:r>
            <a:r>
              <a:rPr lang="en-US" sz="2400" dirty="0" smtClean="0"/>
              <a:t>.</a:t>
            </a:r>
            <a:endParaRPr lang="en-US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742944" lvl="1" indent="-285744" defTabSz="457189">
              <a:spcAft>
                <a:spcPts val="1200"/>
              </a:spcAft>
              <a:buClr>
                <a:srgbClr val="E0684B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" y="4457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Introduction to MMRM </a:t>
            </a:r>
            <a:r>
              <a:rPr lang="en-GB" sz="2000" b="1" dirty="0" err="1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70208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78346"/>
            <a:ext cx="881149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MMRM is a specific model for balanced longitudinal data.</a:t>
            </a:r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For the </a:t>
            </a:r>
            <a:r>
              <a:rPr lang="en-US" sz="2200" dirty="0"/>
              <a:t>‘fixed effects’, one typically specifies effects of </a:t>
            </a:r>
            <a:r>
              <a:rPr lang="en-US" sz="2200" b="1" dirty="0"/>
              <a:t>time</a:t>
            </a:r>
            <a:r>
              <a:rPr lang="en-US" sz="2200" dirty="0"/>
              <a:t> (as a categorical or factor variable), randomized </a:t>
            </a:r>
            <a:r>
              <a:rPr lang="en-US" sz="2200" b="1" dirty="0"/>
              <a:t>treatment group</a:t>
            </a:r>
            <a:r>
              <a:rPr lang="en-US" sz="2200" dirty="0"/>
              <a:t>, and their </a:t>
            </a:r>
            <a:r>
              <a:rPr lang="en-US" sz="2200" b="1" dirty="0"/>
              <a:t>interaction</a:t>
            </a:r>
            <a:r>
              <a:rPr lang="en-US" sz="2200" dirty="0"/>
              <a:t>. </a:t>
            </a:r>
            <a:endParaRPr lang="en-US" sz="2200" dirty="0" smtClean="0"/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This implies a saturated model for the mean -  a separate mean parameter for each time point in each treatment group</a:t>
            </a:r>
            <a:r>
              <a:rPr lang="en-US" sz="2200" dirty="0" smtClean="0"/>
              <a:t>.</a:t>
            </a:r>
          </a:p>
          <a:p>
            <a:pPr marL="342900" indent="-342900" defTabSz="457189">
              <a:spcAft>
                <a:spcPts val="1200"/>
              </a:spcAft>
              <a:buClr>
                <a:srgbClr val="E0684B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Additionally, one </a:t>
            </a:r>
            <a:r>
              <a:rPr lang="en-US" sz="2200" dirty="0"/>
              <a:t>can adjust for </a:t>
            </a:r>
            <a:r>
              <a:rPr lang="en-US" sz="2200" dirty="0" smtClean="0"/>
              <a:t>baseline covariates as </a:t>
            </a:r>
            <a:r>
              <a:rPr lang="en-US" sz="2200" dirty="0"/>
              <a:t>simple main effects, or additionally with an interaction with </a:t>
            </a:r>
            <a:r>
              <a:rPr lang="en-US" sz="2200" dirty="0" smtClean="0"/>
              <a:t>time.</a:t>
            </a:r>
            <a:endParaRPr lang="en-US" sz="22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" y="4457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Introduction to MMRM </a:t>
            </a:r>
            <a:r>
              <a:rPr lang="en-GB" sz="2000" b="1" dirty="0" err="1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>
                <a:solidFill>
                  <a:srgbClr val="FF0000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95866"/>
            <a:ext cx="9144000" cy="48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defTabSz="457189">
              <a:spcAft>
                <a:spcPts val="1200"/>
              </a:spcAft>
              <a:buClr>
                <a:srgbClr val="E0684B"/>
              </a:buClr>
            </a:pPr>
            <a:endParaRPr lang="en-GB" sz="2000" dirty="0" smtClean="0">
              <a:solidFill>
                <a:prstClr val="black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Motivating Case Study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83433"/>
              </p:ext>
            </p:extLst>
          </p:nvPr>
        </p:nvGraphicFramePr>
        <p:xfrm>
          <a:off x="0" y="3176900"/>
          <a:ext cx="9144000" cy="173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757">
                  <a:extLst>
                    <a:ext uri="{9D8B030D-6E8A-4147-A177-3AD203B41FA5}">
                      <a16:colId xmlns:a16="http://schemas.microsoft.com/office/drawing/2014/main" val="3087929085"/>
                    </a:ext>
                  </a:extLst>
                </a:gridCol>
                <a:gridCol w="1494008">
                  <a:extLst>
                    <a:ext uri="{9D8B030D-6E8A-4147-A177-3AD203B41FA5}">
                      <a16:colId xmlns:a16="http://schemas.microsoft.com/office/drawing/2014/main" val="3990425174"/>
                    </a:ext>
                  </a:extLst>
                </a:gridCol>
                <a:gridCol w="768778">
                  <a:extLst>
                    <a:ext uri="{9D8B030D-6E8A-4147-A177-3AD203B41FA5}">
                      <a16:colId xmlns:a16="http://schemas.microsoft.com/office/drawing/2014/main" val="478965662"/>
                    </a:ext>
                  </a:extLst>
                </a:gridCol>
                <a:gridCol w="768778">
                  <a:extLst>
                    <a:ext uri="{9D8B030D-6E8A-4147-A177-3AD203B41FA5}">
                      <a16:colId xmlns:a16="http://schemas.microsoft.com/office/drawing/2014/main" val="4013850815"/>
                    </a:ext>
                  </a:extLst>
                </a:gridCol>
                <a:gridCol w="768778">
                  <a:extLst>
                    <a:ext uri="{9D8B030D-6E8A-4147-A177-3AD203B41FA5}">
                      <a16:colId xmlns:a16="http://schemas.microsoft.com/office/drawing/2014/main" val="1640483395"/>
                    </a:ext>
                  </a:extLst>
                </a:gridCol>
                <a:gridCol w="768778">
                  <a:extLst>
                    <a:ext uri="{9D8B030D-6E8A-4147-A177-3AD203B41FA5}">
                      <a16:colId xmlns:a16="http://schemas.microsoft.com/office/drawing/2014/main" val="1570287542"/>
                    </a:ext>
                  </a:extLst>
                </a:gridCol>
                <a:gridCol w="1127206">
                  <a:extLst>
                    <a:ext uri="{9D8B030D-6E8A-4147-A177-3AD203B41FA5}">
                      <a16:colId xmlns:a16="http://schemas.microsoft.com/office/drawing/2014/main" val="1258500018"/>
                    </a:ext>
                  </a:extLst>
                </a:gridCol>
                <a:gridCol w="886020">
                  <a:extLst>
                    <a:ext uri="{9D8B030D-6E8A-4147-A177-3AD203B41FA5}">
                      <a16:colId xmlns:a16="http://schemas.microsoft.com/office/drawing/2014/main" val="2287450943"/>
                    </a:ext>
                  </a:extLst>
                </a:gridCol>
                <a:gridCol w="860897">
                  <a:extLst>
                    <a:ext uri="{9D8B030D-6E8A-4147-A177-3AD203B41FA5}">
                      <a16:colId xmlns:a16="http://schemas.microsoft.com/office/drawing/2014/main" val="4208091747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Sequence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Subjects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Period 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Period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7686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wk6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268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High-dose </a:t>
                      </a:r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iodine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Low-dose </a:t>
                      </a:r>
                      <a:r>
                        <a:rPr lang="en-US" sz="2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iodine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9630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Low-dose </a:t>
                      </a:r>
                      <a:r>
                        <a:rPr lang="en-US" sz="2800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Iodine</a:t>
                      </a:r>
                      <a:endParaRPr lang="en-US" sz="2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High-dose </a:t>
                      </a:r>
                      <a:r>
                        <a:rPr lang="en-US" sz="2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iodine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39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" y="1339759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2 Treatment x 2 Period Cross-over trial</a:t>
            </a:r>
          </a:p>
          <a:p>
            <a:r>
              <a:rPr lang="en-GB" sz="2500" b="1" dirty="0" smtClean="0"/>
              <a:t>Outcome</a:t>
            </a:r>
            <a:r>
              <a:rPr lang="en-GB" sz="2500" dirty="0" smtClean="0"/>
              <a:t>: Diastolic blood pressure (DBP)</a:t>
            </a:r>
            <a:endParaRPr lang="en-US" sz="2500" dirty="0" smtClean="0"/>
          </a:p>
          <a:p>
            <a:r>
              <a:rPr lang="en-GB" sz="2500" b="1" dirty="0" smtClean="0"/>
              <a:t>Treatment</a:t>
            </a:r>
            <a:r>
              <a:rPr lang="en-GB" sz="2500" dirty="0" smtClean="0"/>
              <a:t>: </a:t>
            </a:r>
            <a:r>
              <a:rPr lang="en-GB" sz="2500" dirty="0" smtClean="0">
                <a:solidFill>
                  <a:srgbClr val="FF0000"/>
                </a:solidFill>
              </a:rPr>
              <a:t>0=</a:t>
            </a:r>
            <a:r>
              <a:rPr lang="en-US" sz="2500" dirty="0" smtClean="0">
                <a:solidFill>
                  <a:srgbClr val="FF0000"/>
                </a:solidFill>
              </a:rPr>
              <a:t>High-dose iodine salt; </a:t>
            </a:r>
            <a:r>
              <a:rPr lang="en-US" sz="2500" dirty="0" smtClean="0">
                <a:solidFill>
                  <a:srgbClr val="00B050"/>
                </a:solidFill>
              </a:rPr>
              <a:t>1=Low-dose Iodine salt</a:t>
            </a:r>
          </a:p>
          <a:p>
            <a:r>
              <a:rPr lang="en-GB" sz="2500" b="1" dirty="0" smtClean="0"/>
              <a:t>Period</a:t>
            </a:r>
            <a:r>
              <a:rPr lang="en-GB" sz="2500" dirty="0" smtClean="0"/>
              <a:t>: </a:t>
            </a:r>
            <a:r>
              <a:rPr lang="en-GB" sz="2500" dirty="0" smtClean="0">
                <a:solidFill>
                  <a:schemeClr val="accent5">
                    <a:lumMod val="75000"/>
                  </a:schemeClr>
                </a:solidFill>
              </a:rPr>
              <a:t>0=</a:t>
            </a:r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</a:rPr>
              <a:t>Period 1 (wk0-wk3); </a:t>
            </a:r>
            <a:r>
              <a:rPr lang="en-US" sz="2500" dirty="0" smtClean="0">
                <a:solidFill>
                  <a:srgbClr val="92D050"/>
                </a:solidFill>
              </a:rPr>
              <a:t>1=Period 2 (wk4-wk6)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728" y="5033836"/>
            <a:ext cx="89894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b="1" dirty="0">
                <a:latin typeface="Calibri" panose="020F0502020204030204" pitchFamily="34" charset="0"/>
              </a:rPr>
              <a:t>No washout period: </a:t>
            </a:r>
            <a:r>
              <a:rPr lang="en-US" sz="2500" dirty="0">
                <a:latin typeface="Calibri" panose="020F0502020204030204" pitchFamily="34" charset="0"/>
              </a:rPr>
              <a:t>contrary to standard cross-over design studies, was informed by ethical issues. </a:t>
            </a:r>
            <a:r>
              <a:rPr lang="en-US" sz="2500" dirty="0" smtClean="0">
                <a:latin typeface="Calibri" panose="020F0502020204030204" pitchFamily="34" charset="0"/>
              </a:rPr>
              <a:t>unethical </a:t>
            </a:r>
            <a:r>
              <a:rPr lang="en-US" sz="2500" dirty="0">
                <a:latin typeface="Calibri" panose="020F0502020204030204" pitchFamily="34" charset="0"/>
              </a:rPr>
              <a:t>denying participants iodized household </a:t>
            </a:r>
            <a:r>
              <a:rPr lang="en-US" sz="2500" dirty="0" smtClean="0">
                <a:latin typeface="Calibri" panose="020F0502020204030204" pitchFamily="34" charset="0"/>
              </a:rPr>
              <a:t>salts.</a:t>
            </a:r>
            <a:endParaRPr lang="en-US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316" y="1250341"/>
                <a:ext cx="9144000" cy="481082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30" dirty="0" smtClean="0"/>
                  <a:t>Laird </a:t>
                </a:r>
                <a:r>
                  <a:rPr lang="en-US" sz="1930" dirty="0"/>
                  <a:t>and Ware (1982) introduced the basic linear mixed-effects </a:t>
                </a:r>
                <a:r>
                  <a:rPr lang="en-US" sz="1930" dirty="0" smtClean="0"/>
                  <a:t>(LME) model</a:t>
                </a:r>
                <a:r>
                  <a:rPr lang="en-US" sz="1930" dirty="0"/>
                  <a:t> for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-dimensional response (column) vector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 for the  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3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30" dirty="0" err="1" smtClean="0"/>
                  <a:t>th</a:t>
                </a:r>
                <a:r>
                  <a:rPr lang="en-US" sz="1930" dirty="0" smtClean="0"/>
                  <a:t> </a:t>
                </a:r>
                <a:r>
                  <a:rPr lang="en-US" sz="1930" dirty="0"/>
                  <a:t>subject as</a:t>
                </a:r>
                <a:r>
                  <a:rPr lang="en-US" sz="1930" dirty="0" smtClean="0"/>
                  <a:t>:</a:t>
                </a:r>
              </a:p>
              <a:p>
                <a:pPr algn="ctr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93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93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193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GB" sz="1930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GB" sz="193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93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193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GB" sz="19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9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9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9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9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9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93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9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baseline="-25000" dirty="0" smtClean="0"/>
                  <a:t>  </a:t>
                </a:r>
                <a:r>
                  <a:rPr lang="en-US" sz="1930" dirty="0" smtClean="0"/>
                  <a:t>; </a:t>
                </a:r>
                <a:r>
                  <a:rPr lang="en-US" sz="1930" baseline="-25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930" dirty="0"/>
                  <a:t> ;</a:t>
                </a:r>
                <a:endParaRPr lang="en-US" sz="1930" i="1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∼ 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930" dirty="0"/>
                  <a:t> (0, 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930" dirty="0" smtClean="0"/>
                  <a:t>)  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 ∼ 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930" dirty="0"/>
                  <a:t> (0,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193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3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93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930" dirty="0"/>
                  <a:t>)</a:t>
                </a:r>
              </a:p>
              <a:p>
                <a:r>
                  <a:rPr lang="en-US" sz="1930" dirty="0" smtClean="0"/>
                  <a:t>Where</a:t>
                </a:r>
                <a:r>
                  <a:rPr lang="en-US" sz="1930" dirty="0"/>
                  <a:t>;</a:t>
                </a:r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 is the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3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r>
                  <a:rPr lang="en-US" sz="1930" dirty="0"/>
                  <a:t>dimensional vector of observed responses for the  </a:t>
                </a:r>
                <a14:m>
                  <m:oMath xmlns:m="http://schemas.openxmlformats.org/officeDocument/2006/math">
                    <m:r>
                      <a:rPr lang="en-US" sz="193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3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30" dirty="0" err="1" smtClean="0"/>
                  <a:t>th</a:t>
                </a:r>
                <a:r>
                  <a:rPr lang="en-US" sz="1930" dirty="0" smtClean="0"/>
                  <a:t> </a:t>
                </a:r>
                <a:r>
                  <a:rPr lang="en-US" sz="1930" dirty="0"/>
                  <a:t>individual,</a:t>
                </a:r>
                <a:endParaRPr lang="en-GB" sz="1930" i="1" baseline="-25000" dirty="0" smtClean="0"/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9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193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30" dirty="0" smtClean="0"/>
                  <a:t>is </a:t>
                </a:r>
                <a:r>
                  <a:rPr lang="en-US" sz="1930" dirty="0"/>
                  <a:t>the </a:t>
                </a:r>
                <a:r>
                  <a:rPr lang="en-US" sz="1930" i="1" dirty="0"/>
                  <a:t>p</a:t>
                </a:r>
                <a:r>
                  <a:rPr lang="en-US" sz="1930" dirty="0"/>
                  <a:t>-dimensional vector of fixed-effects</a:t>
                </a:r>
                <a:r>
                  <a:rPr lang="en-US" sz="1930" dirty="0" smtClean="0"/>
                  <a:t>,</a:t>
                </a:r>
                <a:endParaRPr lang="en-GB" sz="1930" i="1" dirty="0" smtClean="0"/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 is the </a:t>
                </a:r>
                <a:r>
                  <a:rPr lang="en-US" sz="1930" i="1" dirty="0"/>
                  <a:t>q</a:t>
                </a:r>
                <a:r>
                  <a:rPr lang="en-US" sz="1930" dirty="0"/>
                  <a:t>-dimensional vector of random subject-specific effects</a:t>
                </a:r>
                <a:r>
                  <a:rPr lang="en-US" sz="1930" dirty="0" smtClean="0"/>
                  <a:t>,</a:t>
                </a:r>
                <a:endParaRPr lang="en-GB" sz="1930" i="1" dirty="0" smtClean="0"/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 (of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3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930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 (of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93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3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930" dirty="0"/>
                  <a:t>) are known covariates matrices associated with observations to the fixed-effects and random-effects, respectively, </a:t>
                </a:r>
                <a:r>
                  <a:rPr lang="en-US" sz="1930" dirty="0" smtClean="0"/>
                  <a:t>and</a:t>
                </a:r>
                <a:endParaRPr lang="en-GB" sz="1930" i="1" dirty="0" smtClean="0"/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 is the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3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93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30" dirty="0"/>
                  <a:t>-dimensional within-subject error</a:t>
                </a:r>
                <a:r>
                  <a:rPr lang="en-US" sz="1930" dirty="0" smtClean="0"/>
                  <a:t>.</a:t>
                </a:r>
                <a:endParaRPr lang="en-GB" sz="1930" i="1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6" y="1250341"/>
                <a:ext cx="9144000" cy="4810825"/>
              </a:xfrm>
              <a:prstGeom prst="rect">
                <a:avLst/>
              </a:prstGeom>
              <a:blipFill>
                <a:blip r:embed="rId3"/>
                <a:stretch>
                  <a:fillRect l="-667" t="-634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71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General Model Framework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417" y="1210360"/>
                <a:ext cx="9088583" cy="506048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MMRM </a:t>
                </a:r>
                <a:r>
                  <a:rPr lang="en-US" sz="1900" dirty="0"/>
                  <a:t>-</a:t>
                </a:r>
                <a:r>
                  <a:rPr lang="en-US" sz="1900" dirty="0" smtClean="0"/>
                  <a:t> </a:t>
                </a:r>
                <a:r>
                  <a:rPr lang="en-US" sz="1900" dirty="0"/>
                  <a:t>an extension </a:t>
                </a:r>
                <a:r>
                  <a:rPr lang="en-US" sz="1900" dirty="0" smtClean="0"/>
                  <a:t>from </a:t>
                </a:r>
                <a:r>
                  <a:rPr lang="en-US" sz="1900" dirty="0"/>
                  <a:t>a basic </a:t>
                </a:r>
                <a:r>
                  <a:rPr lang="en-US" sz="1900" dirty="0" smtClean="0"/>
                  <a:t>LME model to </a:t>
                </a:r>
                <a:r>
                  <a:rPr lang="en-US" sz="1900" dirty="0"/>
                  <a:t>incorporate within-subject errors </a:t>
                </a:r>
                <a:r>
                  <a:rPr lang="en-US" sz="1900" dirty="0" smtClean="0"/>
                  <a:t>with unequal variances </a:t>
                </a:r>
                <a:r>
                  <a:rPr lang="en-US" sz="1900" dirty="0"/>
                  <a:t>and/ or are </a:t>
                </a:r>
                <a:r>
                  <a:rPr lang="en-US" sz="1900" dirty="0" smtClean="0"/>
                  <a:t>correlated.</a:t>
                </a:r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For </a:t>
                </a:r>
                <a:r>
                  <a:rPr lang="en-US" sz="1900" dirty="0"/>
                  <a:t>this purpose, we can express the within-subject errors as</a:t>
                </a:r>
                <a:r>
                  <a:rPr lang="en-US" sz="1900" dirty="0" smtClean="0"/>
                  <a:t>:</a:t>
                </a:r>
                <a:endParaRPr lang="en-GB" sz="1900" i="1" dirty="0" smtClean="0"/>
              </a:p>
              <a:p>
                <a:pPr algn="ctr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∼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900" dirty="0"/>
                  <a:t> (0,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/>
                  <a:t>)  ; </a:t>
                </a:r>
                <a:r>
                  <a:rPr lang="en-US" sz="1900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1900" dirty="0" smtClean="0"/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The within-group </a:t>
                </a:r>
                <a:r>
                  <a:rPr lang="en-US" sz="1900" dirty="0"/>
                  <a:t>errors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 </a:t>
                </a:r>
                <a:r>
                  <a:rPr lang="en-US" sz="1900" dirty="0" smtClean="0"/>
                  <a:t>assumed </a:t>
                </a:r>
                <a:r>
                  <a:rPr lang="en-US" sz="1900" dirty="0"/>
                  <a:t>to be independent for different 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 smtClean="0"/>
                  <a:t>and </a:t>
                </a:r>
                <a:r>
                  <a:rPr lang="en-US" sz="1900" dirty="0"/>
                  <a:t>independent of the random effects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/>
                  <a:t>.</a:t>
                </a:r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The </a:t>
                </a:r>
                <a:r>
                  <a:rPr lang="en-US" sz="1900" dirty="0"/>
                  <a:t>variance-covariance matrix of the response </a:t>
                </a:r>
                <a:r>
                  <a:rPr lang="en-US" sz="1900" dirty="0" smtClean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9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9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19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900" dirty="0" smtClean="0"/>
              </a:p>
              <a:p>
                <a:pPr defTabSz="457189">
                  <a:spcAft>
                    <a:spcPts val="1200"/>
                  </a:spcAft>
                  <a:buClr>
                    <a:srgbClr val="E0684B"/>
                  </a:buClr>
                </a:pPr>
                <a:endParaRPr lang="en-US" sz="1900" dirty="0" smtClean="0"/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Comprises </a:t>
                </a:r>
                <a:r>
                  <a:rPr lang="en-US" sz="1900" dirty="0"/>
                  <a:t>a random-effects component </a:t>
                </a:r>
                <a:r>
                  <a:rPr lang="en-US" sz="1900" dirty="0" smtClean="0"/>
                  <a:t>          and </a:t>
                </a:r>
                <a:r>
                  <a:rPr lang="en-US" sz="1900" dirty="0"/>
                  <a:t>a within-subject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/>
                  <a:t>.</a:t>
                </a:r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In </a:t>
                </a:r>
                <a:r>
                  <a:rPr lang="en-US" sz="1900" dirty="0"/>
                  <a:t>longitudinal studies with only one level of grouping, the </a:t>
                </a:r>
                <a:r>
                  <a:rPr lang="en-US" sz="1900" b="1" dirty="0"/>
                  <a:t>within-subject component is particularly important </a:t>
                </a:r>
                <a:r>
                  <a:rPr lang="en-US" sz="1900" dirty="0"/>
                  <a:t>to be considered in order to account for within-subject correlation, whereas an </a:t>
                </a:r>
                <a:r>
                  <a:rPr lang="en-US" sz="1900" b="1" dirty="0"/>
                  <a:t>additional random-effects component is often not strictly needed</a:t>
                </a:r>
                <a:r>
                  <a:rPr lang="en-US" sz="1900" dirty="0"/>
                  <a:t>.</a:t>
                </a:r>
              </a:p>
              <a:p>
                <a:pPr marL="285744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endParaRPr lang="en-GB" sz="1900" dirty="0">
                  <a:solidFill>
                    <a:prstClr val="black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" y="1210360"/>
                <a:ext cx="9088583" cy="5060482"/>
              </a:xfrm>
              <a:prstGeom prst="rect">
                <a:avLst/>
              </a:prstGeom>
              <a:blipFill>
                <a:blip r:embed="rId4"/>
                <a:stretch>
                  <a:fillRect l="-469" t="-723" r="-402" b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Formulation for MMRM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10581"/>
              </p:ext>
            </p:extLst>
          </p:nvPr>
        </p:nvGraphicFramePr>
        <p:xfrm>
          <a:off x="3487785" y="3962372"/>
          <a:ext cx="2129246" cy="37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5" imgW="1320480" imgH="241200" progId="Equation.3">
                  <p:embed/>
                </p:oleObj>
              </mc:Choice>
              <mc:Fallback>
                <p:oleObj name="Equation" r:id="rId5" imgW="1320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7785" y="3962372"/>
                        <a:ext cx="2129246" cy="372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17717"/>
              </p:ext>
            </p:extLst>
          </p:nvPr>
        </p:nvGraphicFramePr>
        <p:xfrm>
          <a:off x="4846318" y="4502914"/>
          <a:ext cx="600909" cy="31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7" imgW="444240" imgH="241200" progId="Equation.3">
                  <p:embed/>
                </p:oleObj>
              </mc:Choice>
              <mc:Fallback>
                <p:oleObj name="Equation" r:id="rId7" imgW="444240" imgH="2412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6318" y="4502914"/>
                        <a:ext cx="600909" cy="312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212736"/>
                <a:ext cx="9144000" cy="501791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US" sz="1700" dirty="0" smtClean="0"/>
                  <a:t>In </a:t>
                </a:r>
                <a:r>
                  <a:rPr lang="en-US" sz="1700" dirty="0"/>
                  <a:t>clinical trial setting, one often chooses to directly model the variance-covariance structure of the response (to account for within-subject dependency) using the within-subject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, and can omit the random effects </a:t>
                </a:r>
                <a:r>
                  <a:rPr lang="en-US" sz="1700" dirty="0" smtClean="0"/>
                  <a:t>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 smtClean="0"/>
                  <a:t>.</a:t>
                </a:r>
              </a:p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US" sz="1700" dirty="0" smtClean="0"/>
                  <a:t>The </a:t>
                </a:r>
                <a:r>
                  <a:rPr lang="en-US" sz="1700" dirty="0"/>
                  <a:t>variance-covariance matrix of the response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700" dirty="0" smtClean="0"/>
              </a:p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endParaRPr lang="en-US" sz="1700" dirty="0" smtClean="0"/>
              </a:p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US" sz="1700" dirty="0" smtClean="0"/>
                  <a:t>This </a:t>
                </a:r>
                <a:r>
                  <a:rPr lang="en-US" sz="1700" dirty="0"/>
                  <a:t>yields the </a:t>
                </a:r>
                <a:r>
                  <a:rPr lang="en-US" sz="1700" dirty="0" smtClean="0"/>
                  <a:t>MMRM</a:t>
                </a:r>
              </a:p>
              <a:p>
                <a:pPr algn="ctr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17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GB" sz="17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GB" sz="1700" i="1"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700" dirty="0" smtClean="0"/>
              </a:p>
              <a:p>
                <a:pPr algn="ctr" defTabSz="457189">
                  <a:spcAft>
                    <a:spcPts val="1200"/>
                  </a:spcAft>
                  <a:buClr>
                    <a:srgbClr val="E0684B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 ∼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700" dirty="0"/>
                  <a:t> (0,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 smtClean="0"/>
                  <a:t>)</a:t>
                </a:r>
              </a:p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US" sz="1700" dirty="0" smtClean="0"/>
                  <a:t>The </a:t>
                </a:r>
                <a:r>
                  <a:rPr lang="en-US" sz="1700" dirty="0"/>
                  <a:t>linear predictor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GB" sz="17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1700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GB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700" dirty="0" smtClean="0"/>
                  <a:t> typically </a:t>
                </a:r>
                <a:r>
                  <a:rPr lang="en-US" sz="1700" dirty="0"/>
                  <a:t>considers fixed-effects of baseline values, treatment and visit, as well as interactions between treatment and visit, and possibly between baseline and </a:t>
                </a:r>
                <a:r>
                  <a:rPr lang="en-US" sz="1700" dirty="0" smtClean="0"/>
                  <a:t>visit.</a:t>
                </a:r>
              </a:p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r>
                  <a:rPr lang="en-US" sz="1700" dirty="0" smtClean="0"/>
                  <a:t>Commonly </a:t>
                </a:r>
                <a:r>
                  <a:rPr lang="en-US" sz="1700" dirty="0"/>
                  <a:t>the fixed effects are of most interest and the correlation structure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dirty="0"/>
                  <a:t> can be viewed as a nuisance quantity. However</a:t>
                </a:r>
                <a:r>
                  <a:rPr lang="en-US" sz="1700" b="1" dirty="0"/>
                  <a:t>, it is important to model it carefully, since it affects validity of the estimated variance </a:t>
                </a:r>
                <a:r>
                  <a:rPr lang="en-US" sz="1700" b="1" dirty="0" smtClean="0"/>
                  <a:t>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700" dirty="0" smtClean="0"/>
                  <a:t>.</a:t>
                </a:r>
                <a:endParaRPr lang="en-US" sz="1700" dirty="0"/>
              </a:p>
              <a:p>
                <a:pPr marL="342900" indent="-342900" defTabSz="457189">
                  <a:spcAft>
                    <a:spcPts val="1200"/>
                  </a:spcAft>
                  <a:buClr>
                    <a:srgbClr val="E0684B"/>
                  </a:buClr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prstClr val="black"/>
                  </a:solidFill>
                  <a:latin typeface="+mj-lt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742944" lvl="1" indent="-285744" defTabSz="457189">
                  <a:spcAft>
                    <a:spcPts val="1200"/>
                  </a:spcAft>
                  <a:buClr>
                    <a:srgbClr val="E0684B"/>
                  </a:buClr>
                  <a:buFont typeface="Wingdings" panose="05000000000000000000" pitchFamily="2" charset="2"/>
                  <a:buChar char="§"/>
                </a:pPr>
                <a:endParaRPr lang="en-GB" sz="1700" dirty="0">
                  <a:solidFill>
                    <a:prstClr val="black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2736"/>
                <a:ext cx="9144000" cy="5017917"/>
              </a:xfrm>
              <a:prstGeom prst="rect">
                <a:avLst/>
              </a:prstGeom>
              <a:blipFill>
                <a:blip r:embed="rId4"/>
                <a:stretch>
                  <a:fillRect l="-333" t="-486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A032273-7A31-41DB-B53C-31089AC77EEF}"/>
              </a:ext>
            </a:extLst>
          </p:cNvPr>
          <p:cNvSpPr/>
          <p:nvPr/>
        </p:nvSpPr>
        <p:spPr>
          <a:xfrm>
            <a:off x="0" y="6356354"/>
            <a:ext cx="9144000" cy="501649"/>
          </a:xfrm>
          <a:prstGeom prst="rect">
            <a:avLst/>
          </a:prstGeom>
          <a:solidFill>
            <a:srgbClr val="E068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56EB8C71-CB03-4A25-AB08-8497EA5CE245}"/>
              </a:ext>
            </a:extLst>
          </p:cNvPr>
          <p:cNvGrpSpPr/>
          <p:nvPr/>
        </p:nvGrpSpPr>
        <p:grpSpPr>
          <a:xfrm>
            <a:off x="3" y="327877"/>
            <a:ext cx="9143997" cy="884859"/>
            <a:chOff x="0" y="0"/>
            <a:chExt cx="2188169" cy="289938"/>
          </a:xfrm>
          <a:solidFill>
            <a:srgbClr val="3B4A6A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BCB5190-31D7-4A6D-9A6D-400AC8A174A4}"/>
                </a:ext>
              </a:extLst>
            </p:cNvPr>
            <p:cNvSpPr/>
            <p:nvPr/>
          </p:nvSpPr>
          <p:spPr>
            <a:xfrm>
              <a:off x="0" y="0"/>
              <a:ext cx="2188169" cy="289938"/>
            </a:xfrm>
            <a:custGeom>
              <a:avLst/>
              <a:gdLst/>
              <a:ahLst/>
              <a:cxnLst/>
              <a:rect l="l" t="t" r="r" b="b"/>
              <a:pathLst>
                <a:path w="2188169" h="289938">
                  <a:moveTo>
                    <a:pt x="0" y="0"/>
                  </a:moveTo>
                  <a:lnTo>
                    <a:pt x="2188169" y="0"/>
                  </a:lnTo>
                  <a:lnTo>
                    <a:pt x="2188169" y="289938"/>
                  </a:lnTo>
                  <a:lnTo>
                    <a:pt x="0" y="2899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5295" y="6424613"/>
            <a:ext cx="2057400" cy="365125"/>
          </a:xfrm>
        </p:spPr>
        <p:txBody>
          <a:bodyPr/>
          <a:lstStyle/>
          <a:p>
            <a:fld id="{DDBA2159-61B6-459D-9D6A-69A61C12B21E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6E0BD-3D2D-451A-90FF-9E8BC7D711E9}"/>
              </a:ext>
            </a:extLst>
          </p:cNvPr>
          <p:cNvSpPr txBox="1"/>
          <p:nvPr/>
        </p:nvSpPr>
        <p:spPr>
          <a:xfrm>
            <a:off x="187038" y="412994"/>
            <a:ext cx="8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F</a:t>
            </a:r>
            <a:r>
              <a:rPr lang="en-GB" sz="3600" b="1" dirty="0" smtClea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ormulation for MMRM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contd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378734"/>
              </p:ext>
            </p:extLst>
          </p:nvPr>
        </p:nvGraphicFramePr>
        <p:xfrm>
          <a:off x="3454400" y="2667000"/>
          <a:ext cx="12287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4400" y="2667000"/>
                        <a:ext cx="12287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4175" y="6424613"/>
            <a:ext cx="30861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and Challenges of MMRM Analysis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ef714b6cfbced670911a113e4768140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342a57ee65fddedfd6494c092c0240b9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2B07AD-D876-45B6-B657-C1BA03800CBF}"/>
</file>

<file path=customXml/itemProps2.xml><?xml version="1.0" encoding="utf-8"?>
<ds:datastoreItem xmlns:ds="http://schemas.openxmlformats.org/officeDocument/2006/customXml" ds:itemID="{47EC7D0D-706B-4980-BB8C-A242FFB993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8613</TotalTime>
  <Words>1915</Words>
  <Application>Microsoft Office PowerPoint</Application>
  <PresentationFormat>On-screen Show (4:3)</PresentationFormat>
  <Paragraphs>462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Open Sans</vt:lpstr>
      <vt:lpstr>Tahoma</vt:lpstr>
      <vt:lpstr>Verdana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Mokoro Ltd.</dc:creator>
  <cp:lastModifiedBy>HP</cp:lastModifiedBy>
  <cp:revision>426</cp:revision>
  <dcterms:created xsi:type="dcterms:W3CDTF">2021-02-12T13:00:10Z</dcterms:created>
  <dcterms:modified xsi:type="dcterms:W3CDTF">2024-04-09T14:17:54Z</dcterms:modified>
</cp:coreProperties>
</file>