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07" r:id="rId2"/>
    <p:sldId id="329" r:id="rId3"/>
    <p:sldId id="330" r:id="rId4"/>
    <p:sldId id="332" r:id="rId5"/>
    <p:sldId id="334" r:id="rId6"/>
    <p:sldId id="344" r:id="rId7"/>
    <p:sldId id="335" r:id="rId8"/>
    <p:sldId id="336" r:id="rId9"/>
    <p:sldId id="337" r:id="rId10"/>
    <p:sldId id="338" r:id="rId11"/>
    <p:sldId id="339" r:id="rId12"/>
    <p:sldId id="340" r:id="rId13"/>
    <p:sldId id="341" r:id="rId14"/>
    <p:sldId id="333" r:id="rId15"/>
    <p:sldId id="342" r:id="rId16"/>
    <p:sldId id="33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9B8C0C0E-1E4C-4290-AC7B-0D3D28D067BD}">
          <p14:sldIdLst>
            <p14:sldId id="307"/>
            <p14:sldId id="308"/>
            <p14:sldId id="310"/>
            <p14:sldId id="312"/>
            <p14:sldId id="311"/>
            <p14:sldId id="313"/>
            <p14:sldId id="314"/>
            <p14:sldId id="324"/>
            <p14:sldId id="322"/>
            <p14:sldId id="325"/>
            <p14:sldId id="323"/>
            <p14:sldId id="327"/>
            <p14:sldId id="328"/>
            <p14:sldId id="316"/>
            <p14:sldId id="318"/>
            <p14:sldId id="32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ki" initials="TJ"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FFCC"/>
    <a:srgbClr val="D6D4F8"/>
    <a:srgbClr val="FFCC99"/>
    <a:srgbClr val="FFFF99"/>
    <a:srgbClr val="FFC9CA"/>
    <a:srgbClr val="FFA3A5"/>
    <a:srgbClr val="CCCCFF"/>
    <a:srgbClr val="99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9321" autoAdjust="0"/>
  </p:normalViewPr>
  <p:slideViewPr>
    <p:cSldViewPr>
      <p:cViewPr>
        <p:scale>
          <a:sx n="66" d="100"/>
          <a:sy n="66" d="100"/>
        </p:scale>
        <p:origin x="-724"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1AD2A-4D4D-4B60-BAC0-119477513508}" type="datetimeFigureOut">
              <a:rPr lang="en-GB" smtClean="0"/>
              <a:pPr/>
              <a:t>29/09/2019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287593-1471-43FE-B620-DF0EC555C580}" type="slidenum">
              <a:rPr lang="en-GB" smtClean="0"/>
              <a:pPr/>
              <a:t>‹Nr.›</a:t>
            </a:fld>
            <a:endParaRPr lang="en-GB"/>
          </a:p>
        </p:txBody>
      </p:sp>
    </p:spTree>
    <p:extLst>
      <p:ext uri="{BB962C8B-B14F-4D97-AF65-F5344CB8AC3E}">
        <p14:creationId xmlns:p14="http://schemas.microsoft.com/office/powerpoint/2010/main" xmlns="" val="121202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287593-1471-43FE-B620-DF0EC555C580}" type="slidenum">
              <a:rPr lang="en-GB" smtClean="0"/>
              <a:pPr/>
              <a:t>1</a:t>
            </a:fld>
            <a:endParaRPr lang="en-GB"/>
          </a:p>
        </p:txBody>
      </p:sp>
    </p:spTree>
    <p:extLst>
      <p:ext uri="{BB962C8B-B14F-4D97-AF65-F5344CB8AC3E}">
        <p14:creationId xmlns:p14="http://schemas.microsoft.com/office/powerpoint/2010/main" xmlns="" val="306154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0287593-1471-43FE-B620-DF0EC555C580}"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4154C0-7591-4A22-92AD-E4E7D73A43D5}" type="datetimeFigureOut">
              <a:rPr lang="en-GB" smtClean="0"/>
              <a:pPr/>
              <a:t>29/09/2019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2BA05C-C804-488C-BC3C-900296F0113C}" type="slidenum">
              <a:rPr lang="en-GB" smtClean="0"/>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154C0-7591-4A22-92AD-E4E7D73A43D5}" type="datetimeFigureOut">
              <a:rPr lang="en-GB" smtClean="0"/>
              <a:pPr/>
              <a:t>29/09/2019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2BA05C-C804-488C-BC3C-900296F0113C}" type="slidenum">
              <a:rPr lang="en-GB" smtClean="0"/>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154C0-7591-4A22-92AD-E4E7D73A43D5}" type="datetimeFigureOut">
              <a:rPr lang="en-GB" smtClean="0"/>
              <a:pPr/>
              <a:t>29/09/2019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2BA05C-C804-488C-BC3C-900296F0113C}" type="slidenum">
              <a:rPr lang="en-GB" smtClean="0"/>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154C0-7591-4A22-92AD-E4E7D73A43D5}" type="datetimeFigureOut">
              <a:rPr lang="en-GB" smtClean="0"/>
              <a:pPr/>
              <a:t>29/09/2019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2BA05C-C804-488C-BC3C-900296F0113C}" type="slidenum">
              <a:rPr lang="en-GB" smtClean="0"/>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4154C0-7591-4A22-92AD-E4E7D73A43D5}" type="datetimeFigureOut">
              <a:rPr lang="en-GB" smtClean="0"/>
              <a:pPr/>
              <a:t>29/09/2019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2BA05C-C804-488C-BC3C-900296F0113C}" type="slidenum">
              <a:rPr lang="en-GB" smtClean="0"/>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4154C0-7591-4A22-92AD-E4E7D73A43D5}" type="datetimeFigureOut">
              <a:rPr lang="en-GB" smtClean="0"/>
              <a:pPr/>
              <a:t>29/09/2019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2BA05C-C804-488C-BC3C-900296F0113C}" type="slidenum">
              <a:rPr lang="en-GB" smtClean="0"/>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4154C0-7591-4A22-92AD-E4E7D73A43D5}" type="datetimeFigureOut">
              <a:rPr lang="en-GB" smtClean="0"/>
              <a:pPr/>
              <a:t>29/09/2019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2BA05C-C804-488C-BC3C-900296F0113C}" type="slidenum">
              <a:rPr lang="en-GB" smtClean="0"/>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4154C0-7591-4A22-92AD-E4E7D73A43D5}" type="datetimeFigureOut">
              <a:rPr lang="en-GB" smtClean="0"/>
              <a:pPr/>
              <a:t>29/09/2019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2BA05C-C804-488C-BC3C-900296F0113C}" type="slidenum">
              <a:rPr lang="en-GB" smtClean="0"/>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154C0-7591-4A22-92AD-E4E7D73A43D5}" type="datetimeFigureOut">
              <a:rPr lang="en-GB" smtClean="0"/>
              <a:pPr/>
              <a:t>29/09/2019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2BA05C-C804-488C-BC3C-900296F0113C}" type="slidenum">
              <a:rPr lang="en-GB" smtClean="0"/>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154C0-7591-4A22-92AD-E4E7D73A43D5}" type="datetimeFigureOut">
              <a:rPr lang="en-GB" smtClean="0"/>
              <a:pPr/>
              <a:t>29/09/2019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2BA05C-C804-488C-BC3C-900296F0113C}" type="slidenum">
              <a:rPr lang="en-GB" smtClean="0"/>
              <a:pPr/>
              <a:t>‹Nr.›</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4154C0-7591-4A22-92AD-E4E7D73A43D5}" type="datetimeFigureOut">
              <a:rPr lang="en-GB" smtClean="0"/>
              <a:pPr/>
              <a:t>29/09/2019</a:t>
            </a:fld>
            <a:endParaRPr lang="en-GB"/>
          </a:p>
        </p:txBody>
      </p:sp>
      <p:sp>
        <p:nvSpPr>
          <p:cNvPr id="9" name="Slide Number Placeholder 8"/>
          <p:cNvSpPr>
            <a:spLocks noGrp="1"/>
          </p:cNvSpPr>
          <p:nvPr>
            <p:ph type="sldNum" sz="quarter" idx="11"/>
          </p:nvPr>
        </p:nvSpPr>
        <p:spPr/>
        <p:txBody>
          <a:bodyPr/>
          <a:lstStyle/>
          <a:p>
            <a:fld id="{072BA05C-C804-488C-BC3C-900296F0113C}" type="slidenum">
              <a:rPr lang="en-GB" smtClean="0"/>
              <a:pPr/>
              <a:t>‹Nr.›</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72BA05C-C804-488C-BC3C-900296F0113C}" type="slidenum">
              <a:rPr lang="en-GB" smtClean="0"/>
              <a:pPr/>
              <a:t>‹Nr.›</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C4154C0-7591-4A22-92AD-E4E7D73A43D5}" type="datetimeFigureOut">
              <a:rPr lang="en-GB" smtClean="0"/>
              <a:pPr/>
              <a:t>29/09/2019</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The </a:t>
            </a:r>
            <a:r>
              <a:rPr lang="en-US" sz="4000" b="1" dirty="0" smtClean="0"/>
              <a:t>assessment </a:t>
            </a:r>
            <a:r>
              <a:rPr lang="en-US" sz="4000" b="1" dirty="0" smtClean="0"/>
              <a:t>of </a:t>
            </a:r>
            <a:r>
              <a:rPr lang="en-US" sz="4000" b="1" dirty="0" smtClean="0"/>
              <a:t>quality attributes </a:t>
            </a:r>
            <a:r>
              <a:rPr lang="en-US" sz="4000" b="1" dirty="0" smtClean="0"/>
              <a:t>for </a:t>
            </a:r>
            <a:r>
              <a:rPr lang="en-US" sz="4000" b="1" dirty="0" err="1" smtClean="0"/>
              <a:t>biosimilars</a:t>
            </a:r>
            <a:r>
              <a:rPr lang="en-US" sz="4000" b="1" dirty="0" smtClean="0"/>
              <a:t>: a </a:t>
            </a:r>
            <a:r>
              <a:rPr lang="en-US" sz="4000" b="1" dirty="0" smtClean="0"/>
              <a:t>statistical perspective </a:t>
            </a:r>
            <a:r>
              <a:rPr lang="en-US" sz="4000" b="1" dirty="0" smtClean="0"/>
              <a:t>on </a:t>
            </a:r>
            <a:r>
              <a:rPr lang="en-US" sz="4000" b="1" dirty="0" smtClean="0"/>
              <a:t>current practice </a:t>
            </a:r>
            <a:r>
              <a:rPr lang="en-US" sz="4000" b="1" dirty="0" smtClean="0"/>
              <a:t>and a </a:t>
            </a:r>
            <a:r>
              <a:rPr lang="en-US" sz="4000" b="1" dirty="0" smtClean="0"/>
              <a:t>proposal</a:t>
            </a:r>
            <a:endParaRPr lang="en-US" sz="4000" b="1" dirty="0"/>
          </a:p>
        </p:txBody>
      </p:sp>
      <p:sp>
        <p:nvSpPr>
          <p:cNvPr id="3" name="Subtitle 2"/>
          <p:cNvSpPr>
            <a:spLocks noGrp="1"/>
          </p:cNvSpPr>
          <p:nvPr>
            <p:ph type="subTitle" idx="1"/>
          </p:nvPr>
        </p:nvSpPr>
        <p:spPr>
          <a:xfrm>
            <a:off x="685800" y="4572000"/>
            <a:ext cx="7270576" cy="1066800"/>
          </a:xfrm>
        </p:spPr>
        <p:txBody>
          <a:bodyPr/>
          <a:lstStyle/>
          <a:p>
            <a:r>
              <a:rPr lang="en-US" dirty="0" smtClean="0"/>
              <a:t>Johanna </a:t>
            </a:r>
            <a:r>
              <a:rPr lang="en-US" dirty="0" err="1" smtClean="0"/>
              <a:t>Mielke</a:t>
            </a:r>
            <a:endParaRPr lang="en-US" dirty="0" smtClean="0"/>
          </a:p>
          <a:p>
            <a:r>
              <a:rPr lang="en-US" sz="1800" dirty="0" smtClean="0"/>
              <a:t>Joint work with: Byron Jones, Martin </a:t>
            </a:r>
            <a:r>
              <a:rPr lang="en-US" sz="1800" dirty="0" err="1" smtClean="0"/>
              <a:t>Schiestl</a:t>
            </a:r>
            <a:r>
              <a:rPr lang="en-US" sz="1800" dirty="0" smtClean="0"/>
              <a:t>, Franz </a:t>
            </a:r>
            <a:r>
              <a:rPr lang="en-US" sz="1800" dirty="0" err="1" smtClean="0"/>
              <a:t>Innerbichler</a:t>
            </a:r>
            <a:r>
              <a:rPr lang="en-US" sz="1800" dirty="0" smtClean="0"/>
              <a:t>, Nicolas </a:t>
            </a:r>
            <a:r>
              <a:rPr lang="en-US" sz="1800" dirty="0" err="1" smtClean="0"/>
              <a:t>Ballarini</a:t>
            </a:r>
            <a:endParaRPr lang="en-US" sz="1800" dirty="0"/>
          </a:p>
        </p:txBody>
      </p:sp>
      <p:pic>
        <p:nvPicPr>
          <p:cNvPr id="4" name="Picture 2" descr="IDEAS.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912" y="5621141"/>
            <a:ext cx="1656184" cy="110670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lh5.googleusercontent.com/MDET-OrJ0F5cqU8hh4aTDRQ76f5YSmEABolq3utEed7pTHE_55dGcDKVvy1ZqeWYpLfbuGmE5mV0XhpaZT0kIOxTjonYpckG7VrenjW2om2qNfo2smO1Bg7VJxI4xW_o1NhQxl-uep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6256" y="5830415"/>
            <a:ext cx="1304925" cy="90487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5949280"/>
            <a:ext cx="2333625" cy="771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76656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a:t>
            </a:r>
            <a:r>
              <a:rPr lang="de-DE" dirty="0" err="1" smtClean="0"/>
              <a:t>tail-test</a:t>
            </a:r>
            <a:r>
              <a:rPr lang="de-DE" dirty="0" smtClean="0"/>
              <a:t>: </a:t>
            </a:r>
            <a:r>
              <a:rPr lang="de-DE" dirty="0" err="1" smtClean="0"/>
              <a:t>Shiny</a:t>
            </a:r>
            <a:r>
              <a:rPr lang="de-DE" dirty="0" smtClean="0"/>
              <a:t> </a:t>
            </a:r>
            <a:r>
              <a:rPr lang="de-DE" dirty="0" err="1" smtClean="0"/>
              <a:t>app</a:t>
            </a:r>
            <a:endParaRPr lang="de-DE" dirty="0"/>
          </a:p>
        </p:txBody>
      </p:sp>
      <p:pic>
        <p:nvPicPr>
          <p:cNvPr id="7171" name="Picture 3"/>
          <p:cNvPicPr>
            <a:picLocks noChangeAspect="1" noChangeArrowheads="1"/>
          </p:cNvPicPr>
          <p:nvPr/>
        </p:nvPicPr>
        <p:blipFill>
          <a:blip r:embed="rId2" cstate="print"/>
          <a:srcRect/>
          <a:stretch>
            <a:fillRect/>
          </a:stretch>
        </p:blipFill>
        <p:spPr bwMode="auto">
          <a:xfrm>
            <a:off x="827584" y="2031563"/>
            <a:ext cx="6984776" cy="4826437"/>
          </a:xfrm>
          <a:prstGeom prst="rect">
            <a:avLst/>
          </a:prstGeom>
          <a:noFill/>
          <a:ln w="9525">
            <a:noFill/>
            <a:miter lim="800000"/>
            <a:headEnd/>
            <a:tailEnd/>
          </a:ln>
        </p:spPr>
      </p:pic>
      <p:sp>
        <p:nvSpPr>
          <p:cNvPr id="6" name="Rechteck 5"/>
          <p:cNvSpPr/>
          <p:nvPr/>
        </p:nvSpPr>
        <p:spPr>
          <a:xfrm>
            <a:off x="2051720" y="1268760"/>
            <a:ext cx="43924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https://nballarini.shinyapps.io/tailTest/</a:t>
            </a: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Operating characteristics: </a:t>
            </a:r>
            <a:br>
              <a:rPr lang="en-US" sz="3500" dirty="0" smtClean="0"/>
            </a:br>
            <a:r>
              <a:rPr lang="en-US" sz="3500" dirty="0" smtClean="0"/>
              <a:t>compared approaches</a:t>
            </a:r>
            <a:endParaRPr lang="en-US" sz="3500" dirty="0"/>
          </a:p>
        </p:txBody>
      </p:sp>
      <p:sp>
        <p:nvSpPr>
          <p:cNvPr id="3" name="Content Placeholder 2"/>
          <p:cNvSpPr>
            <a:spLocks noGrp="1"/>
          </p:cNvSpPr>
          <p:nvPr>
            <p:ph idx="1"/>
          </p:nvPr>
        </p:nvSpPr>
        <p:spPr/>
        <p:txBody>
          <a:bodyPr>
            <a:normAutofit/>
          </a:bodyPr>
          <a:lstStyle/>
          <a:p>
            <a:r>
              <a:rPr lang="en-US" dirty="0" smtClean="0"/>
              <a:t>Methodologies:</a:t>
            </a:r>
          </a:p>
          <a:p>
            <a:pPr lvl="1"/>
            <a:r>
              <a:rPr lang="en-US" dirty="0" smtClean="0"/>
              <a:t>T1: Mean value comparison (</a:t>
            </a:r>
            <a:r>
              <a:rPr lang="en-US" dirty="0" err="1" smtClean="0"/>
              <a:t>Tsong</a:t>
            </a:r>
            <a:r>
              <a:rPr lang="en-US" dirty="0" smtClean="0"/>
              <a:t> et al.):</a:t>
            </a:r>
          </a:p>
          <a:p>
            <a:pPr lvl="1"/>
            <a:r>
              <a:rPr lang="en-US" dirty="0" err="1" smtClean="0"/>
              <a:t>q</a:t>
            </a:r>
            <a:r>
              <a:rPr lang="en-US" dirty="0" err="1" smtClean="0"/>
              <a:t>r</a:t>
            </a:r>
            <a:r>
              <a:rPr lang="en-US" dirty="0" smtClean="0"/>
              <a:t>: Quality ranges: Z% of T observations in  </a:t>
            </a:r>
          </a:p>
          <a:p>
            <a:pPr lvl="1"/>
            <a:r>
              <a:rPr lang="en-US" dirty="0" smtClean="0"/>
              <a:t>m</a:t>
            </a:r>
            <a:r>
              <a:rPr lang="en-US" dirty="0" smtClean="0"/>
              <a:t>m: Min/max approach: range of observed values for </a:t>
            </a:r>
            <a:r>
              <a:rPr lang="en-US" dirty="0" err="1" smtClean="0"/>
              <a:t>biosimilar</a:t>
            </a:r>
            <a:r>
              <a:rPr lang="en-US" dirty="0" smtClean="0"/>
              <a:t> lies within observed values of reference product</a:t>
            </a:r>
          </a:p>
          <a:p>
            <a:pPr lvl="1"/>
            <a:r>
              <a:rPr lang="en-US" dirty="0" err="1" smtClean="0"/>
              <a:t>p</a:t>
            </a:r>
            <a:r>
              <a:rPr lang="en-US" dirty="0" err="1" smtClean="0"/>
              <a:t>iti</a:t>
            </a:r>
            <a:r>
              <a:rPr lang="en-US" dirty="0" smtClean="0"/>
              <a:t>: Prediction-interval-within-tolerance interval (Boulanger et al.) </a:t>
            </a:r>
          </a:p>
          <a:p>
            <a:r>
              <a:rPr lang="en-US" dirty="0" smtClean="0"/>
              <a:t>To enable comparability: tune all approaches to reject in 5% of the cases for </a:t>
            </a:r>
            <a:r>
              <a:rPr lang="en-US" dirty="0" err="1" smtClean="0"/>
              <a:t>Tsong’s</a:t>
            </a:r>
            <a:r>
              <a:rPr lang="en-US" dirty="0" smtClean="0"/>
              <a:t> null hypothesis</a:t>
            </a:r>
          </a:p>
        </p:txBody>
      </p:sp>
      <p:pic>
        <p:nvPicPr>
          <p:cNvPr id="8195" name="Picture 3"/>
          <p:cNvPicPr>
            <a:picLocks noChangeAspect="1" noChangeArrowheads="1"/>
          </p:cNvPicPr>
          <p:nvPr/>
        </p:nvPicPr>
        <p:blipFill>
          <a:blip r:embed="rId2" cstate="print"/>
          <a:srcRect/>
          <a:stretch>
            <a:fillRect/>
          </a:stretch>
        </p:blipFill>
        <p:spPr bwMode="auto">
          <a:xfrm>
            <a:off x="5508104" y="1916832"/>
            <a:ext cx="2084666" cy="523546"/>
          </a:xfrm>
          <a:prstGeom prst="rect">
            <a:avLst/>
          </a:prstGeom>
          <a:noFill/>
          <a:ln w="9525">
            <a:noFill/>
            <a:miter lim="800000"/>
            <a:headEnd/>
            <a:tailEnd/>
          </a:ln>
        </p:spPr>
      </p:pic>
      <p:pic>
        <p:nvPicPr>
          <p:cNvPr id="8197" name="Picture 5"/>
          <p:cNvPicPr>
            <a:picLocks noChangeAspect="1" noChangeArrowheads="1"/>
          </p:cNvPicPr>
          <p:nvPr/>
        </p:nvPicPr>
        <p:blipFill>
          <a:blip r:embed="rId3" cstate="print"/>
          <a:srcRect/>
          <a:stretch>
            <a:fillRect/>
          </a:stretch>
        </p:blipFill>
        <p:spPr bwMode="auto">
          <a:xfrm>
            <a:off x="5580112" y="2348880"/>
            <a:ext cx="2016224" cy="458592"/>
          </a:xfrm>
          <a:prstGeom prst="rect">
            <a:avLst/>
          </a:prstGeom>
          <a:noFill/>
          <a:ln w="9525">
            <a:noFill/>
            <a:miter lim="800000"/>
            <a:headEnd/>
            <a:tailEnd/>
          </a:ln>
        </p:spPr>
      </p:pic>
    </p:spTree>
    <p:extLst>
      <p:ext uri="{BB962C8B-B14F-4D97-AF65-F5344CB8AC3E}">
        <p14:creationId xmlns:p14="http://schemas.microsoft.com/office/powerpoint/2010/main" xmlns="" val="3923747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Operating characteristics: </a:t>
            </a:r>
            <a:br>
              <a:rPr lang="en-US" sz="3500" dirty="0" smtClean="0"/>
            </a:br>
            <a:r>
              <a:rPr lang="en-US" sz="3500" dirty="0" smtClean="0"/>
              <a:t>considered settings</a:t>
            </a:r>
            <a:endParaRPr lang="en-US" sz="35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254883" y="1600200"/>
            <a:ext cx="6024634" cy="4800600"/>
          </a:xfrm>
          <a:prstGeom prst="rect">
            <a:avLst/>
          </a:prstGeom>
          <a:noFill/>
          <a:ln w="9525">
            <a:noFill/>
            <a:miter lim="800000"/>
            <a:headEnd/>
            <a:tailEnd/>
          </a:ln>
        </p:spPr>
      </p:pic>
      <p:sp>
        <p:nvSpPr>
          <p:cNvPr id="7" name="Rectangle 9"/>
          <p:cNvSpPr/>
          <p:nvPr/>
        </p:nvSpPr>
        <p:spPr>
          <a:xfrm>
            <a:off x="2627784" y="1844824"/>
            <a:ext cx="720080" cy="216024"/>
          </a:xfrm>
          <a:prstGeom prst="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p:cNvSpPr/>
          <p:nvPr/>
        </p:nvSpPr>
        <p:spPr>
          <a:xfrm>
            <a:off x="5364088" y="1772816"/>
            <a:ext cx="720080" cy="216024"/>
          </a:xfrm>
          <a:prstGeom prst="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1"/>
          <p:cNvSpPr/>
          <p:nvPr/>
        </p:nvSpPr>
        <p:spPr>
          <a:xfrm>
            <a:off x="5364088" y="4077072"/>
            <a:ext cx="720080" cy="216024"/>
          </a:xfrm>
          <a:prstGeom prst="rect">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2"/>
          <p:cNvSpPr/>
          <p:nvPr/>
        </p:nvSpPr>
        <p:spPr>
          <a:xfrm>
            <a:off x="2627784" y="4077072"/>
            <a:ext cx="720080" cy="216024"/>
          </a:xfrm>
          <a:prstGeom prst="rect">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23747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500" dirty="0" smtClean="0"/>
              <a:t>Operating </a:t>
            </a:r>
            <a:r>
              <a:rPr lang="de-DE" sz="3500" dirty="0" err="1" smtClean="0"/>
              <a:t>characteristics</a:t>
            </a:r>
            <a:r>
              <a:rPr lang="de-DE" sz="3500" dirty="0" smtClean="0"/>
              <a:t>: </a:t>
            </a:r>
            <a:r>
              <a:rPr lang="de-DE" sz="3500" dirty="0" err="1" smtClean="0"/>
              <a:t>results</a:t>
            </a:r>
            <a:endParaRPr lang="de-DE" sz="3500"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2411760" y="1556792"/>
            <a:ext cx="6065148" cy="4800600"/>
          </a:xfrm>
          <a:prstGeom prst="rect">
            <a:avLst/>
          </a:prstGeom>
          <a:noFill/>
          <a:ln w="9525">
            <a:noFill/>
            <a:miter lim="800000"/>
            <a:headEnd/>
            <a:tailEnd/>
          </a:ln>
        </p:spPr>
      </p:pic>
      <p:sp>
        <p:nvSpPr>
          <p:cNvPr id="5" name="Rechteck 4"/>
          <p:cNvSpPr/>
          <p:nvPr/>
        </p:nvSpPr>
        <p:spPr>
          <a:xfrm>
            <a:off x="107504" y="1340768"/>
            <a:ext cx="2448272" cy="5184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de-DE" b="1" dirty="0" smtClean="0"/>
              <a:t> T1: </a:t>
            </a:r>
            <a:r>
              <a:rPr lang="de-DE" dirty="0" smtClean="0"/>
              <a:t>not </a:t>
            </a:r>
            <a:r>
              <a:rPr lang="de-DE" dirty="0" err="1" smtClean="0"/>
              <a:t>appropriate</a:t>
            </a:r>
            <a:r>
              <a:rPr lang="de-DE" dirty="0" smtClean="0"/>
              <a:t> </a:t>
            </a:r>
            <a:r>
              <a:rPr lang="de-DE" dirty="0" err="1" smtClean="0"/>
              <a:t>for</a:t>
            </a:r>
            <a:r>
              <a:rPr lang="de-DE" dirty="0" smtClean="0"/>
              <a:t> </a:t>
            </a:r>
            <a:r>
              <a:rPr lang="de-DE" dirty="0" err="1" smtClean="0"/>
              <a:t>this</a:t>
            </a:r>
            <a:r>
              <a:rPr lang="de-DE" dirty="0" smtClean="0"/>
              <a:t> </a:t>
            </a:r>
            <a:r>
              <a:rPr lang="de-DE" dirty="0" smtClean="0"/>
              <a:t>type  </a:t>
            </a:r>
            <a:r>
              <a:rPr lang="de-DE" dirty="0" err="1" smtClean="0"/>
              <a:t>of</a:t>
            </a:r>
            <a:r>
              <a:rPr lang="de-DE" dirty="0" smtClean="0"/>
              <a:t> </a:t>
            </a:r>
            <a:r>
              <a:rPr lang="de-DE" dirty="0" err="1" smtClean="0"/>
              <a:t>hypothesis</a:t>
            </a:r>
            <a:r>
              <a:rPr lang="de-DE" dirty="0" smtClean="0"/>
              <a:t/>
            </a:r>
            <a:br>
              <a:rPr lang="de-DE" dirty="0" smtClean="0"/>
            </a:br>
            <a:endParaRPr lang="de-DE" dirty="0" smtClean="0"/>
          </a:p>
          <a:p>
            <a:pPr>
              <a:buFont typeface="Arial" pitchFamily="34" charset="0"/>
              <a:buChar char="•"/>
            </a:pPr>
            <a:r>
              <a:rPr lang="de-DE" b="1" dirty="0" smtClean="0"/>
              <a:t> mm: </a:t>
            </a:r>
            <a:r>
              <a:rPr lang="de-DE" dirty="0" err="1" smtClean="0"/>
              <a:t>Only</a:t>
            </a:r>
            <a:r>
              <a:rPr lang="de-DE" dirty="0" smtClean="0"/>
              <a:t> </a:t>
            </a:r>
            <a:r>
              <a:rPr lang="de-DE" dirty="0" err="1" smtClean="0"/>
              <a:t>reasonable</a:t>
            </a:r>
            <a:r>
              <a:rPr lang="de-DE" dirty="0" smtClean="0"/>
              <a:t> </a:t>
            </a:r>
            <a:r>
              <a:rPr lang="de-DE" dirty="0" err="1" smtClean="0"/>
              <a:t>if</a:t>
            </a:r>
            <a:r>
              <a:rPr lang="de-DE" dirty="0" smtClean="0"/>
              <a:t> </a:t>
            </a:r>
            <a:r>
              <a:rPr lang="de-DE" dirty="0" err="1" smtClean="0"/>
              <a:t>variability</a:t>
            </a:r>
            <a:r>
              <a:rPr lang="de-DE" dirty="0" smtClean="0"/>
              <a:t> </a:t>
            </a:r>
            <a:r>
              <a:rPr lang="de-DE" dirty="0" err="1" smtClean="0"/>
              <a:t>of</a:t>
            </a:r>
            <a:r>
              <a:rPr lang="de-DE" dirty="0" smtClean="0"/>
              <a:t> </a:t>
            </a:r>
            <a:r>
              <a:rPr lang="de-DE" dirty="0" err="1" smtClean="0"/>
              <a:t>biosimilar</a:t>
            </a:r>
            <a:r>
              <a:rPr lang="de-DE" dirty="0" smtClean="0"/>
              <a:t> </a:t>
            </a:r>
            <a:r>
              <a:rPr lang="de-DE" dirty="0" err="1" smtClean="0"/>
              <a:t>is</a:t>
            </a:r>
            <a:r>
              <a:rPr lang="de-DE" dirty="0" smtClean="0"/>
              <a:t> </a:t>
            </a:r>
            <a:r>
              <a:rPr lang="de-DE" dirty="0" err="1" smtClean="0"/>
              <a:t>much</a:t>
            </a:r>
            <a:r>
              <a:rPr lang="de-DE" dirty="0" smtClean="0"/>
              <a:t> </a:t>
            </a:r>
            <a:r>
              <a:rPr lang="de-DE" dirty="0" err="1" smtClean="0"/>
              <a:t>smaller</a:t>
            </a:r>
            <a:r>
              <a:rPr lang="de-DE" dirty="0" smtClean="0"/>
              <a:t> </a:t>
            </a:r>
            <a:r>
              <a:rPr lang="de-DE" dirty="0" err="1" smtClean="0"/>
              <a:t>than</a:t>
            </a:r>
            <a:r>
              <a:rPr lang="de-DE" dirty="0" smtClean="0"/>
              <a:t> </a:t>
            </a:r>
            <a:r>
              <a:rPr lang="de-DE" dirty="0" err="1" smtClean="0"/>
              <a:t>reference</a:t>
            </a:r>
            <a:endParaRPr lang="de-DE" dirty="0" smtClean="0"/>
          </a:p>
          <a:p>
            <a:pPr>
              <a:buFont typeface="Arial" pitchFamily="34" charset="0"/>
              <a:buChar char="•"/>
            </a:pPr>
            <a:endParaRPr lang="de-DE" dirty="0" smtClean="0"/>
          </a:p>
          <a:p>
            <a:pPr>
              <a:buFont typeface="Arial" pitchFamily="34" charset="0"/>
              <a:buChar char="•"/>
            </a:pPr>
            <a:r>
              <a:rPr lang="de-DE" b="1" dirty="0" smtClean="0"/>
              <a:t> </a:t>
            </a:r>
            <a:r>
              <a:rPr lang="de-DE" b="1" dirty="0" err="1" smtClean="0"/>
              <a:t>qr</a:t>
            </a:r>
            <a:r>
              <a:rPr lang="de-DE" b="1" dirty="0" smtClean="0"/>
              <a:t>: </a:t>
            </a:r>
            <a:r>
              <a:rPr lang="de-DE" dirty="0" err="1" smtClean="0"/>
              <a:t>low</a:t>
            </a:r>
            <a:r>
              <a:rPr lang="de-DE" dirty="0" smtClean="0"/>
              <a:t> power</a:t>
            </a:r>
            <a:endParaRPr lang="de-DE" b="1" dirty="0" smtClean="0"/>
          </a:p>
          <a:p>
            <a:pPr>
              <a:buFont typeface="Arial" pitchFamily="34" charset="0"/>
              <a:buChar char="•"/>
            </a:pPr>
            <a:endParaRPr lang="de-DE" b="1" dirty="0" smtClean="0"/>
          </a:p>
          <a:p>
            <a:pPr>
              <a:buFont typeface="Arial" pitchFamily="34" charset="0"/>
              <a:buChar char="•"/>
            </a:pPr>
            <a:r>
              <a:rPr lang="de-DE" b="1" dirty="0" smtClean="0"/>
              <a:t> </a:t>
            </a:r>
            <a:r>
              <a:rPr lang="de-DE" b="1" dirty="0" err="1" smtClean="0"/>
              <a:t>piti</a:t>
            </a:r>
            <a:r>
              <a:rPr lang="de-DE" b="1" dirty="0" smtClean="0"/>
              <a:t>: </a:t>
            </a:r>
            <a:r>
              <a:rPr lang="de-DE" dirty="0" err="1" smtClean="0"/>
              <a:t>performance</a:t>
            </a:r>
            <a:r>
              <a:rPr lang="de-DE" dirty="0" smtClean="0"/>
              <a:t> </a:t>
            </a:r>
            <a:r>
              <a:rPr lang="de-DE" dirty="0" err="1" smtClean="0"/>
              <a:t>highly</a:t>
            </a:r>
            <a:r>
              <a:rPr lang="de-DE" dirty="0" smtClean="0"/>
              <a:t> </a:t>
            </a:r>
            <a:r>
              <a:rPr lang="de-DE" dirty="0" err="1" smtClean="0"/>
              <a:t>depends</a:t>
            </a:r>
            <a:r>
              <a:rPr lang="de-DE" dirty="0" smtClean="0"/>
              <a:t> on sample </a:t>
            </a:r>
            <a:r>
              <a:rPr lang="de-DE" dirty="0" err="1" smtClean="0"/>
              <a:t>size</a:t>
            </a:r>
            <a:endParaRPr lang="de-DE" dirty="0" smtClean="0"/>
          </a:p>
          <a:p>
            <a:pPr>
              <a:buFont typeface="Arial" pitchFamily="34" charset="0"/>
              <a:buChar char="•"/>
            </a:pPr>
            <a:endParaRPr lang="de-DE" dirty="0" smtClean="0"/>
          </a:p>
          <a:p>
            <a:pPr>
              <a:buFont typeface="Arial" pitchFamily="34" charset="0"/>
              <a:buChar char="•"/>
            </a:pPr>
            <a:r>
              <a:rPr lang="de-DE" dirty="0" smtClean="0"/>
              <a:t> </a:t>
            </a:r>
            <a:r>
              <a:rPr lang="de-DE" b="1" dirty="0" err="1" smtClean="0"/>
              <a:t>tail</a:t>
            </a:r>
            <a:r>
              <a:rPr lang="de-DE" dirty="0" smtClean="0"/>
              <a:t>: </a:t>
            </a:r>
            <a:r>
              <a:rPr lang="de-DE" dirty="0" err="1" smtClean="0"/>
              <a:t>reasonable</a:t>
            </a:r>
            <a:r>
              <a:rPr lang="de-DE" dirty="0" smtClean="0"/>
              <a:t> </a:t>
            </a:r>
            <a:r>
              <a:rPr lang="de-DE" dirty="0" err="1" smtClean="0"/>
              <a:t>properties</a:t>
            </a:r>
            <a:r>
              <a:rPr lang="de-DE" dirty="0" smtClean="0"/>
              <a:t>, but not </a:t>
            </a:r>
            <a:r>
              <a:rPr lang="de-DE" dirty="0" err="1" smtClean="0"/>
              <a:t>most</a:t>
            </a:r>
            <a:r>
              <a:rPr lang="de-DE" dirty="0" smtClean="0"/>
              <a:t> powerful in all </a:t>
            </a:r>
            <a:r>
              <a:rPr lang="de-DE" dirty="0" err="1" smtClean="0"/>
              <a:t>situations</a:t>
            </a:r>
            <a:endParaRPr lang="de-DE" dirty="0" smtClean="0"/>
          </a:p>
          <a:p>
            <a:endParaRPr lang="de-DE" dirty="0"/>
          </a:p>
        </p:txBody>
      </p:sp>
      <p:sp>
        <p:nvSpPr>
          <p:cNvPr id="6" name="Rectangle 9"/>
          <p:cNvSpPr/>
          <p:nvPr/>
        </p:nvSpPr>
        <p:spPr>
          <a:xfrm>
            <a:off x="3059832" y="3501008"/>
            <a:ext cx="504056" cy="360040"/>
          </a:xfrm>
          <a:prstGeom prst="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9"/>
          <p:cNvSpPr/>
          <p:nvPr/>
        </p:nvSpPr>
        <p:spPr>
          <a:xfrm>
            <a:off x="3923928" y="3501008"/>
            <a:ext cx="504056" cy="360040"/>
          </a:xfrm>
          <a:prstGeom prst="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9"/>
          <p:cNvSpPr/>
          <p:nvPr/>
        </p:nvSpPr>
        <p:spPr>
          <a:xfrm>
            <a:off x="3059832" y="5661248"/>
            <a:ext cx="504056" cy="360040"/>
          </a:xfrm>
          <a:prstGeom prst="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9"/>
          <p:cNvSpPr/>
          <p:nvPr/>
        </p:nvSpPr>
        <p:spPr>
          <a:xfrm>
            <a:off x="3923928" y="5661248"/>
            <a:ext cx="504056" cy="360040"/>
          </a:xfrm>
          <a:prstGeom prst="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24128" y="3501008"/>
            <a:ext cx="504056" cy="360040"/>
          </a:xfrm>
          <a:prstGeom prst="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p:cNvSpPr/>
          <p:nvPr/>
        </p:nvSpPr>
        <p:spPr>
          <a:xfrm>
            <a:off x="6660232" y="3501008"/>
            <a:ext cx="504056" cy="360040"/>
          </a:xfrm>
          <a:prstGeom prst="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9"/>
          <p:cNvSpPr/>
          <p:nvPr/>
        </p:nvSpPr>
        <p:spPr>
          <a:xfrm>
            <a:off x="5724128" y="5661248"/>
            <a:ext cx="504056" cy="360040"/>
          </a:xfrm>
          <a:prstGeom prst="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p:cNvSpPr/>
          <p:nvPr/>
        </p:nvSpPr>
        <p:spPr>
          <a:xfrm>
            <a:off x="6660232" y="5661248"/>
            <a:ext cx="504056" cy="360040"/>
          </a:xfrm>
          <a:prstGeom prst="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p:cNvSpPr/>
          <p:nvPr/>
        </p:nvSpPr>
        <p:spPr>
          <a:xfrm>
            <a:off x="4860032" y="3501008"/>
            <a:ext cx="504056" cy="360040"/>
          </a:xfrm>
          <a:prstGeom prst="rect">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p:cNvSpPr/>
          <p:nvPr/>
        </p:nvSpPr>
        <p:spPr>
          <a:xfrm>
            <a:off x="4788024" y="5661248"/>
            <a:ext cx="504056" cy="360040"/>
          </a:xfrm>
          <a:prstGeom prst="rect">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p:cNvSpPr/>
          <p:nvPr/>
        </p:nvSpPr>
        <p:spPr>
          <a:xfrm>
            <a:off x="7596336" y="3501008"/>
            <a:ext cx="504056" cy="360040"/>
          </a:xfrm>
          <a:prstGeom prst="rect">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p:cNvSpPr/>
          <p:nvPr/>
        </p:nvSpPr>
        <p:spPr>
          <a:xfrm>
            <a:off x="7524328" y="5661248"/>
            <a:ext cx="504056" cy="360040"/>
          </a:xfrm>
          <a:prstGeom prst="rect">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Desirable features of assessment strategy</a:t>
            </a:r>
            <a:endParaRPr lang="en-US" sz="3500" dirty="0"/>
          </a:p>
        </p:txBody>
      </p:sp>
      <p:sp>
        <p:nvSpPr>
          <p:cNvPr id="3" name="Content Placeholder 2"/>
          <p:cNvSpPr>
            <a:spLocks noGrp="1"/>
          </p:cNvSpPr>
          <p:nvPr>
            <p:ph idx="1"/>
          </p:nvPr>
        </p:nvSpPr>
        <p:spPr/>
        <p:txBody>
          <a:bodyPr>
            <a:normAutofit/>
          </a:bodyPr>
          <a:lstStyle/>
          <a:p>
            <a:r>
              <a:rPr lang="en-US" dirty="0" smtClean="0"/>
              <a:t>Use available batches from reference product for “equivalence margins” – no need to pre-specify an acceptable difference</a:t>
            </a:r>
            <a:endParaRPr lang="en-US" b="1" dirty="0" smtClean="0"/>
          </a:p>
          <a:p>
            <a:r>
              <a:rPr lang="en-US" dirty="0" smtClean="0"/>
              <a:t>Works in low sample sizes, but encourage the use of high sample sizes </a:t>
            </a:r>
            <a:r>
              <a:rPr lang="en-US" dirty="0" smtClean="0"/>
              <a:t>(reasonable asymptotic performance</a:t>
            </a:r>
            <a:r>
              <a:rPr lang="en-US" dirty="0" smtClean="0"/>
              <a:t>)</a:t>
            </a:r>
            <a:endParaRPr lang="en-US" b="1" dirty="0" smtClean="0"/>
          </a:p>
          <a:p>
            <a:r>
              <a:rPr lang="en-US" dirty="0" smtClean="0"/>
              <a:t>Low rate of false positives (low type I error rate) and false negatives (high power)</a:t>
            </a:r>
          </a:p>
          <a:p>
            <a:r>
              <a:rPr lang="en-US" dirty="0" smtClean="0"/>
              <a:t>Robust against deviation of </a:t>
            </a:r>
            <a:r>
              <a:rPr lang="en-US" dirty="0" err="1" smtClean="0"/>
              <a:t>iid</a:t>
            </a:r>
            <a:r>
              <a:rPr lang="en-US" dirty="0" smtClean="0"/>
              <a:t> samples assumption</a:t>
            </a:r>
          </a:p>
          <a:p>
            <a:r>
              <a:rPr lang="en-US" dirty="0" smtClean="0"/>
              <a:t>No (strong) dependence on unrealistic assumptions for underlying distribution</a:t>
            </a:r>
          </a:p>
          <a:p>
            <a:endParaRPr lang="en-US" dirty="0" smtClean="0"/>
          </a:p>
        </p:txBody>
      </p:sp>
    </p:spTree>
    <p:extLst>
      <p:ext uri="{BB962C8B-B14F-4D97-AF65-F5344CB8AC3E}">
        <p14:creationId xmlns:p14="http://schemas.microsoft.com/office/powerpoint/2010/main" xmlns="" val="3923747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500" dirty="0" err="1" smtClean="0"/>
              <a:t>Discussion</a:t>
            </a:r>
            <a:r>
              <a:rPr lang="de-DE" sz="3500" dirty="0" smtClean="0"/>
              <a:t> </a:t>
            </a:r>
            <a:r>
              <a:rPr lang="de-DE" sz="3500" dirty="0" err="1" smtClean="0"/>
              <a:t>and</a:t>
            </a:r>
            <a:r>
              <a:rPr lang="de-DE" sz="3500" dirty="0" smtClean="0"/>
              <a:t> </a:t>
            </a:r>
            <a:r>
              <a:rPr lang="de-DE" sz="3500" dirty="0" err="1" smtClean="0"/>
              <a:t>conclusion</a:t>
            </a:r>
            <a:endParaRPr lang="de-DE" sz="3500" dirty="0"/>
          </a:p>
        </p:txBody>
      </p:sp>
      <p:sp>
        <p:nvSpPr>
          <p:cNvPr id="3" name="Inhaltsplatzhalter 2"/>
          <p:cNvSpPr>
            <a:spLocks noGrp="1"/>
          </p:cNvSpPr>
          <p:nvPr>
            <p:ph idx="1"/>
          </p:nvPr>
        </p:nvSpPr>
        <p:spPr/>
        <p:txBody>
          <a:bodyPr/>
          <a:lstStyle/>
          <a:p>
            <a:r>
              <a:rPr lang="de-DE" dirty="0" smtClean="0"/>
              <a:t>Still </a:t>
            </a:r>
            <a:r>
              <a:rPr lang="de-DE" dirty="0" err="1" smtClean="0"/>
              <a:t>high</a:t>
            </a:r>
            <a:r>
              <a:rPr lang="de-DE" dirty="0" smtClean="0"/>
              <a:t> </a:t>
            </a:r>
            <a:r>
              <a:rPr lang="de-DE" dirty="0" err="1" smtClean="0"/>
              <a:t>uncertainty</a:t>
            </a:r>
            <a:r>
              <a:rPr lang="de-DE" dirty="0" smtClean="0"/>
              <a:t> on </a:t>
            </a:r>
            <a:r>
              <a:rPr lang="de-DE" dirty="0" err="1" smtClean="0"/>
              <a:t>appropriate</a:t>
            </a:r>
            <a:r>
              <a:rPr lang="de-DE" dirty="0" smtClean="0"/>
              <a:t> </a:t>
            </a:r>
            <a:r>
              <a:rPr lang="de-DE" dirty="0" err="1" smtClean="0"/>
              <a:t>statistical</a:t>
            </a:r>
            <a:r>
              <a:rPr lang="de-DE" dirty="0" smtClean="0"/>
              <a:t> </a:t>
            </a:r>
            <a:r>
              <a:rPr lang="de-DE" dirty="0" err="1" smtClean="0"/>
              <a:t>strategy</a:t>
            </a:r>
            <a:r>
              <a:rPr lang="de-DE" dirty="0" smtClean="0"/>
              <a:t> </a:t>
            </a:r>
            <a:r>
              <a:rPr lang="de-DE" dirty="0" err="1" smtClean="0"/>
              <a:t>for</a:t>
            </a:r>
            <a:r>
              <a:rPr lang="de-DE" dirty="0" smtClean="0"/>
              <a:t> </a:t>
            </a:r>
            <a:r>
              <a:rPr lang="de-DE" dirty="0" err="1" smtClean="0"/>
              <a:t>establishing</a:t>
            </a:r>
            <a:r>
              <a:rPr lang="de-DE" dirty="0" smtClean="0"/>
              <a:t> </a:t>
            </a:r>
            <a:r>
              <a:rPr lang="de-DE" dirty="0" err="1" smtClean="0"/>
              <a:t>analytical</a:t>
            </a:r>
            <a:r>
              <a:rPr lang="de-DE" dirty="0" smtClean="0"/>
              <a:t> </a:t>
            </a:r>
            <a:r>
              <a:rPr lang="de-DE" dirty="0" err="1" smtClean="0"/>
              <a:t>comparability</a:t>
            </a:r>
            <a:endParaRPr lang="de-DE" dirty="0" smtClean="0"/>
          </a:p>
          <a:p>
            <a:r>
              <a:rPr lang="de-DE" dirty="0" err="1" smtClean="0"/>
              <a:t>Method</a:t>
            </a:r>
            <a:r>
              <a:rPr lang="de-DE" dirty="0" smtClean="0"/>
              <a:t> </a:t>
            </a:r>
            <a:r>
              <a:rPr lang="de-DE" dirty="0" err="1" smtClean="0"/>
              <a:t>development</a:t>
            </a:r>
            <a:r>
              <a:rPr lang="de-DE" dirty="0" smtClean="0"/>
              <a:t> </a:t>
            </a:r>
            <a:r>
              <a:rPr lang="de-DE" dirty="0" err="1" smtClean="0"/>
              <a:t>requires</a:t>
            </a:r>
            <a:r>
              <a:rPr lang="de-DE" dirty="0" smtClean="0"/>
              <a:t> </a:t>
            </a:r>
            <a:r>
              <a:rPr lang="de-DE" dirty="0" err="1" smtClean="0"/>
              <a:t>input</a:t>
            </a:r>
            <a:r>
              <a:rPr lang="de-DE" dirty="0" smtClean="0"/>
              <a:t> </a:t>
            </a:r>
            <a:r>
              <a:rPr lang="de-DE" dirty="0" err="1" smtClean="0"/>
              <a:t>from</a:t>
            </a:r>
            <a:r>
              <a:rPr lang="de-DE" dirty="0" smtClean="0"/>
              <a:t> </a:t>
            </a:r>
            <a:r>
              <a:rPr lang="de-DE" dirty="0" err="1" smtClean="0"/>
              <a:t>subject</a:t>
            </a:r>
            <a:r>
              <a:rPr lang="de-DE" dirty="0" smtClean="0"/>
              <a:t> matter </a:t>
            </a:r>
            <a:r>
              <a:rPr lang="de-DE" dirty="0" err="1" smtClean="0"/>
              <a:t>experts</a:t>
            </a:r>
            <a:r>
              <a:rPr lang="de-DE" dirty="0" smtClean="0"/>
              <a:t> on </a:t>
            </a:r>
            <a:r>
              <a:rPr lang="de-DE" dirty="0" err="1" smtClean="0"/>
              <a:t>research</a:t>
            </a:r>
            <a:r>
              <a:rPr lang="de-DE" dirty="0" smtClean="0"/>
              <a:t> </a:t>
            </a:r>
            <a:r>
              <a:rPr lang="de-DE" dirty="0" err="1" smtClean="0"/>
              <a:t>question</a:t>
            </a:r>
            <a:r>
              <a:rPr lang="de-DE" dirty="0" smtClean="0"/>
              <a:t> (</a:t>
            </a:r>
            <a:r>
              <a:rPr lang="de-DE" dirty="0" err="1" smtClean="0"/>
              <a:t>what</a:t>
            </a:r>
            <a:r>
              <a:rPr lang="de-DE" dirty="0" smtClean="0"/>
              <a:t> do </a:t>
            </a:r>
            <a:r>
              <a:rPr lang="de-DE" dirty="0" err="1" smtClean="0"/>
              <a:t>we</a:t>
            </a:r>
            <a:r>
              <a:rPr lang="de-DE" dirty="0" smtClean="0"/>
              <a:t> </a:t>
            </a:r>
            <a:r>
              <a:rPr lang="de-DE" dirty="0" err="1" smtClean="0"/>
              <a:t>want</a:t>
            </a:r>
            <a:r>
              <a:rPr lang="de-DE" dirty="0" smtClean="0"/>
              <a:t> </a:t>
            </a:r>
            <a:r>
              <a:rPr lang="de-DE" dirty="0" err="1" smtClean="0"/>
              <a:t>to</a:t>
            </a:r>
            <a:r>
              <a:rPr lang="de-DE" dirty="0" smtClean="0"/>
              <a:t> </a:t>
            </a:r>
            <a:r>
              <a:rPr lang="de-DE" dirty="0" err="1" smtClean="0"/>
              <a:t>know</a:t>
            </a:r>
            <a:r>
              <a:rPr lang="de-DE" dirty="0" smtClean="0"/>
              <a:t>?)</a:t>
            </a:r>
          </a:p>
          <a:p>
            <a:r>
              <a:rPr lang="de-DE" dirty="0" smtClean="0"/>
              <a:t>Range-type </a:t>
            </a:r>
            <a:r>
              <a:rPr lang="de-DE" dirty="0" err="1" smtClean="0"/>
              <a:t>hypotheses</a:t>
            </a:r>
            <a:r>
              <a:rPr lang="de-DE" dirty="0" smtClean="0"/>
              <a:t> </a:t>
            </a:r>
            <a:r>
              <a:rPr lang="de-DE" dirty="0" err="1" smtClean="0"/>
              <a:t>as</a:t>
            </a:r>
            <a:r>
              <a:rPr lang="de-DE" dirty="0" smtClean="0"/>
              <a:t> </a:t>
            </a:r>
            <a:r>
              <a:rPr lang="de-DE" dirty="0" err="1" smtClean="0"/>
              <a:t>proposed</a:t>
            </a:r>
            <a:r>
              <a:rPr lang="de-DE" dirty="0" smtClean="0"/>
              <a:t> </a:t>
            </a:r>
            <a:r>
              <a:rPr lang="de-DE" dirty="0" err="1" smtClean="0"/>
              <a:t>today</a:t>
            </a:r>
            <a:r>
              <a:rPr lang="de-DE" dirty="0" smtClean="0"/>
              <a:t> </a:t>
            </a:r>
            <a:r>
              <a:rPr lang="de-DE" dirty="0" err="1" smtClean="0"/>
              <a:t>appear</a:t>
            </a:r>
            <a:r>
              <a:rPr lang="de-DE" dirty="0" smtClean="0"/>
              <a:t> </a:t>
            </a:r>
            <a:r>
              <a:rPr lang="de-DE" dirty="0" err="1" smtClean="0"/>
              <a:t>reasonable</a:t>
            </a:r>
            <a:r>
              <a:rPr lang="de-DE" dirty="0" smtClean="0"/>
              <a:t> – but </a:t>
            </a:r>
            <a:r>
              <a:rPr lang="de-DE" dirty="0" err="1" smtClean="0"/>
              <a:t>is</a:t>
            </a:r>
            <a:r>
              <a:rPr lang="de-DE" dirty="0" smtClean="0"/>
              <a:t> </a:t>
            </a:r>
            <a:r>
              <a:rPr lang="de-DE" dirty="0" err="1" smtClean="0"/>
              <a:t>difficult</a:t>
            </a:r>
            <a:r>
              <a:rPr lang="de-DE" dirty="0" smtClean="0"/>
              <a:t> </a:t>
            </a:r>
            <a:r>
              <a:rPr lang="de-DE" dirty="0" err="1" smtClean="0"/>
              <a:t>to</a:t>
            </a:r>
            <a:r>
              <a:rPr lang="de-DE" dirty="0" smtClean="0"/>
              <a:t> handle </a:t>
            </a:r>
            <a:r>
              <a:rPr lang="de-DE" dirty="0" err="1" smtClean="0"/>
              <a:t>from</a:t>
            </a:r>
            <a:r>
              <a:rPr lang="de-DE" dirty="0" smtClean="0"/>
              <a:t> a </a:t>
            </a:r>
            <a:r>
              <a:rPr lang="de-DE" dirty="0" err="1" smtClean="0"/>
              <a:t>statistical</a:t>
            </a:r>
            <a:r>
              <a:rPr lang="de-DE" dirty="0" smtClean="0"/>
              <a:t> </a:t>
            </a:r>
            <a:r>
              <a:rPr lang="de-DE" dirty="0" err="1" smtClean="0"/>
              <a:t>point</a:t>
            </a:r>
            <a:r>
              <a:rPr lang="de-DE" dirty="0" smtClean="0"/>
              <a:t> </a:t>
            </a:r>
            <a:r>
              <a:rPr lang="de-DE" dirty="0" err="1" smtClean="0"/>
              <a:t>of</a:t>
            </a:r>
            <a:r>
              <a:rPr lang="de-DE" dirty="0" smtClean="0"/>
              <a:t> </a:t>
            </a:r>
            <a:r>
              <a:rPr lang="de-DE" dirty="0" err="1" smtClean="0"/>
              <a:t>view</a:t>
            </a:r>
            <a:endParaRPr lang="de-DE" dirty="0" smtClean="0"/>
          </a:p>
          <a:p>
            <a:r>
              <a:rPr lang="de-DE" dirty="0" err="1" smtClean="0"/>
              <a:t>From</a:t>
            </a:r>
            <a:r>
              <a:rPr lang="de-DE" dirty="0" smtClean="0"/>
              <a:t> </a:t>
            </a:r>
            <a:r>
              <a:rPr lang="de-DE" dirty="0" err="1" smtClean="0"/>
              <a:t>my</a:t>
            </a:r>
            <a:r>
              <a:rPr lang="de-DE" dirty="0" smtClean="0"/>
              <a:t> </a:t>
            </a:r>
            <a:r>
              <a:rPr lang="de-DE" dirty="0" err="1" smtClean="0"/>
              <a:t>perspective</a:t>
            </a:r>
            <a:r>
              <a:rPr lang="de-DE" dirty="0" smtClean="0"/>
              <a:t>: all </a:t>
            </a:r>
            <a:r>
              <a:rPr lang="de-DE" dirty="0" err="1" smtClean="0"/>
              <a:t>c</a:t>
            </a:r>
            <a:r>
              <a:rPr lang="de-DE" dirty="0" err="1" smtClean="0"/>
              <a:t>urrently</a:t>
            </a:r>
            <a:r>
              <a:rPr lang="de-DE" dirty="0" smtClean="0"/>
              <a:t> </a:t>
            </a:r>
            <a:r>
              <a:rPr lang="de-DE" dirty="0" err="1" smtClean="0"/>
              <a:t>available</a:t>
            </a:r>
            <a:r>
              <a:rPr lang="de-DE" dirty="0" smtClean="0"/>
              <a:t> </a:t>
            </a:r>
            <a:r>
              <a:rPr lang="de-DE" dirty="0" err="1" smtClean="0"/>
              <a:t>approaches</a:t>
            </a:r>
            <a:r>
              <a:rPr lang="de-DE" dirty="0" smtClean="0"/>
              <a:t> </a:t>
            </a:r>
            <a:r>
              <a:rPr lang="de-DE" dirty="0" err="1" smtClean="0"/>
              <a:t>have</a:t>
            </a:r>
            <a:r>
              <a:rPr lang="de-DE" dirty="0" smtClean="0"/>
              <a:t> </a:t>
            </a:r>
            <a:r>
              <a:rPr lang="de-DE" dirty="0" err="1" smtClean="0"/>
              <a:t>flaws</a:t>
            </a:r>
            <a:endParaRPr lang="de-DE" dirty="0" smtClean="0"/>
          </a:p>
          <a:p>
            <a:r>
              <a:rPr lang="de-DE" dirty="0" smtClean="0"/>
              <a:t>Future </a:t>
            </a:r>
            <a:r>
              <a:rPr lang="de-DE" dirty="0" err="1" smtClean="0"/>
              <a:t>research</a:t>
            </a:r>
            <a:r>
              <a:rPr lang="de-DE" dirty="0" smtClean="0"/>
              <a:t> </a:t>
            </a:r>
            <a:r>
              <a:rPr lang="de-DE" dirty="0" err="1" smtClean="0"/>
              <a:t>required</a:t>
            </a:r>
            <a:r>
              <a:rPr lang="de-DE" dirty="0" smtClean="0"/>
              <a:t> </a:t>
            </a:r>
            <a:r>
              <a:rPr lang="de-DE" dirty="0" err="1" smtClean="0"/>
              <a:t>to</a:t>
            </a:r>
            <a:r>
              <a:rPr lang="de-DE" dirty="0" smtClean="0"/>
              <a:t> </a:t>
            </a:r>
            <a:r>
              <a:rPr lang="de-DE" dirty="0" err="1" smtClean="0"/>
              <a:t>identify</a:t>
            </a:r>
            <a:r>
              <a:rPr lang="de-DE" dirty="0" smtClean="0"/>
              <a:t> </a:t>
            </a:r>
            <a:r>
              <a:rPr lang="de-DE" dirty="0" err="1" smtClean="0"/>
              <a:t>best</a:t>
            </a:r>
            <a:r>
              <a:rPr lang="de-DE" dirty="0" smtClean="0"/>
              <a:t> </a:t>
            </a:r>
            <a:r>
              <a:rPr lang="de-DE" dirty="0" err="1" smtClean="0"/>
              <a:t>solution</a:t>
            </a:r>
            <a:endParaRPr lang="de-DE"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7620000" cy="1143000"/>
          </a:xfrm>
        </p:spPr>
        <p:txBody>
          <a:bodyPr/>
          <a:lstStyle/>
          <a:p>
            <a:r>
              <a:rPr lang="en-US" sz="3500" dirty="0" smtClean="0"/>
              <a:t>Thank you very much!</a:t>
            </a:r>
            <a:endParaRPr lang="en-US" sz="3500" dirty="0"/>
          </a:p>
        </p:txBody>
      </p:sp>
      <p:sp>
        <p:nvSpPr>
          <p:cNvPr id="3" name="Content Placeholder 2"/>
          <p:cNvSpPr>
            <a:spLocks noGrp="1"/>
          </p:cNvSpPr>
          <p:nvPr>
            <p:ph idx="1"/>
          </p:nvPr>
        </p:nvSpPr>
        <p:spPr>
          <a:xfrm>
            <a:off x="1403648" y="5877272"/>
            <a:ext cx="5616624" cy="523528"/>
          </a:xfrm>
        </p:spPr>
        <p:txBody>
          <a:bodyPr>
            <a:normAutofit fontScale="70000" lnSpcReduction="20000"/>
          </a:bodyPr>
          <a:lstStyle/>
          <a:p>
            <a:pPr algn="ctr">
              <a:buNone/>
            </a:pPr>
            <a:r>
              <a:rPr lang="en-US" b="1" dirty="0" smtClean="0"/>
              <a:t>Question/Comments? Please let me know!</a:t>
            </a:r>
          </a:p>
          <a:p>
            <a:pPr algn="ctr">
              <a:buNone/>
            </a:pPr>
            <a:r>
              <a:rPr lang="en-US" b="1" dirty="0" smtClean="0"/>
              <a:t>Johanna </a:t>
            </a:r>
            <a:r>
              <a:rPr lang="en-US" b="1" dirty="0" err="1" smtClean="0"/>
              <a:t>Mielke</a:t>
            </a:r>
            <a:r>
              <a:rPr lang="en-US" b="1" dirty="0" smtClean="0"/>
              <a:t> [johanna.mielke@bayer.com]</a:t>
            </a:r>
            <a:endParaRPr lang="en-US" b="1" dirty="0"/>
          </a:p>
        </p:txBody>
      </p:sp>
      <p:pic>
        <p:nvPicPr>
          <p:cNvPr id="7" name="Picture 2" descr="IDEAS.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476672"/>
            <a:ext cx="2694004" cy="18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p:cNvPicPr>
            <a:picLocks noChangeAspect="1" noChangeArrowheads="1"/>
          </p:cNvPicPr>
          <p:nvPr/>
        </p:nvPicPr>
        <p:blipFill>
          <a:blip r:embed="rId3" cstate="print"/>
          <a:srcRect/>
          <a:stretch>
            <a:fillRect/>
          </a:stretch>
        </p:blipFill>
        <p:spPr bwMode="auto">
          <a:xfrm>
            <a:off x="0" y="2780928"/>
            <a:ext cx="8470216" cy="2195291"/>
          </a:xfrm>
          <a:prstGeom prst="rect">
            <a:avLst/>
          </a:prstGeom>
          <a:noFill/>
          <a:ln w="9525">
            <a:noFill/>
            <a:miter lim="800000"/>
            <a:headEnd/>
            <a:tailEnd/>
          </a:ln>
        </p:spPr>
      </p:pic>
    </p:spTree>
    <p:extLst>
      <p:ext uri="{BB962C8B-B14F-4D97-AF65-F5344CB8AC3E}">
        <p14:creationId xmlns:p14="http://schemas.microsoft.com/office/powerpoint/2010/main" xmlns="" val="3923747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49" y="188640"/>
            <a:ext cx="7620000" cy="1143000"/>
          </a:xfrm>
        </p:spPr>
        <p:txBody>
          <a:bodyPr/>
          <a:lstStyle/>
          <a:p>
            <a:r>
              <a:rPr lang="en-US" sz="3500" dirty="0" smtClean="0"/>
              <a:t>Disclaimer and acknowledgment</a:t>
            </a:r>
            <a:endParaRPr lang="en-US" sz="3500" dirty="0"/>
          </a:p>
        </p:txBody>
      </p:sp>
      <p:sp>
        <p:nvSpPr>
          <p:cNvPr id="3" name="Content Placeholder 2"/>
          <p:cNvSpPr>
            <a:spLocks noGrp="1"/>
          </p:cNvSpPr>
          <p:nvPr>
            <p:ph idx="1"/>
          </p:nvPr>
        </p:nvSpPr>
        <p:spPr>
          <a:xfrm>
            <a:off x="251520" y="1600200"/>
            <a:ext cx="7211144" cy="4800600"/>
          </a:xfrm>
        </p:spPr>
        <p:txBody>
          <a:bodyPr>
            <a:normAutofit/>
          </a:bodyPr>
          <a:lstStyle/>
          <a:p>
            <a:pPr marL="114300" indent="0">
              <a:buNone/>
            </a:pPr>
            <a:r>
              <a:rPr lang="en-US" sz="1600" dirty="0" smtClean="0"/>
              <a:t>The opinions expressed in this presentation and on the following slides are solely </a:t>
            </a:r>
            <a:r>
              <a:rPr lang="en-US" sz="1600" dirty="0" smtClean="0"/>
              <a:t>my own and </a:t>
            </a:r>
            <a:r>
              <a:rPr lang="en-US" sz="1600" dirty="0" smtClean="0"/>
              <a:t>not necessarily those of Novartis or Sandoz </a:t>
            </a:r>
            <a:r>
              <a:rPr lang="en-US" sz="1600" dirty="0" smtClean="0"/>
              <a:t>or Bayer. </a:t>
            </a:r>
            <a:endParaRPr lang="en-US" sz="1600" dirty="0" smtClean="0"/>
          </a:p>
          <a:p>
            <a:pPr marL="114300" indent="0">
              <a:buNone/>
            </a:pPr>
            <a:endParaRPr lang="en-US" sz="1600" dirty="0" smtClean="0"/>
          </a:p>
          <a:p>
            <a:pPr marL="114300" indent="0">
              <a:buNone/>
            </a:pPr>
            <a:r>
              <a:rPr lang="en-US" sz="1600" dirty="0" smtClean="0"/>
              <a:t>This </a:t>
            </a:r>
            <a:r>
              <a:rPr lang="en-US" sz="1600" dirty="0"/>
              <a:t>project was supported by the Swiss State Secretariat for Education, Research and Innovation (SERI) under contract number 999754557. The opinions expressed and arguments employed herein do not necessarily reflect the official views of the Swiss Government. </a:t>
            </a:r>
            <a:r>
              <a:rPr lang="en-GB" sz="1600" dirty="0" smtClean="0"/>
              <a:t>The </a:t>
            </a:r>
            <a:r>
              <a:rPr lang="en-GB" sz="1600" dirty="0"/>
              <a:t>project is part of the IDEAS European training </a:t>
            </a:r>
            <a:r>
              <a:rPr lang="en-GB" sz="1600" dirty="0" smtClean="0"/>
              <a:t> network </a:t>
            </a:r>
            <a:r>
              <a:rPr lang="en-GB" sz="1600" dirty="0"/>
              <a:t>(http://www.ideas-itn.eu/) from the European Union’s Horizon 2020 research and innovation </a:t>
            </a:r>
            <a:r>
              <a:rPr lang="en-GB" sz="1600" dirty="0" smtClean="0"/>
              <a:t> programme </a:t>
            </a:r>
            <a:r>
              <a:rPr lang="en-GB" sz="1600" dirty="0"/>
              <a:t>under the Marie </a:t>
            </a:r>
            <a:r>
              <a:rPr lang="en-GB" sz="1600" dirty="0" err="1"/>
              <a:t>Sklodowska</a:t>
            </a:r>
            <a:r>
              <a:rPr lang="en-GB" sz="1600" dirty="0"/>
              <a:t>-Curie grant agreement No 633567. </a:t>
            </a:r>
          </a:p>
          <a:p>
            <a:pPr>
              <a:buNone/>
            </a:pPr>
            <a:endParaRPr lang="en-US" dirty="0"/>
          </a:p>
        </p:txBody>
      </p:sp>
      <p:pic>
        <p:nvPicPr>
          <p:cNvPr id="7" name="Picture 2" descr="IDEAS.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1920" y="5453553"/>
            <a:ext cx="1656184" cy="110670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s://lh5.googleusercontent.com/MDET-OrJ0F5cqU8hh4aTDRQ76f5YSmEABolq3utEed7pTHE_55dGcDKVvy1ZqeWYpLfbuGmE5mV0XhpaZT0kIOxTjonYpckG7VrenjW2om2qNfo2smO1Bg7VJxI4xW_o1NhQxl-uep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0232" y="5554466"/>
            <a:ext cx="1304925" cy="904876"/>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4248" y="332656"/>
            <a:ext cx="1076325" cy="1028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552" y="5788731"/>
            <a:ext cx="2333625" cy="771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23747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49" y="188640"/>
            <a:ext cx="7620000" cy="1143000"/>
          </a:xfrm>
        </p:spPr>
        <p:txBody>
          <a:bodyPr/>
          <a:lstStyle/>
          <a:p>
            <a:r>
              <a:rPr lang="en-US" sz="3500" dirty="0" smtClean="0"/>
              <a:t>Analytical similarity in </a:t>
            </a:r>
            <a:r>
              <a:rPr lang="en-US" sz="3500" dirty="0" err="1" smtClean="0"/>
              <a:t>biosimilar</a:t>
            </a:r>
            <a:r>
              <a:rPr lang="en-US" sz="3500" dirty="0" smtClean="0"/>
              <a:t> development</a:t>
            </a:r>
            <a:endParaRPr lang="en-US" sz="3500" dirty="0"/>
          </a:p>
        </p:txBody>
      </p:sp>
      <p:sp>
        <p:nvSpPr>
          <p:cNvPr id="3" name="Content Placeholder 2"/>
          <p:cNvSpPr>
            <a:spLocks noGrp="1"/>
          </p:cNvSpPr>
          <p:nvPr>
            <p:ph idx="1"/>
          </p:nvPr>
        </p:nvSpPr>
        <p:spPr>
          <a:xfrm>
            <a:off x="179512" y="2492896"/>
            <a:ext cx="4608512" cy="2692896"/>
          </a:xfrm>
        </p:spPr>
        <p:txBody>
          <a:bodyPr>
            <a:normAutofit/>
          </a:bodyPr>
          <a:lstStyle/>
          <a:p>
            <a:r>
              <a:rPr lang="en-US" dirty="0" smtClean="0"/>
              <a:t>Establishing of analytical similarity is the foundation of all </a:t>
            </a:r>
            <a:r>
              <a:rPr lang="en-US" dirty="0" err="1" smtClean="0"/>
              <a:t>biosimilar</a:t>
            </a:r>
            <a:r>
              <a:rPr lang="en-US" dirty="0" smtClean="0"/>
              <a:t> development </a:t>
            </a:r>
            <a:r>
              <a:rPr lang="en-US" dirty="0" err="1" smtClean="0"/>
              <a:t>programms</a:t>
            </a:r>
            <a:endParaRPr lang="en-US" dirty="0" smtClean="0"/>
          </a:p>
          <a:p>
            <a:r>
              <a:rPr lang="en-US" dirty="0" smtClean="0"/>
              <a:t>However still no clear answers to:</a:t>
            </a:r>
          </a:p>
          <a:p>
            <a:pPr lvl="1"/>
            <a:r>
              <a:rPr lang="en-US" dirty="0" smtClean="0"/>
              <a:t>Definition of analytical similarity (what does “similar” mean)</a:t>
            </a:r>
          </a:p>
          <a:p>
            <a:pPr lvl="1"/>
            <a:r>
              <a:rPr lang="en-US" dirty="0" smtClean="0"/>
              <a:t>Preferred statistical approaches</a:t>
            </a:r>
            <a:endParaRPr lang="en-US" dirty="0" smtClean="0"/>
          </a:p>
          <a:p>
            <a:pPr>
              <a:buNone/>
            </a:pPr>
            <a:endParaRPr lang="en-US" dirty="0" smtClean="0"/>
          </a:p>
        </p:txBody>
      </p:sp>
      <p:grpSp>
        <p:nvGrpSpPr>
          <p:cNvPr id="9" name="Group 212"/>
          <p:cNvGrpSpPr>
            <a:grpSpLocks/>
          </p:cNvGrpSpPr>
          <p:nvPr/>
        </p:nvGrpSpPr>
        <p:grpSpPr bwMode="auto">
          <a:xfrm>
            <a:off x="4572000" y="2060848"/>
            <a:ext cx="3544887" cy="3082621"/>
            <a:chOff x="3748525" y="1759469"/>
            <a:chExt cx="3543762" cy="3387126"/>
          </a:xfrm>
        </p:grpSpPr>
        <p:grpSp>
          <p:nvGrpSpPr>
            <p:cNvPr id="10" name="Group 25"/>
            <p:cNvGrpSpPr>
              <a:grpSpLocks/>
            </p:cNvGrpSpPr>
            <p:nvPr/>
          </p:nvGrpSpPr>
          <p:grpSpPr bwMode="auto">
            <a:xfrm>
              <a:off x="3748525" y="2073530"/>
              <a:ext cx="3543762" cy="3073065"/>
              <a:chOff x="3748525" y="2073530"/>
              <a:chExt cx="3543762" cy="3073065"/>
            </a:xfrm>
          </p:grpSpPr>
          <p:grpSp>
            <p:nvGrpSpPr>
              <p:cNvPr id="14" name="Group 14"/>
              <p:cNvGrpSpPr>
                <a:grpSpLocks/>
              </p:cNvGrpSpPr>
              <p:nvPr/>
            </p:nvGrpSpPr>
            <p:grpSpPr bwMode="auto">
              <a:xfrm>
                <a:off x="3748525" y="2073530"/>
                <a:ext cx="3543762" cy="3073065"/>
                <a:chOff x="3748525" y="2073530"/>
                <a:chExt cx="3543762" cy="3073065"/>
              </a:xfrm>
            </p:grpSpPr>
            <p:sp>
              <p:nvSpPr>
                <p:cNvPr id="19" name="Freeform 6"/>
                <p:cNvSpPr>
                  <a:spLocks/>
                </p:cNvSpPr>
                <p:nvPr>
                  <p:custDataLst>
                    <p:tags r:id="rId1"/>
                  </p:custDataLst>
                </p:nvPr>
              </p:nvSpPr>
              <p:spPr bwMode="gray">
                <a:xfrm>
                  <a:off x="4138249" y="3787470"/>
                  <a:ext cx="2761294" cy="679562"/>
                </a:xfrm>
                <a:custGeom>
                  <a:avLst/>
                  <a:gdLst>
                    <a:gd name="T0" fmla="*/ 2147483646 w 1828"/>
                    <a:gd name="T1" fmla="*/ 2147483646 h 452"/>
                    <a:gd name="T2" fmla="*/ 0 w 1828"/>
                    <a:gd name="T3" fmla="*/ 2147483646 h 452"/>
                    <a:gd name="T4" fmla="*/ 2147483646 w 1828"/>
                    <a:gd name="T5" fmla="*/ 0 h 452"/>
                    <a:gd name="T6" fmla="*/ 2147483646 w 1828"/>
                    <a:gd name="T7" fmla="*/ 0 h 452"/>
                    <a:gd name="T8" fmla="*/ 2147483646 w 1828"/>
                    <a:gd name="T9" fmla="*/ 2147483646 h 452"/>
                    <a:gd name="T10" fmla="*/ 0 60000 65536"/>
                    <a:gd name="T11" fmla="*/ 0 60000 65536"/>
                    <a:gd name="T12" fmla="*/ 0 60000 65536"/>
                    <a:gd name="T13" fmla="*/ 0 60000 65536"/>
                    <a:gd name="T14" fmla="*/ 0 60000 65536"/>
                    <a:gd name="T15" fmla="*/ 0 w 1828"/>
                    <a:gd name="T16" fmla="*/ 0 h 452"/>
                    <a:gd name="T17" fmla="*/ 1828 w 1828"/>
                    <a:gd name="T18" fmla="*/ 452 h 452"/>
                  </a:gdLst>
                  <a:ahLst/>
                  <a:cxnLst>
                    <a:cxn ang="T10">
                      <a:pos x="T0" y="T1"/>
                    </a:cxn>
                    <a:cxn ang="T11">
                      <a:pos x="T2" y="T3"/>
                    </a:cxn>
                    <a:cxn ang="T12">
                      <a:pos x="T4" y="T5"/>
                    </a:cxn>
                    <a:cxn ang="T13">
                      <a:pos x="T6" y="T7"/>
                    </a:cxn>
                    <a:cxn ang="T14">
                      <a:pos x="T8" y="T9"/>
                    </a:cxn>
                  </a:cxnLst>
                  <a:rect l="T15" t="T16" r="T17" b="T18"/>
                  <a:pathLst>
                    <a:path w="1828" h="452">
                      <a:moveTo>
                        <a:pt x="1828" y="452"/>
                      </a:moveTo>
                      <a:lnTo>
                        <a:pt x="0" y="452"/>
                      </a:lnTo>
                      <a:lnTo>
                        <a:pt x="260" y="0"/>
                      </a:lnTo>
                      <a:lnTo>
                        <a:pt x="1568" y="0"/>
                      </a:lnTo>
                      <a:lnTo>
                        <a:pt x="1828" y="452"/>
                      </a:lnTo>
                      <a:close/>
                    </a:path>
                  </a:pathLst>
                </a:custGeom>
                <a:solidFill>
                  <a:srgbClr val="92D050"/>
                </a:solidFill>
                <a:ln w="952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3366"/>
                    </a:solidFill>
                    <a:effectLst/>
                    <a:uLnTx/>
                    <a:uFillTx/>
                    <a:latin typeface="Arial"/>
                    <a:ea typeface="MS PGothic" pitchFamily="34" charset="-128"/>
                    <a:cs typeface="+mn-cs"/>
                  </a:endParaRPr>
                </a:p>
              </p:txBody>
            </p:sp>
            <p:sp>
              <p:nvSpPr>
                <p:cNvPr id="20" name="Freeform 5"/>
                <p:cNvSpPr>
                  <a:spLocks/>
                </p:cNvSpPr>
                <p:nvPr>
                  <p:custDataLst>
                    <p:tags r:id="rId2"/>
                  </p:custDataLst>
                </p:nvPr>
              </p:nvSpPr>
              <p:spPr bwMode="gray">
                <a:xfrm>
                  <a:off x="4929250" y="2074142"/>
                  <a:ext cx="1185486" cy="1034379"/>
                </a:xfrm>
                <a:custGeom>
                  <a:avLst/>
                  <a:gdLst>
                    <a:gd name="T0" fmla="*/ 2147483647 w 1527"/>
                    <a:gd name="T1" fmla="*/ 2147483647 h 1364"/>
                    <a:gd name="T2" fmla="*/ 2147483647 w 1527"/>
                    <a:gd name="T3" fmla="*/ 0 h 1364"/>
                    <a:gd name="T4" fmla="*/ 0 w 1527"/>
                    <a:gd name="T5" fmla="*/ 2147483647 h 1364"/>
                    <a:gd name="T6" fmla="*/ 2147483647 w 1527"/>
                    <a:gd name="T7" fmla="*/ 2147483647 h 1364"/>
                    <a:gd name="T8" fmla="*/ 0 60000 65536"/>
                    <a:gd name="T9" fmla="*/ 0 60000 65536"/>
                    <a:gd name="T10" fmla="*/ 0 60000 65536"/>
                    <a:gd name="T11" fmla="*/ 0 60000 65536"/>
                    <a:gd name="T12" fmla="*/ 0 w 1527"/>
                    <a:gd name="T13" fmla="*/ 0 h 1364"/>
                    <a:gd name="T14" fmla="*/ 1527 w 1527"/>
                    <a:gd name="T15" fmla="*/ 1364 h 1364"/>
                  </a:gdLst>
                  <a:ahLst/>
                  <a:cxnLst>
                    <a:cxn ang="T8">
                      <a:pos x="T0" y="T1"/>
                    </a:cxn>
                    <a:cxn ang="T9">
                      <a:pos x="T2" y="T3"/>
                    </a:cxn>
                    <a:cxn ang="T10">
                      <a:pos x="T4" y="T5"/>
                    </a:cxn>
                    <a:cxn ang="T11">
                      <a:pos x="T6" y="T7"/>
                    </a:cxn>
                  </a:cxnLst>
                  <a:rect l="T12" t="T13" r="T14" b="T15"/>
                  <a:pathLst>
                    <a:path w="1527" h="1364">
                      <a:moveTo>
                        <a:pt x="1526" y="1363"/>
                      </a:moveTo>
                      <a:lnTo>
                        <a:pt x="763" y="0"/>
                      </a:lnTo>
                      <a:lnTo>
                        <a:pt x="0" y="1363"/>
                      </a:lnTo>
                      <a:lnTo>
                        <a:pt x="1526" y="1363"/>
                      </a:lnTo>
                    </a:path>
                  </a:pathLst>
                </a:custGeom>
                <a:solidFill>
                  <a:srgbClr val="92D050"/>
                </a:solidFill>
                <a:ln w="9525" cap="rnd">
                  <a:solidFill>
                    <a:srgbClr val="FFFF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effectLst/>
                    <a:uLnTx/>
                    <a:uFillTx/>
                    <a:latin typeface="Arial"/>
                    <a:ea typeface="ＭＳ Ｐゴシック" charset="0"/>
                    <a:cs typeface="Arial" charset="0"/>
                  </a:endParaRPr>
                </a:p>
              </p:txBody>
            </p:sp>
            <p:sp>
              <p:nvSpPr>
                <p:cNvPr id="21" name="Freeform 7"/>
                <p:cNvSpPr>
                  <a:spLocks/>
                </p:cNvSpPr>
                <p:nvPr>
                  <p:custDataLst>
                    <p:tags r:id="rId3"/>
                  </p:custDataLst>
                </p:nvPr>
              </p:nvSpPr>
              <p:spPr bwMode="gray">
                <a:xfrm>
                  <a:off x="4530914" y="3108521"/>
                  <a:ext cx="1975811" cy="678540"/>
                </a:xfrm>
                <a:custGeom>
                  <a:avLst/>
                  <a:gdLst>
                    <a:gd name="T0" fmla="*/ 2147483647 w 1308"/>
                    <a:gd name="T1" fmla="*/ 2147483647 h 452"/>
                    <a:gd name="T2" fmla="*/ 0 w 1308"/>
                    <a:gd name="T3" fmla="*/ 2147483647 h 452"/>
                    <a:gd name="T4" fmla="*/ 2147483647 w 1308"/>
                    <a:gd name="T5" fmla="*/ 0 h 452"/>
                    <a:gd name="T6" fmla="*/ 2147483647 w 1308"/>
                    <a:gd name="T7" fmla="*/ 0 h 452"/>
                    <a:gd name="T8" fmla="*/ 2147483647 w 1308"/>
                    <a:gd name="T9" fmla="*/ 2147483647 h 452"/>
                    <a:gd name="T10" fmla="*/ 0 60000 65536"/>
                    <a:gd name="T11" fmla="*/ 0 60000 65536"/>
                    <a:gd name="T12" fmla="*/ 0 60000 65536"/>
                    <a:gd name="T13" fmla="*/ 0 60000 65536"/>
                    <a:gd name="T14" fmla="*/ 0 60000 65536"/>
                    <a:gd name="T15" fmla="*/ 0 w 1308"/>
                    <a:gd name="T16" fmla="*/ 0 h 452"/>
                    <a:gd name="T17" fmla="*/ 1308 w 1308"/>
                    <a:gd name="T18" fmla="*/ 452 h 452"/>
                  </a:gdLst>
                  <a:ahLst/>
                  <a:cxnLst>
                    <a:cxn ang="T10">
                      <a:pos x="T0" y="T1"/>
                    </a:cxn>
                    <a:cxn ang="T11">
                      <a:pos x="T2" y="T3"/>
                    </a:cxn>
                    <a:cxn ang="T12">
                      <a:pos x="T4" y="T5"/>
                    </a:cxn>
                    <a:cxn ang="T13">
                      <a:pos x="T6" y="T7"/>
                    </a:cxn>
                    <a:cxn ang="T14">
                      <a:pos x="T8" y="T9"/>
                    </a:cxn>
                  </a:cxnLst>
                  <a:rect l="T15" t="T16" r="T17" b="T18"/>
                  <a:pathLst>
                    <a:path w="1308" h="452">
                      <a:moveTo>
                        <a:pt x="1308" y="452"/>
                      </a:moveTo>
                      <a:lnTo>
                        <a:pt x="0" y="452"/>
                      </a:lnTo>
                      <a:lnTo>
                        <a:pt x="264" y="0"/>
                      </a:lnTo>
                      <a:lnTo>
                        <a:pt x="1048" y="0"/>
                      </a:lnTo>
                      <a:lnTo>
                        <a:pt x="1308" y="452"/>
                      </a:lnTo>
                      <a:close/>
                    </a:path>
                  </a:pathLst>
                </a:custGeom>
                <a:solidFill>
                  <a:srgbClr val="92D050"/>
                </a:solidFill>
                <a:ln w="9525">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3366"/>
                    </a:solidFill>
                    <a:effectLst/>
                    <a:uLnTx/>
                    <a:uFillTx/>
                    <a:latin typeface="Arial"/>
                    <a:ea typeface="ＭＳ Ｐゴシック" charset="0"/>
                    <a:cs typeface="Arial" charset="0"/>
                  </a:endParaRPr>
                </a:p>
              </p:txBody>
            </p:sp>
            <p:sp>
              <p:nvSpPr>
                <p:cNvPr id="22" name="Freeform 5"/>
                <p:cNvSpPr>
                  <a:spLocks/>
                </p:cNvSpPr>
                <p:nvPr>
                  <p:custDataLst>
                    <p:tags r:id="rId4"/>
                  </p:custDataLst>
                </p:nvPr>
              </p:nvSpPr>
              <p:spPr bwMode="gray">
                <a:xfrm>
                  <a:off x="3748525" y="4467344"/>
                  <a:ext cx="3543762" cy="678539"/>
                </a:xfrm>
                <a:custGeom>
                  <a:avLst/>
                  <a:gdLst>
                    <a:gd name="T0" fmla="*/ 2147483647 w 2346"/>
                    <a:gd name="T1" fmla="*/ 2147483647 h 452"/>
                    <a:gd name="T2" fmla="*/ 0 w 2346"/>
                    <a:gd name="T3" fmla="*/ 2147483647 h 452"/>
                    <a:gd name="T4" fmla="*/ 2147483647 w 2346"/>
                    <a:gd name="T5" fmla="*/ 0 h 452"/>
                    <a:gd name="T6" fmla="*/ 2147483647 w 2346"/>
                    <a:gd name="T7" fmla="*/ 0 h 452"/>
                    <a:gd name="T8" fmla="*/ 2147483647 w 2346"/>
                    <a:gd name="T9" fmla="*/ 2147483647 h 452"/>
                    <a:gd name="T10" fmla="*/ 0 60000 65536"/>
                    <a:gd name="T11" fmla="*/ 0 60000 65536"/>
                    <a:gd name="T12" fmla="*/ 0 60000 65536"/>
                    <a:gd name="T13" fmla="*/ 0 60000 65536"/>
                    <a:gd name="T14" fmla="*/ 0 60000 65536"/>
                    <a:gd name="T15" fmla="*/ 0 w 2346"/>
                    <a:gd name="T16" fmla="*/ 0 h 452"/>
                    <a:gd name="T17" fmla="*/ 2346 w 2346"/>
                    <a:gd name="T18" fmla="*/ 452 h 452"/>
                  </a:gdLst>
                  <a:ahLst/>
                  <a:cxnLst>
                    <a:cxn ang="T10">
                      <a:pos x="T0" y="T1"/>
                    </a:cxn>
                    <a:cxn ang="T11">
                      <a:pos x="T2" y="T3"/>
                    </a:cxn>
                    <a:cxn ang="T12">
                      <a:pos x="T4" y="T5"/>
                    </a:cxn>
                    <a:cxn ang="T13">
                      <a:pos x="T6" y="T7"/>
                    </a:cxn>
                    <a:cxn ang="T14">
                      <a:pos x="T8" y="T9"/>
                    </a:cxn>
                  </a:cxnLst>
                  <a:rect l="T15" t="T16" r="T17" b="T18"/>
                  <a:pathLst>
                    <a:path w="2346" h="452">
                      <a:moveTo>
                        <a:pt x="2346" y="452"/>
                      </a:moveTo>
                      <a:lnTo>
                        <a:pt x="0" y="452"/>
                      </a:lnTo>
                      <a:lnTo>
                        <a:pt x="258" y="0"/>
                      </a:lnTo>
                      <a:lnTo>
                        <a:pt x="2086" y="0"/>
                      </a:lnTo>
                      <a:lnTo>
                        <a:pt x="2346" y="452"/>
                      </a:lnTo>
                      <a:close/>
                    </a:path>
                  </a:pathLst>
                </a:custGeom>
                <a:solidFill>
                  <a:srgbClr val="92D050"/>
                </a:solidFill>
                <a:ln w="9525">
                  <a:solidFill>
                    <a:srgbClr val="FFFFFF"/>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3366"/>
                    </a:solidFill>
                    <a:effectLst/>
                    <a:uLnTx/>
                    <a:uFillTx/>
                    <a:latin typeface="Arial"/>
                    <a:ea typeface="ＭＳ Ｐゴシック" charset="0"/>
                    <a:cs typeface="Arial" charset="0"/>
                  </a:endParaRPr>
                </a:p>
              </p:txBody>
            </p:sp>
          </p:grpSp>
          <p:sp>
            <p:nvSpPr>
              <p:cNvPr id="15" name="Rectangle 286"/>
              <p:cNvSpPr txBox="1">
                <a:spLocks noChangeArrowheads="1"/>
              </p:cNvSpPr>
              <p:nvPr/>
            </p:nvSpPr>
            <p:spPr bwMode="gray">
              <a:xfrm>
                <a:off x="5091124" y="2689885"/>
                <a:ext cx="868086" cy="231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lvl1pPr defTabSz="895350">
                  <a:defRPr sz="2000">
                    <a:solidFill>
                      <a:schemeClr val="tx2"/>
                    </a:solidFill>
                    <a:latin typeface="Arial" charset="0"/>
                    <a:ea typeface="ＭＳ Ｐゴシック" charset="0"/>
                  </a:defRPr>
                </a:lvl1pPr>
                <a:lvl2pPr marL="193675" indent="-192088" defTabSz="895350">
                  <a:defRPr sz="2000">
                    <a:solidFill>
                      <a:schemeClr val="tx2"/>
                    </a:solidFill>
                    <a:latin typeface="Arial" charset="0"/>
                    <a:ea typeface="ＭＳ Ｐゴシック" charset="0"/>
                  </a:defRPr>
                </a:lvl2pPr>
                <a:lvl3pPr marL="457200" indent="-261938" defTabSz="895350">
                  <a:defRPr>
                    <a:solidFill>
                      <a:schemeClr val="tx2"/>
                    </a:solidFill>
                    <a:latin typeface="Arial" charset="0"/>
                    <a:ea typeface="ＭＳ Ｐゴシック" charset="0"/>
                  </a:defRPr>
                </a:lvl3pPr>
                <a:lvl4pPr marL="614363" indent="-155575" defTabSz="895350">
                  <a:defRPr sz="1600">
                    <a:solidFill>
                      <a:schemeClr val="tx2"/>
                    </a:solidFill>
                    <a:latin typeface="Arial" charset="0"/>
                    <a:ea typeface="ＭＳ Ｐゴシック" charset="0"/>
                  </a:defRPr>
                </a:lvl4pPr>
                <a:lvl5pPr marL="746125" indent="-130175" defTabSz="895350">
                  <a:defRPr sz="1400">
                    <a:solidFill>
                      <a:schemeClr val="tx2"/>
                    </a:solidFill>
                    <a:latin typeface="Arial" charset="0"/>
                    <a:ea typeface="ＭＳ Ｐゴシック" charset="0"/>
                  </a:defRPr>
                </a:lvl5pPr>
                <a:lvl6pPr marL="1203325" indent="-130175" defTabSz="895350" eaLnBrk="0" hangingPunct="0">
                  <a:defRPr sz="1400">
                    <a:solidFill>
                      <a:schemeClr val="tx2"/>
                    </a:solidFill>
                    <a:latin typeface="Arial" charset="0"/>
                    <a:ea typeface="ＭＳ Ｐゴシック" charset="0"/>
                  </a:defRPr>
                </a:lvl6pPr>
                <a:lvl7pPr marL="1660525" indent="-130175" defTabSz="895350" eaLnBrk="0" hangingPunct="0">
                  <a:defRPr sz="1400">
                    <a:solidFill>
                      <a:schemeClr val="tx2"/>
                    </a:solidFill>
                    <a:latin typeface="Arial" charset="0"/>
                    <a:ea typeface="ＭＳ Ｐゴシック" charset="0"/>
                  </a:defRPr>
                </a:lvl7pPr>
                <a:lvl8pPr marL="2117725" indent="-130175" defTabSz="895350" eaLnBrk="0" hangingPunct="0">
                  <a:defRPr sz="1400">
                    <a:solidFill>
                      <a:schemeClr val="tx2"/>
                    </a:solidFill>
                    <a:latin typeface="Arial" charset="0"/>
                    <a:ea typeface="ＭＳ Ｐゴシック" charset="0"/>
                  </a:defRPr>
                </a:lvl8pPr>
                <a:lvl9pPr marL="2574925" indent="-130175" defTabSz="895350" eaLnBrk="0" hangingPunct="0">
                  <a:defRPr sz="1400">
                    <a:solidFill>
                      <a:schemeClr val="tx2"/>
                    </a:solidFill>
                    <a:latin typeface="Arial" charset="0"/>
                    <a:ea typeface="ＭＳ Ｐゴシック" charset="0"/>
                  </a:defRPr>
                </a:lvl9pPr>
              </a:lstStyle>
              <a:p>
                <a:pPr marL="0" marR="0" lvl="0" indent="0" algn="ctr" defTabSz="895350" rtl="0" eaLnBrk="1" fontAlgn="base" latinLnBrk="0" hangingPunct="1">
                  <a:lnSpc>
                    <a:spcPct val="100000"/>
                  </a:lnSpc>
                  <a:spcBef>
                    <a:spcPct val="0"/>
                  </a:spcBef>
                  <a:spcAft>
                    <a:spcPct val="0"/>
                  </a:spcAft>
                  <a:buClr>
                    <a:srgbClr val="003366"/>
                  </a:buClr>
                  <a:buSzTx/>
                  <a:buFontTx/>
                  <a:buNone/>
                  <a:tabLst/>
                  <a:defRPr/>
                </a:pPr>
                <a:r>
                  <a:rPr kumimoji="0" lang="en-US" sz="1200" b="0" i="0" u="none" strike="noStrike" kern="0" cap="none" spc="0" normalizeH="0" baseline="0" noProof="0" dirty="0" smtClean="0">
                    <a:ln>
                      <a:noFill/>
                    </a:ln>
                    <a:solidFill>
                      <a:srgbClr val="003366"/>
                    </a:solidFill>
                    <a:effectLst/>
                    <a:uLnTx/>
                    <a:uFillTx/>
                    <a:latin typeface="Arial" charset="0"/>
                    <a:ea typeface="ＭＳ Ｐゴシック" charset="0"/>
                    <a:cs typeface="Arial" charset="0"/>
                  </a:rPr>
                  <a:t>Clinical</a:t>
                </a:r>
              </a:p>
            </p:txBody>
          </p:sp>
          <p:sp>
            <p:nvSpPr>
              <p:cNvPr id="16" name="Rectangle 286"/>
              <p:cNvSpPr txBox="1">
                <a:spLocks noChangeArrowheads="1"/>
              </p:cNvSpPr>
              <p:nvPr/>
            </p:nvSpPr>
            <p:spPr bwMode="gray">
              <a:xfrm>
                <a:off x="4856248" y="3331794"/>
                <a:ext cx="1337837" cy="231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lvl1pPr defTabSz="895350">
                  <a:defRPr sz="2000">
                    <a:solidFill>
                      <a:schemeClr val="tx2"/>
                    </a:solidFill>
                    <a:latin typeface="Arial" charset="0"/>
                    <a:ea typeface="ＭＳ Ｐゴシック" charset="0"/>
                  </a:defRPr>
                </a:lvl1pPr>
                <a:lvl2pPr marL="193675" indent="-192088" defTabSz="895350">
                  <a:defRPr sz="2000">
                    <a:solidFill>
                      <a:schemeClr val="tx2"/>
                    </a:solidFill>
                    <a:latin typeface="Arial" charset="0"/>
                    <a:ea typeface="ＭＳ Ｐゴシック" charset="0"/>
                  </a:defRPr>
                </a:lvl2pPr>
                <a:lvl3pPr marL="457200" indent="-261938" defTabSz="895350">
                  <a:defRPr>
                    <a:solidFill>
                      <a:schemeClr val="tx2"/>
                    </a:solidFill>
                    <a:latin typeface="Arial" charset="0"/>
                    <a:ea typeface="ＭＳ Ｐゴシック" charset="0"/>
                  </a:defRPr>
                </a:lvl3pPr>
                <a:lvl4pPr marL="614363" indent="-155575" defTabSz="895350">
                  <a:defRPr sz="1600">
                    <a:solidFill>
                      <a:schemeClr val="tx2"/>
                    </a:solidFill>
                    <a:latin typeface="Arial" charset="0"/>
                    <a:ea typeface="ＭＳ Ｐゴシック" charset="0"/>
                  </a:defRPr>
                </a:lvl4pPr>
                <a:lvl5pPr marL="746125" indent="-130175" defTabSz="895350">
                  <a:defRPr sz="1400">
                    <a:solidFill>
                      <a:schemeClr val="tx2"/>
                    </a:solidFill>
                    <a:latin typeface="Arial" charset="0"/>
                    <a:ea typeface="ＭＳ Ｐゴシック" charset="0"/>
                  </a:defRPr>
                </a:lvl5pPr>
                <a:lvl6pPr marL="1203325" indent="-130175" defTabSz="895350" eaLnBrk="0" hangingPunct="0">
                  <a:defRPr sz="1400">
                    <a:solidFill>
                      <a:schemeClr val="tx2"/>
                    </a:solidFill>
                    <a:latin typeface="Arial" charset="0"/>
                    <a:ea typeface="ＭＳ Ｐゴシック" charset="0"/>
                  </a:defRPr>
                </a:lvl6pPr>
                <a:lvl7pPr marL="1660525" indent="-130175" defTabSz="895350" eaLnBrk="0" hangingPunct="0">
                  <a:defRPr sz="1400">
                    <a:solidFill>
                      <a:schemeClr val="tx2"/>
                    </a:solidFill>
                    <a:latin typeface="Arial" charset="0"/>
                    <a:ea typeface="ＭＳ Ｐゴシック" charset="0"/>
                  </a:defRPr>
                </a:lvl7pPr>
                <a:lvl8pPr marL="2117725" indent="-130175" defTabSz="895350" eaLnBrk="0" hangingPunct="0">
                  <a:defRPr sz="1400">
                    <a:solidFill>
                      <a:schemeClr val="tx2"/>
                    </a:solidFill>
                    <a:latin typeface="Arial" charset="0"/>
                    <a:ea typeface="ＭＳ Ｐゴシック" charset="0"/>
                  </a:defRPr>
                </a:lvl8pPr>
                <a:lvl9pPr marL="2574925" indent="-130175" defTabSz="895350" eaLnBrk="0" hangingPunct="0">
                  <a:defRPr sz="1400">
                    <a:solidFill>
                      <a:schemeClr val="tx2"/>
                    </a:solidFill>
                    <a:latin typeface="Arial" charset="0"/>
                    <a:ea typeface="ＭＳ Ｐゴシック" charset="0"/>
                  </a:defRPr>
                </a:lvl9pPr>
              </a:lstStyle>
              <a:p>
                <a:pPr marL="0" marR="0" lvl="0" indent="0" algn="ctr" defTabSz="895350" rtl="0" eaLnBrk="1" fontAlgn="base" latinLnBrk="0" hangingPunct="1">
                  <a:lnSpc>
                    <a:spcPct val="100000"/>
                  </a:lnSpc>
                  <a:spcBef>
                    <a:spcPct val="0"/>
                  </a:spcBef>
                  <a:spcAft>
                    <a:spcPct val="0"/>
                  </a:spcAft>
                  <a:buClr>
                    <a:srgbClr val="003366"/>
                  </a:buClr>
                  <a:buSzTx/>
                  <a:buFontTx/>
                  <a:buNone/>
                  <a:tabLst/>
                  <a:defRPr/>
                </a:pPr>
                <a:r>
                  <a:rPr kumimoji="0" lang="en-US" sz="1600" b="0" i="0" u="none" strike="noStrike" kern="0" cap="none" spc="0" normalizeH="0" baseline="0" noProof="0" dirty="0" smtClean="0">
                    <a:ln>
                      <a:noFill/>
                    </a:ln>
                    <a:solidFill>
                      <a:srgbClr val="003366"/>
                    </a:solidFill>
                    <a:effectLst/>
                    <a:uLnTx/>
                    <a:uFillTx/>
                    <a:latin typeface="Arial" charset="0"/>
                    <a:ea typeface="ＭＳ Ｐゴシック" charset="0"/>
                    <a:cs typeface="Arial" charset="0"/>
                  </a:rPr>
                  <a:t>PK/PD</a:t>
                </a:r>
              </a:p>
            </p:txBody>
          </p:sp>
          <p:sp>
            <p:nvSpPr>
              <p:cNvPr id="17" name="Rectangle 286"/>
              <p:cNvSpPr txBox="1">
                <a:spLocks noChangeArrowheads="1"/>
              </p:cNvSpPr>
              <p:nvPr/>
            </p:nvSpPr>
            <p:spPr bwMode="gray">
              <a:xfrm>
                <a:off x="4610263" y="4012077"/>
                <a:ext cx="1828220" cy="2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lvl1pPr defTabSz="895350">
                  <a:defRPr sz="2000">
                    <a:solidFill>
                      <a:schemeClr val="tx2"/>
                    </a:solidFill>
                    <a:latin typeface="Arial" charset="0"/>
                    <a:ea typeface="ＭＳ Ｐゴシック" charset="0"/>
                  </a:defRPr>
                </a:lvl1pPr>
                <a:lvl2pPr marL="193675" indent="-192088" defTabSz="895350">
                  <a:defRPr sz="2000">
                    <a:solidFill>
                      <a:schemeClr val="tx2"/>
                    </a:solidFill>
                    <a:latin typeface="Arial" charset="0"/>
                    <a:ea typeface="ＭＳ Ｐゴシック" charset="0"/>
                  </a:defRPr>
                </a:lvl2pPr>
                <a:lvl3pPr marL="457200" indent="-261938" defTabSz="895350">
                  <a:defRPr>
                    <a:solidFill>
                      <a:schemeClr val="tx2"/>
                    </a:solidFill>
                    <a:latin typeface="Arial" charset="0"/>
                    <a:ea typeface="ＭＳ Ｐゴシック" charset="0"/>
                  </a:defRPr>
                </a:lvl3pPr>
                <a:lvl4pPr marL="614363" indent="-155575" defTabSz="895350">
                  <a:defRPr sz="1600">
                    <a:solidFill>
                      <a:schemeClr val="tx2"/>
                    </a:solidFill>
                    <a:latin typeface="Arial" charset="0"/>
                    <a:ea typeface="ＭＳ Ｐゴシック" charset="0"/>
                  </a:defRPr>
                </a:lvl4pPr>
                <a:lvl5pPr marL="746125" indent="-130175" defTabSz="895350">
                  <a:defRPr sz="1400">
                    <a:solidFill>
                      <a:schemeClr val="tx2"/>
                    </a:solidFill>
                    <a:latin typeface="Arial" charset="0"/>
                    <a:ea typeface="ＭＳ Ｐゴシック" charset="0"/>
                  </a:defRPr>
                </a:lvl5pPr>
                <a:lvl6pPr marL="1203325" indent="-130175" defTabSz="895350" eaLnBrk="0" hangingPunct="0">
                  <a:defRPr sz="1400">
                    <a:solidFill>
                      <a:schemeClr val="tx2"/>
                    </a:solidFill>
                    <a:latin typeface="Arial" charset="0"/>
                    <a:ea typeface="ＭＳ Ｐゴシック" charset="0"/>
                  </a:defRPr>
                </a:lvl6pPr>
                <a:lvl7pPr marL="1660525" indent="-130175" defTabSz="895350" eaLnBrk="0" hangingPunct="0">
                  <a:defRPr sz="1400">
                    <a:solidFill>
                      <a:schemeClr val="tx2"/>
                    </a:solidFill>
                    <a:latin typeface="Arial" charset="0"/>
                    <a:ea typeface="ＭＳ Ｐゴシック" charset="0"/>
                  </a:defRPr>
                </a:lvl7pPr>
                <a:lvl8pPr marL="2117725" indent="-130175" defTabSz="895350" eaLnBrk="0" hangingPunct="0">
                  <a:defRPr sz="1400">
                    <a:solidFill>
                      <a:schemeClr val="tx2"/>
                    </a:solidFill>
                    <a:latin typeface="Arial" charset="0"/>
                    <a:ea typeface="ＭＳ Ｐゴシック" charset="0"/>
                  </a:defRPr>
                </a:lvl8pPr>
                <a:lvl9pPr marL="2574925" indent="-130175" defTabSz="895350" eaLnBrk="0" hangingPunct="0">
                  <a:defRPr sz="1400">
                    <a:solidFill>
                      <a:schemeClr val="tx2"/>
                    </a:solidFill>
                    <a:latin typeface="Arial" charset="0"/>
                    <a:ea typeface="ＭＳ Ｐゴシック" charset="0"/>
                  </a:defRPr>
                </a:lvl9pPr>
              </a:lstStyle>
              <a:p>
                <a:pPr marL="0" marR="0" lvl="0" indent="0" algn="ctr" defTabSz="895350" rtl="0" eaLnBrk="1" fontAlgn="base" latinLnBrk="0" hangingPunct="1">
                  <a:lnSpc>
                    <a:spcPct val="100000"/>
                  </a:lnSpc>
                  <a:spcBef>
                    <a:spcPct val="0"/>
                  </a:spcBef>
                  <a:spcAft>
                    <a:spcPct val="0"/>
                  </a:spcAft>
                  <a:buClr>
                    <a:srgbClr val="003366"/>
                  </a:buClr>
                  <a:buSzTx/>
                  <a:buFontTx/>
                  <a:buNone/>
                  <a:tabLst/>
                  <a:defRPr/>
                </a:pPr>
                <a:r>
                  <a:rPr lang="en-US" sz="1800" kern="0" dirty="0" smtClean="0">
                    <a:solidFill>
                      <a:srgbClr val="003366"/>
                    </a:solidFill>
                    <a:cs typeface="Arial" charset="0"/>
                  </a:rPr>
                  <a:t>Pre</a:t>
                </a:r>
                <a:r>
                  <a:rPr kumimoji="0" lang="en-US" sz="1800" b="0" i="0" u="none" strike="noStrike" kern="0" cap="none" spc="0" normalizeH="0" baseline="0" noProof="0" dirty="0" smtClean="0">
                    <a:ln>
                      <a:noFill/>
                    </a:ln>
                    <a:solidFill>
                      <a:srgbClr val="003366"/>
                    </a:solidFill>
                    <a:effectLst/>
                    <a:uLnTx/>
                    <a:uFillTx/>
                    <a:latin typeface="Arial" charset="0"/>
                    <a:ea typeface="ＭＳ Ｐゴシック" charset="0"/>
                    <a:cs typeface="Arial" charset="0"/>
                  </a:rPr>
                  <a:t>-clinical</a:t>
                </a:r>
              </a:p>
            </p:txBody>
          </p:sp>
          <p:sp>
            <p:nvSpPr>
              <p:cNvPr id="18" name="Rectangle 286"/>
              <p:cNvSpPr txBox="1">
                <a:spLocks noChangeArrowheads="1"/>
              </p:cNvSpPr>
              <p:nvPr/>
            </p:nvSpPr>
            <p:spPr bwMode="gray">
              <a:xfrm>
                <a:off x="4238906" y="4690617"/>
                <a:ext cx="2570934" cy="231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lvl1pPr defTabSz="895350">
                  <a:defRPr sz="2000">
                    <a:solidFill>
                      <a:schemeClr val="tx2"/>
                    </a:solidFill>
                    <a:latin typeface="Arial" charset="0"/>
                    <a:ea typeface="ＭＳ Ｐゴシック" charset="0"/>
                  </a:defRPr>
                </a:lvl1pPr>
                <a:lvl2pPr marL="193675" indent="-192088" defTabSz="895350">
                  <a:defRPr sz="2000">
                    <a:solidFill>
                      <a:schemeClr val="tx2"/>
                    </a:solidFill>
                    <a:latin typeface="Arial" charset="0"/>
                    <a:ea typeface="ＭＳ Ｐゴシック" charset="0"/>
                  </a:defRPr>
                </a:lvl2pPr>
                <a:lvl3pPr marL="457200" indent="-261938" defTabSz="895350">
                  <a:defRPr>
                    <a:solidFill>
                      <a:schemeClr val="tx2"/>
                    </a:solidFill>
                    <a:latin typeface="Arial" charset="0"/>
                    <a:ea typeface="ＭＳ Ｐゴシック" charset="0"/>
                  </a:defRPr>
                </a:lvl3pPr>
                <a:lvl4pPr marL="614363" indent="-155575" defTabSz="895350">
                  <a:defRPr sz="1600">
                    <a:solidFill>
                      <a:schemeClr val="tx2"/>
                    </a:solidFill>
                    <a:latin typeface="Arial" charset="0"/>
                    <a:ea typeface="ＭＳ Ｐゴシック" charset="0"/>
                  </a:defRPr>
                </a:lvl4pPr>
                <a:lvl5pPr marL="746125" indent="-130175" defTabSz="895350">
                  <a:defRPr sz="1400">
                    <a:solidFill>
                      <a:schemeClr val="tx2"/>
                    </a:solidFill>
                    <a:latin typeface="Arial" charset="0"/>
                    <a:ea typeface="ＭＳ Ｐゴシック" charset="0"/>
                  </a:defRPr>
                </a:lvl5pPr>
                <a:lvl6pPr marL="1203325" indent="-130175" defTabSz="895350" eaLnBrk="0" hangingPunct="0">
                  <a:defRPr sz="1400">
                    <a:solidFill>
                      <a:schemeClr val="tx2"/>
                    </a:solidFill>
                    <a:latin typeface="Arial" charset="0"/>
                    <a:ea typeface="ＭＳ Ｐゴシック" charset="0"/>
                  </a:defRPr>
                </a:lvl6pPr>
                <a:lvl7pPr marL="1660525" indent="-130175" defTabSz="895350" eaLnBrk="0" hangingPunct="0">
                  <a:defRPr sz="1400">
                    <a:solidFill>
                      <a:schemeClr val="tx2"/>
                    </a:solidFill>
                    <a:latin typeface="Arial" charset="0"/>
                    <a:ea typeface="ＭＳ Ｐゴシック" charset="0"/>
                  </a:defRPr>
                </a:lvl7pPr>
                <a:lvl8pPr marL="2117725" indent="-130175" defTabSz="895350" eaLnBrk="0" hangingPunct="0">
                  <a:defRPr sz="1400">
                    <a:solidFill>
                      <a:schemeClr val="tx2"/>
                    </a:solidFill>
                    <a:latin typeface="Arial" charset="0"/>
                    <a:ea typeface="ＭＳ Ｐゴシック" charset="0"/>
                  </a:defRPr>
                </a:lvl8pPr>
                <a:lvl9pPr marL="2574925" indent="-130175" defTabSz="895350" eaLnBrk="0" hangingPunct="0">
                  <a:defRPr sz="1400">
                    <a:solidFill>
                      <a:schemeClr val="tx2"/>
                    </a:solidFill>
                    <a:latin typeface="Arial" charset="0"/>
                    <a:ea typeface="ＭＳ Ｐゴシック" charset="0"/>
                  </a:defRPr>
                </a:lvl9pPr>
              </a:lstStyle>
              <a:p>
                <a:pPr marL="0" marR="0" lvl="0" indent="0" algn="ctr" defTabSz="895350" rtl="0" eaLnBrk="1" fontAlgn="base" latinLnBrk="0" hangingPunct="1">
                  <a:lnSpc>
                    <a:spcPct val="100000"/>
                  </a:lnSpc>
                  <a:spcBef>
                    <a:spcPct val="0"/>
                  </a:spcBef>
                  <a:spcAft>
                    <a:spcPct val="0"/>
                  </a:spcAft>
                  <a:buClr>
                    <a:srgbClr val="003366"/>
                  </a:buClr>
                  <a:buSzTx/>
                  <a:buFontTx/>
                  <a:buNone/>
                  <a:tabLst/>
                  <a:defRPr/>
                </a:pPr>
                <a:r>
                  <a:rPr kumimoji="0" lang="en-US" sz="2400" b="0" i="0" u="none" strike="noStrike" kern="0" cap="none" spc="0" normalizeH="0" baseline="0" noProof="0" dirty="0" smtClean="0">
                    <a:ln>
                      <a:noFill/>
                    </a:ln>
                    <a:solidFill>
                      <a:srgbClr val="003366"/>
                    </a:solidFill>
                    <a:effectLst/>
                    <a:uLnTx/>
                    <a:uFillTx/>
                    <a:latin typeface="Arial" charset="0"/>
                    <a:ea typeface="ＭＳ Ｐゴシック" charset="0"/>
                    <a:cs typeface="Arial" charset="0"/>
                  </a:rPr>
                  <a:t>Analytical</a:t>
                </a:r>
              </a:p>
            </p:txBody>
          </p:sp>
        </p:grpSp>
        <p:sp>
          <p:nvSpPr>
            <p:cNvPr id="12" name="Rectangle 18"/>
            <p:cNvSpPr txBox="1">
              <a:spLocks noChangeArrowheads="1"/>
            </p:cNvSpPr>
            <p:nvPr/>
          </p:nvSpPr>
          <p:spPr bwMode="gray">
            <a:xfrm>
              <a:off x="4598233" y="1857593"/>
              <a:ext cx="2145284" cy="236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defTabSz="87630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pitchFamily="34" charset="0"/>
                  <a:ea typeface="MS PGothic" pitchFamily="34" charset="-128"/>
                </a:defRPr>
              </a:lvl1pPr>
              <a:lvl2pPr marL="742950" indent="-285750" defTabSz="876300">
                <a:lnSpc>
                  <a:spcPct val="95000"/>
                </a:lnSpc>
                <a:spcBef>
                  <a:spcPct val="20000"/>
                </a:spcBef>
                <a:spcAft>
                  <a:spcPct val="20000"/>
                </a:spcAft>
                <a:buClr>
                  <a:srgbClr val="005BC3"/>
                </a:buClr>
                <a:buFont typeface="Arial" pitchFamily="34" charset="0"/>
                <a:buChar char="•"/>
                <a:defRPr sz="2000">
                  <a:solidFill>
                    <a:schemeClr val="tx2"/>
                  </a:solidFill>
                  <a:latin typeface="Arial" pitchFamily="34" charset="0"/>
                  <a:ea typeface="MS PGothic" pitchFamily="34" charset="-128"/>
                </a:defRPr>
              </a:lvl2pPr>
              <a:lvl3pPr marL="1143000" indent="-228600" defTabSz="876300">
                <a:lnSpc>
                  <a:spcPct val="95000"/>
                </a:lnSpc>
                <a:spcBef>
                  <a:spcPct val="20000"/>
                </a:spcBef>
                <a:spcAft>
                  <a:spcPct val="20000"/>
                </a:spcAft>
                <a:buClr>
                  <a:srgbClr val="005BC3"/>
                </a:buClr>
                <a:buFont typeface="Arial" pitchFamily="34" charset="0"/>
                <a:buChar char="–"/>
                <a:defRPr>
                  <a:solidFill>
                    <a:schemeClr val="tx2"/>
                  </a:solidFill>
                  <a:latin typeface="Arial" pitchFamily="34" charset="0"/>
                  <a:ea typeface="MS PGothic" pitchFamily="34" charset="-128"/>
                </a:defRPr>
              </a:lvl3pPr>
              <a:lvl4pPr marL="1600200" indent="-228600" defTabSz="876300">
                <a:lnSpc>
                  <a:spcPct val="95000"/>
                </a:lnSpc>
                <a:spcBef>
                  <a:spcPct val="20000"/>
                </a:spcBef>
                <a:buClr>
                  <a:srgbClr val="005BC3"/>
                </a:buClr>
                <a:buFont typeface="Arial" pitchFamily="34" charset="0"/>
                <a:buChar char="»"/>
                <a:defRPr sz="1600">
                  <a:solidFill>
                    <a:schemeClr val="tx2"/>
                  </a:solidFill>
                  <a:latin typeface="Arial" pitchFamily="34" charset="0"/>
                  <a:ea typeface="MS PGothic" pitchFamily="34" charset="-128"/>
                </a:defRPr>
              </a:lvl4pPr>
              <a:lvl5pPr marL="2057400" indent="-228600" defTabSz="876300">
                <a:spcBef>
                  <a:spcPct val="20000"/>
                </a:spcBef>
                <a:buClr>
                  <a:srgbClr val="005BC3"/>
                </a:buClr>
                <a:buFont typeface="Arial" pitchFamily="34" charset="0"/>
                <a:buChar char="•"/>
                <a:defRPr sz="1400">
                  <a:solidFill>
                    <a:schemeClr val="tx2"/>
                  </a:solidFill>
                  <a:latin typeface="Arial" pitchFamily="34" charset="0"/>
                  <a:ea typeface="MS PGothic" pitchFamily="34" charset="-128"/>
                </a:defRPr>
              </a:lvl5pPr>
              <a:lvl6pPr marL="2514600" indent="-228600" defTabSz="8763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6pPr>
              <a:lvl7pPr marL="2971800" indent="-228600" defTabSz="8763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7pPr>
              <a:lvl8pPr marL="3429000" indent="-228600" defTabSz="8763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8pPr>
              <a:lvl9pPr marL="3886200" indent="-228600" defTabSz="8763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9pPr>
            </a:lstStyle>
            <a:p>
              <a:pPr marL="0" marR="0" lvl="0" indent="0" algn="ctr" defTabSz="876300" rtl="0" eaLnBrk="1" fontAlgn="base" latinLnBrk="0" hangingPunct="1">
                <a:lnSpc>
                  <a:spcPct val="100000"/>
                </a:lnSpc>
                <a:spcBef>
                  <a:spcPct val="0"/>
                </a:spcBef>
                <a:spcAft>
                  <a:spcPct val="0"/>
                </a:spcAft>
                <a:buClrTx/>
                <a:buSzTx/>
                <a:buFontTx/>
                <a:buNone/>
                <a:tabLst/>
                <a:defRPr/>
              </a:pPr>
              <a:r>
                <a:rPr kumimoji="0" lang="en-GB" altLang="en-US" sz="1400" b="1" i="0" u="none" strike="noStrike" kern="0" cap="none" spc="0" normalizeH="0" baseline="0" noProof="0" dirty="0">
                  <a:ln>
                    <a:noFill/>
                  </a:ln>
                  <a:solidFill>
                    <a:srgbClr val="003366"/>
                  </a:solidFill>
                  <a:effectLst/>
                  <a:uLnTx/>
                  <a:uFillTx/>
                  <a:latin typeface="Arial" pitchFamily="34" charset="0"/>
                  <a:ea typeface="MS PGothic" pitchFamily="34" charset="-128"/>
                  <a:cs typeface="+mn-cs"/>
                </a:rPr>
                <a:t>Biosimilar </a:t>
              </a:r>
              <a:r>
                <a:rPr kumimoji="0" lang="en-GB" altLang="en-US" sz="1400" b="1" i="0" u="none" strike="noStrike" kern="0" cap="none" spc="0" normalizeH="0" baseline="0" noProof="0" dirty="0" smtClean="0">
                  <a:ln>
                    <a:noFill/>
                  </a:ln>
                  <a:solidFill>
                    <a:srgbClr val="003366"/>
                  </a:solidFill>
                  <a:effectLst/>
                  <a:uLnTx/>
                  <a:uFillTx/>
                  <a:latin typeface="Arial" pitchFamily="34" charset="0"/>
                  <a:ea typeface="MS PGothic" pitchFamily="34" charset="-128"/>
                  <a:cs typeface="+mn-cs"/>
                </a:rPr>
                <a:t>development</a:t>
              </a:r>
              <a:endParaRPr kumimoji="0" lang="en-GB" altLang="en-US" sz="1400" b="1" i="0" u="none" strike="noStrike" kern="0" cap="none" spc="0" normalizeH="0" baseline="0" noProof="0" dirty="0">
                <a:ln>
                  <a:noFill/>
                </a:ln>
                <a:solidFill>
                  <a:srgbClr val="003366"/>
                </a:solidFill>
                <a:effectLst/>
                <a:uLnTx/>
                <a:uFillTx/>
                <a:latin typeface="Arial" pitchFamily="34" charset="0"/>
                <a:ea typeface="MS PGothic" pitchFamily="34" charset="-128"/>
                <a:cs typeface="+mn-cs"/>
              </a:endParaRPr>
            </a:p>
          </p:txBody>
        </p:sp>
        <p:cxnSp>
          <p:nvCxnSpPr>
            <p:cNvPr id="13" name="Straight Connector 216"/>
            <p:cNvCxnSpPr/>
            <p:nvPr/>
          </p:nvCxnSpPr>
          <p:spPr bwMode="gray">
            <a:xfrm>
              <a:off x="5584044" y="1759469"/>
              <a:ext cx="0" cy="120357"/>
            </a:xfrm>
            <a:prstGeom prst="line">
              <a:avLst/>
            </a:prstGeom>
            <a:solidFill>
              <a:srgbClr val="CCDEF3"/>
            </a:solidFill>
            <a:ln w="12700" cap="flat" cmpd="sng" algn="ctr">
              <a:solidFill>
                <a:srgbClr val="62B4E8">
                  <a:lumMod val="50000"/>
                </a:srgbClr>
              </a:solidFill>
              <a:prstDash val="solid"/>
              <a:round/>
              <a:headEnd type="none" w="med" len="med"/>
              <a:tailEnd type="none" w="med" len="med"/>
            </a:ln>
            <a:effectLst/>
          </p:spPr>
        </p:cxnSp>
      </p:grpSp>
      <p:sp>
        <p:nvSpPr>
          <p:cNvPr id="23" name="Textfeld 22"/>
          <p:cNvSpPr txBox="1"/>
          <p:nvPr/>
        </p:nvSpPr>
        <p:spPr>
          <a:xfrm>
            <a:off x="1691680" y="5661248"/>
            <a:ext cx="5606599" cy="677108"/>
          </a:xfrm>
          <a:prstGeom prst="rect">
            <a:avLst/>
          </a:prstGeom>
          <a:noFill/>
        </p:spPr>
        <p:txBody>
          <a:bodyPr wrap="none" rtlCol="0">
            <a:spAutoFit/>
          </a:bodyPr>
          <a:lstStyle/>
          <a:p>
            <a:r>
              <a:rPr lang="en-US" sz="2000" b="1" dirty="0" smtClean="0"/>
              <a:t>Can we learn from clinical development strategies?</a:t>
            </a:r>
          </a:p>
          <a:p>
            <a:endParaRPr lang="de-DE" dirty="0"/>
          </a:p>
        </p:txBody>
      </p:sp>
    </p:spTree>
    <p:extLst>
      <p:ext uri="{BB962C8B-B14F-4D97-AF65-F5344CB8AC3E}">
        <p14:creationId xmlns:p14="http://schemas.microsoft.com/office/powerpoint/2010/main" xmlns="" val="3923747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49" y="188640"/>
            <a:ext cx="7620000" cy="1143000"/>
          </a:xfrm>
        </p:spPr>
        <p:txBody>
          <a:bodyPr/>
          <a:lstStyle/>
          <a:p>
            <a:r>
              <a:rPr lang="en-US" sz="3600" dirty="0" smtClean="0"/>
              <a:t>Transferring strategies from clinical development is challenging</a:t>
            </a:r>
            <a:endParaRPr lang="en-US" sz="3500" dirty="0"/>
          </a:p>
        </p:txBody>
      </p:sp>
      <p:sp>
        <p:nvSpPr>
          <p:cNvPr id="3" name="Content Placeholder 2"/>
          <p:cNvSpPr>
            <a:spLocks noGrp="1"/>
          </p:cNvSpPr>
          <p:nvPr>
            <p:ph idx="1"/>
          </p:nvPr>
        </p:nvSpPr>
        <p:spPr>
          <a:xfrm>
            <a:off x="251520" y="1600200"/>
            <a:ext cx="7211144" cy="2764904"/>
          </a:xfrm>
        </p:spPr>
        <p:txBody>
          <a:bodyPr>
            <a:normAutofit lnSpcReduction="10000"/>
          </a:bodyPr>
          <a:lstStyle/>
          <a:p>
            <a:r>
              <a:rPr lang="en-US" dirty="0" smtClean="0"/>
              <a:t>Often </a:t>
            </a:r>
            <a:r>
              <a:rPr lang="en-US" dirty="0" smtClean="0"/>
              <a:t>extremely limited sample </a:t>
            </a:r>
            <a:r>
              <a:rPr lang="en-US" dirty="0" smtClean="0"/>
              <a:t>size (cannot be increased)</a:t>
            </a:r>
            <a:endParaRPr lang="en-US" dirty="0" smtClean="0"/>
          </a:p>
          <a:p>
            <a:r>
              <a:rPr lang="en-US" dirty="0" smtClean="0"/>
              <a:t>Many dimensions of molecule to consider </a:t>
            </a:r>
            <a:r>
              <a:rPr lang="en-US" dirty="0" smtClean="0"/>
              <a:t/>
            </a:r>
            <a:br>
              <a:rPr lang="en-US" dirty="0" smtClean="0"/>
            </a:br>
            <a:r>
              <a:rPr lang="en-US" dirty="0" smtClean="0"/>
              <a:t>(</a:t>
            </a:r>
            <a:r>
              <a:rPr lang="en-US" dirty="0" smtClean="0">
                <a:sym typeface="Wingdings" pitchFamily="2" charset="2"/>
              </a:rPr>
              <a:t> multiple testing, but limited sample size available)</a:t>
            </a:r>
            <a:endParaRPr lang="en-US" dirty="0" smtClean="0"/>
          </a:p>
          <a:p>
            <a:r>
              <a:rPr lang="en-US" dirty="0" smtClean="0"/>
              <a:t>Relevance to clinical safety and efficacy often </a:t>
            </a:r>
            <a:r>
              <a:rPr lang="en-US" dirty="0" smtClean="0"/>
              <a:t>unclear</a:t>
            </a:r>
            <a:br>
              <a:rPr lang="en-US" dirty="0" smtClean="0"/>
            </a:br>
            <a:r>
              <a:rPr lang="en-US" dirty="0" smtClean="0"/>
              <a:t>(</a:t>
            </a:r>
            <a:r>
              <a:rPr lang="en-US" dirty="0" smtClean="0">
                <a:sym typeface="Wingdings" pitchFamily="2" charset="2"/>
              </a:rPr>
              <a:t> establishing of meaningful equivalence margins is difficult/sometimes impossible)</a:t>
            </a:r>
            <a:endParaRPr lang="en-US" dirty="0" smtClean="0"/>
          </a:p>
          <a:p>
            <a:r>
              <a:rPr lang="en-US" dirty="0" smtClean="0"/>
              <a:t>Concept of independent and identical distributed might not </a:t>
            </a:r>
            <a:r>
              <a:rPr lang="en-US" dirty="0" smtClean="0"/>
              <a:t>hold (e.g</a:t>
            </a:r>
            <a:r>
              <a:rPr lang="en-US" dirty="0" smtClean="0"/>
              <a:t>., shifts and drifts)</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83568" y="4437112"/>
            <a:ext cx="6654800" cy="2120900"/>
          </a:xfrm>
          <a:prstGeom prst="rect">
            <a:avLst/>
          </a:prstGeom>
          <a:noFill/>
          <a:ln w="9525">
            <a:noFill/>
            <a:miter lim="800000"/>
            <a:headEnd/>
            <a:tailEnd/>
          </a:ln>
        </p:spPr>
      </p:pic>
      <p:sp>
        <p:nvSpPr>
          <p:cNvPr id="9" name="Textfeld 8"/>
          <p:cNvSpPr txBox="1"/>
          <p:nvPr/>
        </p:nvSpPr>
        <p:spPr>
          <a:xfrm>
            <a:off x="683568" y="6488668"/>
            <a:ext cx="5438092" cy="369332"/>
          </a:xfrm>
          <a:prstGeom prst="rect">
            <a:avLst/>
          </a:prstGeom>
          <a:noFill/>
        </p:spPr>
        <p:txBody>
          <a:bodyPr wrap="none" rtlCol="0">
            <a:spAutoFit/>
          </a:bodyPr>
          <a:lstStyle/>
          <a:p>
            <a:r>
              <a:rPr lang="de-DE" dirty="0" smtClean="0"/>
              <a:t>Kim et al. </a:t>
            </a:r>
            <a:r>
              <a:rPr lang="de-DE" dirty="0" smtClean="0"/>
              <a:t>(2017): </a:t>
            </a:r>
            <a:r>
              <a:rPr lang="de-DE" dirty="0" err="1" smtClean="0"/>
              <a:t>doi</a:t>
            </a:r>
            <a:r>
              <a:rPr lang="de-DE" dirty="0" smtClean="0"/>
              <a:t>: 10.1080/19420862.2017.1305530</a:t>
            </a:r>
            <a:endParaRPr lang="de-DE" dirty="0"/>
          </a:p>
        </p:txBody>
      </p:sp>
    </p:spTree>
    <p:extLst>
      <p:ext uri="{BB962C8B-B14F-4D97-AF65-F5344CB8AC3E}">
        <p14:creationId xmlns:p14="http://schemas.microsoft.com/office/powerpoint/2010/main" xmlns="" val="39237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49" y="188640"/>
            <a:ext cx="7620000" cy="1143000"/>
          </a:xfrm>
        </p:spPr>
        <p:txBody>
          <a:bodyPr/>
          <a:lstStyle/>
          <a:p>
            <a:r>
              <a:rPr lang="en-US" sz="3600" dirty="0" smtClean="0"/>
              <a:t>Without the correct research question: no appropriate statistical analysis</a:t>
            </a:r>
            <a:endParaRPr lang="en-US" sz="3500" dirty="0"/>
          </a:p>
        </p:txBody>
      </p:sp>
      <p:sp>
        <p:nvSpPr>
          <p:cNvPr id="3" name="Content Placeholder 2"/>
          <p:cNvSpPr>
            <a:spLocks noGrp="1"/>
          </p:cNvSpPr>
          <p:nvPr>
            <p:ph idx="1"/>
          </p:nvPr>
        </p:nvSpPr>
        <p:spPr>
          <a:xfrm>
            <a:off x="251520" y="1600200"/>
            <a:ext cx="7211144" cy="2764904"/>
          </a:xfrm>
        </p:spPr>
        <p:txBody>
          <a:bodyPr>
            <a:noAutofit/>
          </a:bodyPr>
          <a:lstStyle/>
          <a:p>
            <a:r>
              <a:rPr lang="en-US" dirty="0" smtClean="0"/>
              <a:t>What does “analytical similarity” mean?</a:t>
            </a:r>
          </a:p>
          <a:p>
            <a:pPr lvl="1"/>
            <a:r>
              <a:rPr lang="en-US" dirty="0" smtClean="0"/>
              <a:t>Equivalence in mean value?</a:t>
            </a:r>
          </a:p>
          <a:p>
            <a:pPr lvl="1"/>
            <a:endParaRPr lang="en-US" dirty="0" smtClean="0"/>
          </a:p>
          <a:p>
            <a:pPr lvl="1"/>
            <a:endParaRPr lang="en-US" dirty="0" smtClean="0"/>
          </a:p>
          <a:p>
            <a:pPr lvl="1"/>
            <a:endParaRPr lang="en-US" dirty="0" smtClean="0"/>
          </a:p>
          <a:p>
            <a:pPr lvl="1">
              <a:buNone/>
            </a:pPr>
            <a:r>
              <a:rPr lang="en-US" dirty="0" smtClean="0"/>
              <a:t/>
            </a:r>
            <a:br>
              <a:rPr lang="en-US" dirty="0" smtClean="0"/>
            </a:br>
            <a:endParaRPr lang="en-US" dirty="0" smtClean="0"/>
          </a:p>
          <a:p>
            <a:pPr lvl="1">
              <a:buNone/>
            </a:pPr>
            <a:endParaRPr lang="en-US" dirty="0" smtClean="0"/>
          </a:p>
          <a:p>
            <a:pPr lvl="1">
              <a:buNone/>
            </a:pPr>
            <a:r>
              <a:rPr lang="en-US" dirty="0" smtClean="0"/>
              <a:t/>
            </a:r>
            <a:br>
              <a:rPr lang="en-US" dirty="0" smtClean="0"/>
            </a:br>
            <a:r>
              <a:rPr lang="en-US" dirty="0" smtClean="0"/>
              <a:t/>
            </a:r>
            <a:br>
              <a:rPr lang="en-US" dirty="0" smtClean="0"/>
            </a:br>
            <a:endParaRPr lang="en-US" dirty="0" smtClean="0"/>
          </a:p>
          <a:p>
            <a:pPr lvl="1">
              <a:buNone/>
            </a:pPr>
            <a:endParaRPr lang="en-US" dirty="0" smtClean="0"/>
          </a:p>
        </p:txBody>
      </p:sp>
      <p:pic>
        <p:nvPicPr>
          <p:cNvPr id="3074" name="Picture 2"/>
          <p:cNvPicPr>
            <a:picLocks noChangeAspect="1" noChangeArrowheads="1"/>
          </p:cNvPicPr>
          <p:nvPr/>
        </p:nvPicPr>
        <p:blipFill>
          <a:blip r:embed="rId2" cstate="print"/>
          <a:srcRect/>
          <a:stretch>
            <a:fillRect/>
          </a:stretch>
        </p:blipFill>
        <p:spPr bwMode="auto">
          <a:xfrm>
            <a:off x="5292080" y="1700808"/>
            <a:ext cx="3065730" cy="1820044"/>
          </a:xfrm>
          <a:prstGeom prst="rect">
            <a:avLst/>
          </a:prstGeom>
          <a:noFill/>
          <a:ln w="9525">
            <a:noFill/>
            <a:miter lim="800000"/>
            <a:headEnd/>
            <a:tailEnd/>
          </a:ln>
        </p:spPr>
      </p:pic>
      <p:sp>
        <p:nvSpPr>
          <p:cNvPr id="7" name="Textfeld 6"/>
          <p:cNvSpPr txBox="1"/>
          <p:nvPr/>
        </p:nvSpPr>
        <p:spPr>
          <a:xfrm>
            <a:off x="5796136" y="1916832"/>
            <a:ext cx="1243738" cy="646331"/>
          </a:xfrm>
          <a:prstGeom prst="rect">
            <a:avLst/>
          </a:prstGeom>
          <a:noFill/>
        </p:spPr>
        <p:txBody>
          <a:bodyPr wrap="none" rtlCol="0">
            <a:spAutoFit/>
          </a:bodyPr>
          <a:lstStyle/>
          <a:p>
            <a:r>
              <a:rPr lang="de-DE" dirty="0" smtClean="0">
                <a:sym typeface="Wingdings" pitchFamily="2" charset="2"/>
              </a:rPr>
              <a:t>Intuition:</a:t>
            </a:r>
            <a:br>
              <a:rPr lang="de-DE" dirty="0" smtClean="0">
                <a:sym typeface="Wingdings" pitchFamily="2" charset="2"/>
              </a:rPr>
            </a:br>
            <a:r>
              <a:rPr lang="de-DE" dirty="0" smtClean="0">
                <a:sym typeface="Wingdings" pitchFamily="2" charset="2"/>
              </a:rPr>
              <a:t>Test: </a:t>
            </a:r>
            <a:endParaRPr lang="de-DE" dirty="0"/>
          </a:p>
        </p:txBody>
      </p:sp>
      <p:pic>
        <p:nvPicPr>
          <p:cNvPr id="13" name="Picture 2"/>
          <p:cNvPicPr>
            <a:picLocks noChangeAspect="1" noChangeArrowheads="1"/>
          </p:cNvPicPr>
          <p:nvPr/>
        </p:nvPicPr>
        <p:blipFill>
          <a:blip r:embed="rId3" cstate="print"/>
          <a:srcRect/>
          <a:stretch>
            <a:fillRect/>
          </a:stretch>
        </p:blipFill>
        <p:spPr bwMode="auto">
          <a:xfrm>
            <a:off x="395536" y="2492896"/>
            <a:ext cx="4833032" cy="2808312"/>
          </a:xfrm>
          <a:prstGeom prst="rect">
            <a:avLst/>
          </a:prstGeom>
          <a:noFill/>
          <a:ln w="9525">
            <a:noFill/>
            <a:miter lim="800000"/>
            <a:headEnd/>
            <a:tailEnd/>
          </a:ln>
        </p:spPr>
      </p:pic>
      <p:sp>
        <p:nvSpPr>
          <p:cNvPr id="14" name="Rechteck 13"/>
          <p:cNvSpPr/>
          <p:nvPr/>
        </p:nvSpPr>
        <p:spPr>
          <a:xfrm>
            <a:off x="1331640" y="5445224"/>
            <a:ext cx="633670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Products </a:t>
            </a:r>
            <a:r>
              <a:rPr lang="de-DE" dirty="0" err="1" smtClean="0"/>
              <a:t>with</a:t>
            </a:r>
            <a:r>
              <a:rPr lang="de-DE" dirty="0" smtClean="0"/>
              <a:t> </a:t>
            </a:r>
            <a:r>
              <a:rPr lang="de-DE" dirty="0" err="1" smtClean="0"/>
              <a:t>observed</a:t>
            </a:r>
            <a:r>
              <a:rPr lang="de-DE" dirty="0" smtClean="0"/>
              <a:t> </a:t>
            </a:r>
            <a:r>
              <a:rPr lang="de-DE" dirty="0" err="1" smtClean="0"/>
              <a:t>values</a:t>
            </a:r>
            <a:r>
              <a:rPr lang="de-DE" dirty="0" smtClean="0"/>
              <a:t> </a:t>
            </a:r>
            <a:r>
              <a:rPr lang="de-DE" dirty="0" err="1" smtClean="0"/>
              <a:t>for</a:t>
            </a:r>
            <a:r>
              <a:rPr lang="de-DE" dirty="0" smtClean="0"/>
              <a:t> Reference </a:t>
            </a:r>
            <a:r>
              <a:rPr lang="de-DE" dirty="0" err="1" smtClean="0"/>
              <a:t>are</a:t>
            </a:r>
            <a:r>
              <a:rPr lang="de-DE" dirty="0" smtClean="0"/>
              <a:t> on </a:t>
            </a:r>
            <a:r>
              <a:rPr lang="de-DE" dirty="0" err="1" smtClean="0"/>
              <a:t>the</a:t>
            </a:r>
            <a:r>
              <a:rPr lang="de-DE" dirty="0" smtClean="0"/>
              <a:t> </a:t>
            </a:r>
            <a:r>
              <a:rPr lang="de-DE" dirty="0" err="1" smtClean="0"/>
              <a:t>market</a:t>
            </a:r>
            <a:r>
              <a:rPr lang="de-DE" dirty="0" smtClean="0"/>
              <a:t/>
            </a:r>
            <a:br>
              <a:rPr lang="de-DE" dirty="0" smtClean="0"/>
            </a:br>
            <a:r>
              <a:rPr lang="de-DE" dirty="0" smtClean="0">
                <a:sym typeface="Wingdings" pitchFamily="2" charset="2"/>
              </a:rPr>
              <a:t> </a:t>
            </a:r>
            <a:r>
              <a:rPr lang="de-DE" dirty="0" err="1" smtClean="0">
                <a:sym typeface="Wingdings" pitchFamily="2" charset="2"/>
              </a:rPr>
              <a:t>Biosimilar</a:t>
            </a:r>
            <a:r>
              <a:rPr lang="de-DE" dirty="0" smtClean="0">
                <a:sym typeface="Wingdings" pitchFamily="2" charset="2"/>
              </a:rPr>
              <a:t> </a:t>
            </a:r>
            <a:r>
              <a:rPr lang="de-DE" dirty="0" err="1" smtClean="0">
                <a:sym typeface="Wingdings" pitchFamily="2" charset="2"/>
              </a:rPr>
              <a:t>acceptable</a:t>
            </a:r>
            <a:r>
              <a:rPr lang="de-DE" dirty="0" smtClean="0">
                <a:sym typeface="Wingdings" pitchFamily="2" charset="2"/>
              </a:rPr>
              <a:t> </a:t>
            </a:r>
            <a:r>
              <a:rPr lang="de-DE" dirty="0" err="1" smtClean="0">
                <a:sym typeface="Wingdings" pitchFamily="2" charset="2"/>
              </a:rPr>
              <a:t>as</a:t>
            </a:r>
            <a:r>
              <a:rPr lang="de-DE" dirty="0" smtClean="0">
                <a:sym typeface="Wingdings" pitchFamily="2" charset="2"/>
              </a:rPr>
              <a:t> </a:t>
            </a:r>
            <a:r>
              <a:rPr lang="de-DE" dirty="0" err="1" smtClean="0">
                <a:sym typeface="Wingdings" pitchFamily="2" charset="2"/>
              </a:rPr>
              <a:t>long</a:t>
            </a:r>
            <a:r>
              <a:rPr lang="de-DE" dirty="0" smtClean="0">
                <a:sym typeface="Wingdings" pitchFamily="2" charset="2"/>
              </a:rPr>
              <a:t> </a:t>
            </a:r>
            <a:r>
              <a:rPr lang="de-DE" dirty="0" err="1" smtClean="0">
                <a:sym typeface="Wingdings" pitchFamily="2" charset="2"/>
              </a:rPr>
              <a:t>as</a:t>
            </a:r>
            <a:r>
              <a:rPr lang="de-DE" dirty="0" smtClean="0">
                <a:sym typeface="Wingdings" pitchFamily="2" charset="2"/>
              </a:rPr>
              <a:t> </a:t>
            </a:r>
            <a:r>
              <a:rPr lang="de-DE" dirty="0" err="1" smtClean="0">
                <a:sym typeface="Wingdings" pitchFamily="2" charset="2"/>
              </a:rPr>
              <a:t>it</a:t>
            </a:r>
            <a:r>
              <a:rPr lang="de-DE" dirty="0" smtClean="0">
                <a:sym typeface="Wingdings" pitchFamily="2" charset="2"/>
              </a:rPr>
              <a:t> </a:t>
            </a:r>
            <a:r>
              <a:rPr lang="de-DE" dirty="0" err="1" smtClean="0">
                <a:sym typeface="Wingdings" pitchFamily="2" charset="2"/>
              </a:rPr>
              <a:t>is</a:t>
            </a:r>
            <a:r>
              <a:rPr lang="de-DE" dirty="0" smtClean="0">
                <a:sym typeface="Wingdings" pitchFamily="2" charset="2"/>
              </a:rPr>
              <a:t> in </a:t>
            </a:r>
            <a:r>
              <a:rPr lang="de-DE" dirty="0" err="1" smtClean="0">
                <a:sym typeface="Wingdings" pitchFamily="2" charset="2"/>
              </a:rPr>
              <a:t>line</a:t>
            </a:r>
            <a:r>
              <a:rPr lang="de-DE" dirty="0" smtClean="0">
                <a:sym typeface="Wingdings" pitchFamily="2" charset="2"/>
              </a:rPr>
              <a:t> </a:t>
            </a:r>
            <a:r>
              <a:rPr lang="de-DE" dirty="0" err="1" smtClean="0">
                <a:sym typeface="Wingdings" pitchFamily="2" charset="2"/>
              </a:rPr>
              <a:t>with</a:t>
            </a:r>
            <a:r>
              <a:rPr lang="de-DE" dirty="0" smtClean="0">
                <a:sym typeface="Wingdings" pitchFamily="2" charset="2"/>
              </a:rPr>
              <a:t> </a:t>
            </a:r>
            <a:r>
              <a:rPr lang="de-DE" dirty="0" err="1" smtClean="0">
                <a:sym typeface="Wingdings" pitchFamily="2" charset="2"/>
              </a:rPr>
              <a:t>distribution</a:t>
            </a:r>
            <a:r>
              <a:rPr lang="de-DE" dirty="0" smtClean="0">
                <a:sym typeface="Wingdings" pitchFamily="2" charset="2"/>
              </a:rPr>
              <a:t> </a:t>
            </a:r>
            <a:r>
              <a:rPr lang="de-DE" dirty="0" err="1" smtClean="0">
                <a:sym typeface="Wingdings" pitchFamily="2" charset="2"/>
              </a:rPr>
              <a:t>of</a:t>
            </a:r>
            <a:r>
              <a:rPr lang="de-DE" dirty="0" smtClean="0">
                <a:sym typeface="Wingdings" pitchFamily="2" charset="2"/>
              </a:rPr>
              <a:t> Reference?</a:t>
            </a:r>
            <a:endParaRPr lang="de-DE" dirty="0"/>
          </a:p>
        </p:txBody>
      </p:sp>
    </p:spTree>
    <p:extLst>
      <p:ext uri="{BB962C8B-B14F-4D97-AF65-F5344CB8AC3E}">
        <p14:creationId xmlns:p14="http://schemas.microsoft.com/office/powerpoint/2010/main" xmlns="" val="39237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49" y="188640"/>
            <a:ext cx="7620000" cy="1143000"/>
          </a:xfrm>
        </p:spPr>
        <p:txBody>
          <a:bodyPr/>
          <a:lstStyle/>
          <a:p>
            <a:r>
              <a:rPr lang="en-US" sz="3600" dirty="0" smtClean="0"/>
              <a:t>Without the correct research question: no appropriate statistical analysis</a:t>
            </a:r>
            <a:endParaRPr lang="en-US" sz="3500" dirty="0"/>
          </a:p>
        </p:txBody>
      </p:sp>
      <p:sp>
        <p:nvSpPr>
          <p:cNvPr id="3" name="Content Placeholder 2"/>
          <p:cNvSpPr>
            <a:spLocks noGrp="1"/>
          </p:cNvSpPr>
          <p:nvPr>
            <p:ph idx="1"/>
          </p:nvPr>
        </p:nvSpPr>
        <p:spPr>
          <a:xfrm>
            <a:off x="251520" y="1600200"/>
            <a:ext cx="7211144" cy="2764904"/>
          </a:xfrm>
        </p:spPr>
        <p:txBody>
          <a:bodyPr>
            <a:noAutofit/>
          </a:bodyPr>
          <a:lstStyle/>
          <a:p>
            <a:r>
              <a:rPr lang="en-US" dirty="0" smtClean="0"/>
              <a:t>What does “analytical similarity” mean?</a:t>
            </a:r>
            <a:endParaRPr lang="en-US" dirty="0" smtClean="0"/>
          </a:p>
          <a:p>
            <a:pPr lvl="1"/>
            <a:r>
              <a:rPr lang="en-US" dirty="0" smtClean="0"/>
              <a:t>Equivalence in distribution?</a:t>
            </a:r>
          </a:p>
          <a:p>
            <a:pPr lvl="1"/>
            <a:endParaRPr lang="en-US" dirty="0" smtClean="0"/>
          </a:p>
          <a:p>
            <a:pPr lvl="1">
              <a:buNone/>
            </a:pPr>
            <a:r>
              <a:rPr lang="en-US" dirty="0" smtClean="0"/>
              <a:t/>
            </a:r>
            <a:br>
              <a:rPr lang="en-US" dirty="0" smtClean="0"/>
            </a:br>
            <a:r>
              <a:rPr lang="en-US" dirty="0" smtClean="0"/>
              <a:t/>
            </a:r>
            <a:br>
              <a:rPr lang="en-US" dirty="0" smtClean="0"/>
            </a:br>
            <a:endParaRPr lang="en-US" dirty="0" smtClean="0"/>
          </a:p>
          <a:p>
            <a:pPr lvl="1">
              <a:buNone/>
            </a:pPr>
            <a:endParaRPr lang="en-US" dirty="0" smtClean="0"/>
          </a:p>
        </p:txBody>
      </p:sp>
      <p:pic>
        <p:nvPicPr>
          <p:cNvPr id="3075" name="Picture 3"/>
          <p:cNvPicPr>
            <a:picLocks noChangeAspect="1" noChangeArrowheads="1"/>
          </p:cNvPicPr>
          <p:nvPr/>
        </p:nvPicPr>
        <p:blipFill>
          <a:blip r:embed="rId2" cstate="print"/>
          <a:srcRect/>
          <a:stretch>
            <a:fillRect/>
          </a:stretch>
        </p:blipFill>
        <p:spPr bwMode="auto">
          <a:xfrm>
            <a:off x="5364088" y="6296025"/>
            <a:ext cx="3038475" cy="561975"/>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5436096" y="2204864"/>
            <a:ext cx="2880320" cy="1832931"/>
          </a:xfrm>
          <a:prstGeom prst="rect">
            <a:avLst/>
          </a:prstGeom>
          <a:noFill/>
          <a:ln w="9525">
            <a:noFill/>
            <a:miter lim="800000"/>
            <a:headEnd/>
            <a:tailEnd/>
          </a:ln>
        </p:spPr>
      </p:pic>
      <p:sp>
        <p:nvSpPr>
          <p:cNvPr id="10" name="Textfeld 9"/>
          <p:cNvSpPr txBox="1"/>
          <p:nvPr/>
        </p:nvSpPr>
        <p:spPr>
          <a:xfrm>
            <a:off x="5868144" y="2348880"/>
            <a:ext cx="1296637" cy="646331"/>
          </a:xfrm>
          <a:prstGeom prst="rect">
            <a:avLst/>
          </a:prstGeom>
          <a:noFill/>
        </p:spPr>
        <p:txBody>
          <a:bodyPr wrap="none" rtlCol="0">
            <a:spAutoFit/>
          </a:bodyPr>
          <a:lstStyle/>
          <a:p>
            <a:r>
              <a:rPr lang="de-DE" dirty="0" smtClean="0">
                <a:sym typeface="Wingdings" pitchFamily="2" charset="2"/>
              </a:rPr>
              <a:t>Intuition: </a:t>
            </a:r>
            <a:br>
              <a:rPr lang="de-DE" dirty="0" smtClean="0">
                <a:sym typeface="Wingdings" pitchFamily="2" charset="2"/>
              </a:rPr>
            </a:br>
            <a:r>
              <a:rPr lang="de-DE" dirty="0" smtClean="0">
                <a:sym typeface="Wingdings" pitchFamily="2" charset="2"/>
              </a:rPr>
              <a:t>Test: </a:t>
            </a:r>
            <a:endParaRPr lang="de-DE" dirty="0"/>
          </a:p>
        </p:txBody>
      </p:sp>
      <p:sp>
        <p:nvSpPr>
          <p:cNvPr id="11" name="Textfeld 10"/>
          <p:cNvSpPr txBox="1"/>
          <p:nvPr/>
        </p:nvSpPr>
        <p:spPr>
          <a:xfrm>
            <a:off x="1547664" y="4293096"/>
            <a:ext cx="3239092" cy="461665"/>
          </a:xfrm>
          <a:prstGeom prst="rect">
            <a:avLst/>
          </a:prstGeom>
          <a:noFill/>
        </p:spPr>
        <p:txBody>
          <a:bodyPr wrap="none" rtlCol="0">
            <a:spAutoFit/>
          </a:bodyPr>
          <a:lstStyle/>
          <a:p>
            <a:r>
              <a:rPr lang="de-DE" sz="2400" b="1" dirty="0" smtClean="0"/>
              <a:t>Range-type </a:t>
            </a:r>
            <a:r>
              <a:rPr lang="de-DE" sz="2400" b="1" dirty="0" err="1" smtClean="0"/>
              <a:t>hypothesis</a:t>
            </a:r>
            <a:r>
              <a:rPr lang="de-DE" sz="2400" b="1" dirty="0" smtClean="0"/>
              <a:t>?</a:t>
            </a:r>
            <a:endParaRPr lang="de-DE" sz="2400" b="1" dirty="0"/>
          </a:p>
        </p:txBody>
      </p:sp>
      <p:sp>
        <p:nvSpPr>
          <p:cNvPr id="12" name="Rechteck 11"/>
          <p:cNvSpPr/>
          <p:nvPr/>
        </p:nvSpPr>
        <p:spPr>
          <a:xfrm>
            <a:off x="611560" y="5013176"/>
            <a:ext cx="66247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“The probability to observe an extremer value for </a:t>
            </a:r>
            <a:r>
              <a:rPr lang="en-US" i="1" dirty="0" smtClean="0"/>
              <a:t>the </a:t>
            </a:r>
            <a:r>
              <a:rPr lang="en-US" i="1" dirty="0" err="1" smtClean="0"/>
              <a:t>biosimilar</a:t>
            </a:r>
            <a:r>
              <a:rPr lang="en-US" i="1" dirty="0" smtClean="0"/>
              <a:t> than for the reference product </a:t>
            </a:r>
            <a:r>
              <a:rPr lang="en-US" i="1" dirty="0" smtClean="0"/>
              <a:t>is small”</a:t>
            </a:r>
            <a:endParaRPr lang="en-US" i="1" dirty="0"/>
          </a:p>
        </p:txBody>
      </p:sp>
    </p:spTree>
    <p:extLst>
      <p:ext uri="{BB962C8B-B14F-4D97-AF65-F5344CB8AC3E}">
        <p14:creationId xmlns:p14="http://schemas.microsoft.com/office/powerpoint/2010/main" xmlns="" val="39237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611560" y="1700808"/>
            <a:ext cx="6891114" cy="4056162"/>
          </a:xfrm>
          <a:prstGeom prst="rect">
            <a:avLst/>
          </a:prstGeom>
          <a:noFill/>
          <a:ln w="9525">
            <a:noFill/>
            <a:miter lim="800000"/>
            <a:headEnd/>
            <a:tailEnd/>
          </a:ln>
        </p:spPr>
      </p:pic>
      <p:sp>
        <p:nvSpPr>
          <p:cNvPr id="2" name="Titel 1"/>
          <p:cNvSpPr>
            <a:spLocks noGrp="1"/>
          </p:cNvSpPr>
          <p:nvPr>
            <p:ph type="title"/>
          </p:nvPr>
        </p:nvSpPr>
        <p:spPr/>
        <p:txBody>
          <a:bodyPr/>
          <a:lstStyle/>
          <a:p>
            <a:r>
              <a:rPr lang="de-DE" sz="3500" dirty="0" smtClean="0"/>
              <a:t>A </a:t>
            </a:r>
            <a:r>
              <a:rPr lang="de-DE" sz="3500" dirty="0" err="1" smtClean="0"/>
              <a:t>range</a:t>
            </a:r>
            <a:r>
              <a:rPr lang="de-DE" sz="3500" dirty="0" smtClean="0"/>
              <a:t>-type </a:t>
            </a:r>
            <a:r>
              <a:rPr lang="de-DE" sz="3500" dirty="0" err="1" smtClean="0"/>
              <a:t>hypothesis</a:t>
            </a:r>
            <a:r>
              <a:rPr lang="de-DE" sz="3500" dirty="0" smtClean="0"/>
              <a:t> </a:t>
            </a:r>
            <a:r>
              <a:rPr lang="de-DE" sz="3500" dirty="0" err="1" smtClean="0"/>
              <a:t>for</a:t>
            </a:r>
            <a:r>
              <a:rPr lang="de-DE" sz="3500" dirty="0" smtClean="0"/>
              <a:t> </a:t>
            </a:r>
            <a:r>
              <a:rPr lang="de-DE" sz="3500" dirty="0" err="1" smtClean="0"/>
              <a:t>analytical</a:t>
            </a:r>
            <a:r>
              <a:rPr lang="de-DE" sz="3500" dirty="0" smtClean="0"/>
              <a:t> </a:t>
            </a:r>
            <a:r>
              <a:rPr lang="de-DE" sz="3500" dirty="0" err="1" smtClean="0"/>
              <a:t>similarity</a:t>
            </a:r>
            <a:endParaRPr lang="de-DE" sz="3500" dirty="0"/>
          </a:p>
        </p:txBody>
      </p:sp>
      <p:sp>
        <p:nvSpPr>
          <p:cNvPr id="6" name="Rechteck 5"/>
          <p:cNvSpPr/>
          <p:nvPr/>
        </p:nvSpPr>
        <p:spPr>
          <a:xfrm>
            <a:off x="5508104" y="1844824"/>
            <a:ext cx="1152128"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solidFill>
                  <a:schemeClr val="tx1"/>
                </a:solidFill>
              </a:rPr>
              <a:t>Biosimilar</a:t>
            </a:r>
            <a:endParaRPr lang="de-DE" b="1" dirty="0">
              <a:solidFill>
                <a:schemeClr val="tx1"/>
              </a:solidFill>
            </a:endParaRPr>
          </a:p>
        </p:txBody>
      </p:sp>
      <p:sp>
        <p:nvSpPr>
          <p:cNvPr id="7" name="Rechteck 6"/>
          <p:cNvSpPr/>
          <p:nvPr/>
        </p:nvSpPr>
        <p:spPr>
          <a:xfrm>
            <a:off x="1835696" y="1844824"/>
            <a:ext cx="2016224"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Reference </a:t>
            </a:r>
            <a:r>
              <a:rPr lang="de-DE" b="1" dirty="0" err="1" smtClean="0">
                <a:solidFill>
                  <a:schemeClr val="tx1"/>
                </a:solidFill>
              </a:rPr>
              <a:t>product</a:t>
            </a:r>
            <a:endParaRPr lang="de-DE" b="1" dirty="0">
              <a:solidFill>
                <a:schemeClr val="tx1"/>
              </a:solidFill>
            </a:endParaRPr>
          </a:p>
        </p:txBody>
      </p:sp>
      <p:pic>
        <p:nvPicPr>
          <p:cNvPr id="4099" name="Picture 3"/>
          <p:cNvPicPr>
            <a:picLocks noChangeAspect="1" noChangeArrowheads="1"/>
          </p:cNvPicPr>
          <p:nvPr/>
        </p:nvPicPr>
        <p:blipFill>
          <a:blip r:embed="rId3" cstate="print"/>
          <a:srcRect/>
          <a:stretch>
            <a:fillRect/>
          </a:stretch>
        </p:blipFill>
        <p:spPr bwMode="auto">
          <a:xfrm>
            <a:off x="2195736" y="5301208"/>
            <a:ext cx="4810125" cy="419100"/>
          </a:xfrm>
          <a:prstGeom prst="rect">
            <a:avLst/>
          </a:prstGeom>
          <a:noFill/>
          <a:ln w="9525">
            <a:noFill/>
            <a:miter lim="800000"/>
            <a:headEnd/>
            <a:tailEnd/>
          </a:ln>
        </p:spPr>
      </p:pic>
      <p:sp>
        <p:nvSpPr>
          <p:cNvPr id="13" name="Geschweifte Klammer rechts 12"/>
          <p:cNvSpPr/>
          <p:nvPr/>
        </p:nvSpPr>
        <p:spPr>
          <a:xfrm rot="5400000">
            <a:off x="4427984" y="3933056"/>
            <a:ext cx="504056" cy="38164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Textfeld 13"/>
          <p:cNvSpPr txBox="1"/>
          <p:nvPr/>
        </p:nvSpPr>
        <p:spPr>
          <a:xfrm>
            <a:off x="2339752" y="6021288"/>
            <a:ext cx="4685257" cy="369332"/>
          </a:xfrm>
          <a:prstGeom prst="rect">
            <a:avLst/>
          </a:prstGeom>
          <a:noFill/>
        </p:spPr>
        <p:txBody>
          <a:bodyPr wrap="none" rtlCol="0">
            <a:spAutoFit/>
          </a:bodyPr>
          <a:lstStyle/>
          <a:p>
            <a:r>
              <a:rPr lang="de-DE" dirty="0" smtClean="0"/>
              <a:t>„</a:t>
            </a:r>
            <a:r>
              <a:rPr lang="de-DE" dirty="0" err="1" smtClean="0"/>
              <a:t>Tails</a:t>
            </a:r>
            <a:r>
              <a:rPr lang="de-DE" dirty="0" smtClean="0"/>
              <a:t> </a:t>
            </a:r>
            <a:r>
              <a:rPr lang="de-DE" dirty="0" err="1" smtClean="0"/>
              <a:t>of</a:t>
            </a:r>
            <a:r>
              <a:rPr lang="de-DE" dirty="0" smtClean="0"/>
              <a:t> Reference </a:t>
            </a:r>
            <a:r>
              <a:rPr lang="de-DE" dirty="0" err="1" smtClean="0"/>
              <a:t>are</a:t>
            </a:r>
            <a:r>
              <a:rPr lang="de-DE" dirty="0" smtClean="0"/>
              <a:t> </a:t>
            </a:r>
            <a:r>
              <a:rPr lang="de-DE" dirty="0" err="1" smtClean="0"/>
              <a:t>heavier</a:t>
            </a:r>
            <a:r>
              <a:rPr lang="de-DE" dirty="0" smtClean="0"/>
              <a:t> </a:t>
            </a:r>
            <a:r>
              <a:rPr lang="de-DE" dirty="0" err="1" smtClean="0"/>
              <a:t>than</a:t>
            </a:r>
            <a:r>
              <a:rPr lang="de-DE" dirty="0" smtClean="0"/>
              <a:t> </a:t>
            </a:r>
            <a:r>
              <a:rPr lang="de-DE" dirty="0" err="1" smtClean="0"/>
              <a:t>tails</a:t>
            </a:r>
            <a:r>
              <a:rPr lang="de-DE" dirty="0" smtClean="0"/>
              <a:t> </a:t>
            </a:r>
            <a:r>
              <a:rPr lang="de-DE" dirty="0" err="1" smtClean="0"/>
              <a:t>of</a:t>
            </a:r>
            <a:r>
              <a:rPr lang="de-DE" dirty="0" smtClean="0"/>
              <a:t> Test“</a:t>
            </a:r>
            <a:endParaRPr lang="de-DE" dirty="0"/>
          </a:p>
        </p:txBody>
      </p:sp>
      <p:cxnSp>
        <p:nvCxnSpPr>
          <p:cNvPr id="16" name="Gerade Verbindung mit Pfeil 15"/>
          <p:cNvCxnSpPr/>
          <p:nvPr/>
        </p:nvCxnSpPr>
        <p:spPr>
          <a:xfrm flipH="1" flipV="1">
            <a:off x="7020272" y="5733256"/>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7164288" y="6093296"/>
            <a:ext cx="1357679" cy="923330"/>
          </a:xfrm>
          <a:prstGeom prst="rect">
            <a:avLst/>
          </a:prstGeom>
          <a:noFill/>
        </p:spPr>
        <p:txBody>
          <a:bodyPr wrap="none" rtlCol="0">
            <a:spAutoFit/>
          </a:bodyPr>
          <a:lstStyle/>
          <a:p>
            <a:r>
              <a:rPr lang="de-DE" dirty="0" err="1" smtClean="0"/>
              <a:t>Equivalence</a:t>
            </a:r>
            <a:r>
              <a:rPr lang="de-DE" dirty="0" smtClean="0"/>
              <a:t> </a:t>
            </a:r>
            <a:br>
              <a:rPr lang="de-DE" dirty="0" smtClean="0"/>
            </a:br>
            <a:r>
              <a:rPr lang="de-DE" dirty="0" err="1" smtClean="0"/>
              <a:t>margin</a:t>
            </a:r>
            <a:r>
              <a:rPr lang="de-DE" dirty="0" smtClean="0"/>
              <a:t/>
            </a:r>
            <a:br>
              <a:rPr lang="de-DE" dirty="0" smtClean="0"/>
            </a:b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500" dirty="0" smtClean="0"/>
              <a:t>The </a:t>
            </a:r>
            <a:r>
              <a:rPr lang="de-DE" sz="3500" dirty="0" err="1" smtClean="0"/>
              <a:t>tail-test</a:t>
            </a:r>
            <a:endParaRPr lang="de-DE" sz="3500" dirty="0"/>
          </a:p>
        </p:txBody>
      </p:sp>
      <p:pic>
        <p:nvPicPr>
          <p:cNvPr id="5122" name="Picture 2"/>
          <p:cNvPicPr>
            <a:picLocks noGrp="1" noChangeAspect="1" noChangeArrowheads="1"/>
          </p:cNvPicPr>
          <p:nvPr>
            <p:ph idx="1"/>
          </p:nvPr>
        </p:nvPicPr>
        <p:blipFill>
          <a:blip r:embed="rId2" cstate="print"/>
          <a:stretch>
            <a:fillRect/>
          </a:stretch>
        </p:blipFill>
        <p:spPr bwMode="auto">
          <a:xfrm>
            <a:off x="179512" y="1165250"/>
            <a:ext cx="6912768" cy="452132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07504" y="5572666"/>
            <a:ext cx="6881589" cy="1285334"/>
          </a:xfrm>
          <a:prstGeom prst="rect">
            <a:avLst/>
          </a:prstGeom>
          <a:noFill/>
          <a:ln w="9525">
            <a:noFill/>
            <a:miter lim="800000"/>
            <a:headEnd/>
            <a:tailEnd/>
          </a:ln>
        </p:spPr>
      </p:pic>
      <p:sp>
        <p:nvSpPr>
          <p:cNvPr id="8" name="Rechteck 7"/>
          <p:cNvSpPr/>
          <p:nvPr/>
        </p:nvSpPr>
        <p:spPr>
          <a:xfrm>
            <a:off x="107504" y="3933056"/>
            <a:ext cx="6912768"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79512" y="5589240"/>
            <a:ext cx="6912768"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0" y="1844824"/>
            <a:ext cx="6912768"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500" dirty="0" smtClean="0"/>
              <a:t>The </a:t>
            </a:r>
            <a:r>
              <a:rPr lang="de-DE" sz="3500" dirty="0" err="1" smtClean="0"/>
              <a:t>tail-test</a:t>
            </a:r>
            <a:r>
              <a:rPr lang="de-DE" sz="3500" dirty="0" smtClean="0"/>
              <a:t>: </a:t>
            </a:r>
            <a:r>
              <a:rPr lang="de-DE" sz="3500" dirty="0" err="1" smtClean="0"/>
              <a:t>numerical</a:t>
            </a:r>
            <a:r>
              <a:rPr lang="de-DE" sz="3500" dirty="0" smtClean="0"/>
              <a:t> </a:t>
            </a:r>
            <a:r>
              <a:rPr lang="de-DE" sz="3500" dirty="0" err="1" smtClean="0"/>
              <a:t>example</a:t>
            </a:r>
            <a:endParaRPr lang="de-DE" sz="3500" dirty="0"/>
          </a:p>
        </p:txBody>
      </p:sp>
      <p:sp>
        <p:nvSpPr>
          <p:cNvPr id="12" name="Rechteck 11"/>
          <p:cNvSpPr/>
          <p:nvPr/>
        </p:nvSpPr>
        <p:spPr>
          <a:xfrm>
            <a:off x="2411760" y="1268760"/>
            <a:ext cx="324036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Set q=0.1, </a:t>
            </a:r>
            <a:r>
              <a:rPr lang="el-GR" dirty="0" smtClean="0"/>
              <a:t>α</a:t>
            </a:r>
            <a:r>
              <a:rPr lang="de-DE" dirty="0" smtClean="0"/>
              <a:t>=0.05,  c=-0.1 (</a:t>
            </a:r>
            <a:r>
              <a:rPr lang="de-DE" dirty="0" err="1" smtClean="0"/>
              <a:t>hyperparameter</a:t>
            </a:r>
            <a:r>
              <a:rPr lang="de-DE" dirty="0" smtClean="0"/>
              <a:t>)</a:t>
            </a:r>
            <a:endParaRPr lang="de-DE" dirty="0"/>
          </a:p>
        </p:txBody>
      </p:sp>
      <p:cxnSp>
        <p:nvCxnSpPr>
          <p:cNvPr id="14" name="Gerade Verbindung mit Pfeil 13"/>
          <p:cNvCxnSpPr>
            <a:stCxn id="12" idx="2"/>
            <a:endCxn id="15" idx="0"/>
          </p:cNvCxnSpPr>
          <p:nvPr/>
        </p:nvCxnSpPr>
        <p:spPr>
          <a:xfrm>
            <a:off x="4031940" y="198884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1187624" y="2276872"/>
            <a:ext cx="568863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Estimate</a:t>
            </a:r>
            <a:r>
              <a:rPr lang="de-DE" dirty="0" smtClean="0"/>
              <a:t> </a:t>
            </a:r>
            <a:r>
              <a:rPr lang="de-DE" dirty="0" err="1" smtClean="0"/>
              <a:t>mean</a:t>
            </a:r>
            <a:r>
              <a:rPr lang="de-DE" dirty="0" smtClean="0"/>
              <a:t> </a:t>
            </a:r>
            <a:r>
              <a:rPr lang="de-DE" dirty="0" err="1" smtClean="0"/>
              <a:t>values</a:t>
            </a:r>
            <a:r>
              <a:rPr lang="de-DE" dirty="0" smtClean="0"/>
              <a:t> </a:t>
            </a:r>
            <a:r>
              <a:rPr lang="de-DE" dirty="0" err="1" smtClean="0"/>
              <a:t>and</a:t>
            </a:r>
            <a:r>
              <a:rPr lang="de-DE" dirty="0" smtClean="0"/>
              <a:t> </a:t>
            </a:r>
            <a:r>
              <a:rPr lang="de-DE" dirty="0" err="1" smtClean="0"/>
              <a:t>standard</a:t>
            </a:r>
            <a:r>
              <a:rPr lang="de-DE" dirty="0" smtClean="0"/>
              <a:t> </a:t>
            </a:r>
            <a:r>
              <a:rPr lang="de-DE" dirty="0" err="1" smtClean="0"/>
              <a:t>deviations</a:t>
            </a:r>
            <a:r>
              <a:rPr lang="de-DE" dirty="0" smtClean="0"/>
              <a:t>:</a:t>
            </a:r>
            <a:endParaRPr lang="de-DE" dirty="0" smtClean="0"/>
          </a:p>
          <a:p>
            <a:pPr algn="ctr"/>
            <a:r>
              <a:rPr lang="de-DE" dirty="0" smtClean="0"/>
              <a:t/>
            </a:r>
            <a:br>
              <a:rPr lang="de-DE" dirty="0" smtClean="0"/>
            </a:br>
            <a:endParaRPr lang="de-DE" dirty="0"/>
          </a:p>
        </p:txBody>
      </p:sp>
      <p:pic>
        <p:nvPicPr>
          <p:cNvPr id="6146" name="Picture 2"/>
          <p:cNvPicPr>
            <a:picLocks noChangeAspect="1" noChangeArrowheads="1"/>
          </p:cNvPicPr>
          <p:nvPr/>
        </p:nvPicPr>
        <p:blipFill>
          <a:blip r:embed="rId3" cstate="print"/>
          <a:srcRect/>
          <a:stretch>
            <a:fillRect/>
          </a:stretch>
        </p:blipFill>
        <p:spPr bwMode="auto">
          <a:xfrm>
            <a:off x="2123728" y="2564904"/>
            <a:ext cx="3816424" cy="419059"/>
          </a:xfrm>
          <a:prstGeom prst="rect">
            <a:avLst/>
          </a:prstGeom>
          <a:noFill/>
          <a:ln w="9525">
            <a:noFill/>
            <a:miter lim="800000"/>
            <a:headEnd/>
            <a:tailEnd/>
          </a:ln>
        </p:spPr>
      </p:pic>
      <p:cxnSp>
        <p:nvCxnSpPr>
          <p:cNvPr id="23" name="Gerade Verbindung mit Pfeil 22"/>
          <p:cNvCxnSpPr>
            <a:stCxn id="15" idx="2"/>
            <a:endCxn id="24" idx="0"/>
          </p:cNvCxnSpPr>
          <p:nvPr/>
        </p:nvCxnSpPr>
        <p:spPr>
          <a:xfrm>
            <a:off x="4031940" y="306896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1187624" y="3356992"/>
            <a:ext cx="568863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Estimate</a:t>
            </a:r>
            <a:r>
              <a:rPr lang="de-DE" dirty="0" smtClean="0"/>
              <a:t> </a:t>
            </a:r>
            <a:r>
              <a:rPr lang="de-DE" dirty="0" err="1" smtClean="0"/>
              <a:t>quantiles</a:t>
            </a:r>
            <a:r>
              <a:rPr lang="de-DE" dirty="0" smtClean="0"/>
              <a:t> </a:t>
            </a:r>
            <a:r>
              <a:rPr lang="de-DE" dirty="0" err="1" smtClean="0"/>
              <a:t>of</a:t>
            </a:r>
            <a:r>
              <a:rPr lang="de-DE" dirty="0" smtClean="0"/>
              <a:t> </a:t>
            </a:r>
            <a:r>
              <a:rPr lang="de-DE" dirty="0" err="1" smtClean="0"/>
              <a:t>reference</a:t>
            </a:r>
            <a:r>
              <a:rPr lang="de-DE" dirty="0" smtClean="0"/>
              <a:t> </a:t>
            </a:r>
            <a:r>
              <a:rPr lang="de-DE" dirty="0" err="1" smtClean="0"/>
              <a:t>product</a:t>
            </a:r>
            <a:r>
              <a:rPr lang="de-DE" dirty="0" smtClean="0"/>
              <a:t>:</a:t>
            </a:r>
          </a:p>
          <a:p>
            <a:pPr algn="ctr"/>
            <a:endParaRPr lang="de-DE" dirty="0" smtClean="0"/>
          </a:p>
          <a:p>
            <a:pPr algn="ctr"/>
            <a:endParaRPr lang="de-DE" dirty="0" smtClean="0"/>
          </a:p>
          <a:p>
            <a:pPr algn="ctr"/>
            <a:endParaRPr lang="de-DE" dirty="0"/>
          </a:p>
        </p:txBody>
      </p:sp>
      <p:pic>
        <p:nvPicPr>
          <p:cNvPr id="6147" name="Picture 3"/>
          <p:cNvPicPr>
            <a:picLocks noChangeAspect="1" noChangeArrowheads="1"/>
          </p:cNvPicPr>
          <p:nvPr/>
        </p:nvPicPr>
        <p:blipFill>
          <a:blip r:embed="rId4" cstate="print"/>
          <a:srcRect/>
          <a:stretch>
            <a:fillRect/>
          </a:stretch>
        </p:blipFill>
        <p:spPr bwMode="auto">
          <a:xfrm>
            <a:off x="2123728" y="3717032"/>
            <a:ext cx="3816424" cy="764741"/>
          </a:xfrm>
          <a:prstGeom prst="rect">
            <a:avLst/>
          </a:prstGeom>
          <a:noFill/>
          <a:ln w="9525">
            <a:noFill/>
            <a:miter lim="800000"/>
            <a:headEnd/>
            <a:tailEnd/>
          </a:ln>
        </p:spPr>
      </p:pic>
      <p:cxnSp>
        <p:nvCxnSpPr>
          <p:cNvPr id="29" name="Gerade Verbindung mit Pfeil 28"/>
          <p:cNvCxnSpPr>
            <a:stCxn id="24" idx="2"/>
            <a:endCxn id="30" idx="0"/>
          </p:cNvCxnSpPr>
          <p:nvPr/>
        </p:nvCxnSpPr>
        <p:spPr>
          <a:xfrm>
            <a:off x="4031940" y="458112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1187624" y="4869160"/>
            <a:ext cx="56886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Calculate</a:t>
            </a:r>
            <a:r>
              <a:rPr lang="de-DE" dirty="0" smtClean="0"/>
              <a:t> </a:t>
            </a:r>
            <a:r>
              <a:rPr lang="de-DE" dirty="0" err="1" smtClean="0"/>
              <a:t>test</a:t>
            </a:r>
            <a:r>
              <a:rPr lang="de-DE" dirty="0" smtClean="0"/>
              <a:t> </a:t>
            </a:r>
            <a:r>
              <a:rPr lang="de-DE" dirty="0" err="1" smtClean="0"/>
              <a:t>statistic</a:t>
            </a:r>
            <a:r>
              <a:rPr lang="de-DE" dirty="0" smtClean="0"/>
              <a:t> </a:t>
            </a:r>
            <a:r>
              <a:rPr lang="de-DE" dirty="0" err="1" smtClean="0"/>
              <a:t>values</a:t>
            </a:r>
            <a:r>
              <a:rPr lang="de-DE" dirty="0" smtClean="0"/>
              <a:t>:</a:t>
            </a:r>
          </a:p>
          <a:p>
            <a:pPr algn="ctr"/>
            <a:endParaRPr lang="de-DE" dirty="0" smtClean="0"/>
          </a:p>
          <a:p>
            <a:pPr algn="ctr"/>
            <a:endParaRPr lang="de-DE" dirty="0" smtClean="0"/>
          </a:p>
          <a:p>
            <a:pPr algn="ctr"/>
            <a:endParaRPr lang="de-DE" dirty="0" smtClean="0"/>
          </a:p>
          <a:p>
            <a:pPr algn="ctr"/>
            <a:endParaRPr lang="de-DE" dirty="0"/>
          </a:p>
        </p:txBody>
      </p:sp>
      <p:pic>
        <p:nvPicPr>
          <p:cNvPr id="6148" name="Picture 4"/>
          <p:cNvPicPr>
            <a:picLocks noChangeAspect="1" noChangeArrowheads="1"/>
          </p:cNvPicPr>
          <p:nvPr/>
        </p:nvPicPr>
        <p:blipFill>
          <a:blip r:embed="rId5" cstate="print"/>
          <a:srcRect/>
          <a:stretch>
            <a:fillRect/>
          </a:stretch>
        </p:blipFill>
        <p:spPr bwMode="auto">
          <a:xfrm>
            <a:off x="1907704" y="5085184"/>
            <a:ext cx="4248472" cy="689584"/>
          </a:xfrm>
          <a:prstGeom prst="rect">
            <a:avLst/>
          </a:prstGeom>
          <a:noFill/>
          <a:ln w="9525">
            <a:noFill/>
            <a:miter lim="800000"/>
            <a:headEnd/>
            <a:tailEnd/>
          </a:ln>
        </p:spPr>
      </p:pic>
      <p:pic>
        <p:nvPicPr>
          <p:cNvPr id="6149" name="Picture 5"/>
          <p:cNvPicPr>
            <a:picLocks noChangeAspect="1" noChangeArrowheads="1"/>
          </p:cNvPicPr>
          <p:nvPr/>
        </p:nvPicPr>
        <p:blipFill>
          <a:blip r:embed="rId6" cstate="print"/>
          <a:srcRect/>
          <a:stretch>
            <a:fillRect/>
          </a:stretch>
        </p:blipFill>
        <p:spPr bwMode="auto">
          <a:xfrm>
            <a:off x="2915816" y="5805264"/>
            <a:ext cx="2053580" cy="359377"/>
          </a:xfrm>
          <a:prstGeom prst="rect">
            <a:avLst/>
          </a:prstGeom>
          <a:noFill/>
          <a:ln w="9525">
            <a:noFill/>
            <a:miter lim="800000"/>
            <a:headEnd/>
            <a:tailEnd/>
          </a:ln>
        </p:spPr>
      </p:pic>
      <p:cxnSp>
        <p:nvCxnSpPr>
          <p:cNvPr id="40" name="Gerade Verbindung mit Pfeil 39"/>
          <p:cNvCxnSpPr>
            <a:stCxn id="30" idx="2"/>
            <a:endCxn id="42" idx="0"/>
          </p:cNvCxnSpPr>
          <p:nvPr/>
        </p:nvCxnSpPr>
        <p:spPr>
          <a:xfrm>
            <a:off x="4031940" y="6165304"/>
            <a:ext cx="0" cy="171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hteck 41"/>
          <p:cNvSpPr/>
          <p:nvPr/>
        </p:nvSpPr>
        <p:spPr>
          <a:xfrm>
            <a:off x="1187624" y="6336704"/>
            <a:ext cx="5688632"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Comparison</a:t>
            </a:r>
            <a:r>
              <a:rPr lang="de-DE" dirty="0" smtClean="0"/>
              <a:t> </a:t>
            </a:r>
            <a:r>
              <a:rPr lang="de-DE" dirty="0" err="1" smtClean="0"/>
              <a:t>to</a:t>
            </a:r>
            <a:r>
              <a:rPr lang="de-DE" dirty="0" smtClean="0"/>
              <a:t> </a:t>
            </a:r>
            <a:r>
              <a:rPr lang="de-DE" dirty="0" err="1" smtClean="0"/>
              <a:t>simulated</a:t>
            </a:r>
            <a:r>
              <a:rPr lang="de-DE" dirty="0" smtClean="0"/>
              <a:t> </a:t>
            </a:r>
            <a:r>
              <a:rPr lang="de-DE" dirty="0" err="1" smtClean="0"/>
              <a:t>critical</a:t>
            </a:r>
            <a:r>
              <a:rPr lang="de-DE" dirty="0" smtClean="0"/>
              <a:t> </a:t>
            </a:r>
            <a:r>
              <a:rPr lang="de-DE" dirty="0" err="1" smtClean="0"/>
              <a:t>values</a:t>
            </a:r>
            <a:r>
              <a:rPr lang="de-DE" dirty="0" smtClean="0"/>
              <a:t> </a:t>
            </a:r>
            <a:r>
              <a:rPr lang="de-DE" dirty="0" smtClean="0">
                <a:sym typeface="Wingdings" pitchFamily="2" charset="2"/>
              </a:rPr>
              <a:t> </a:t>
            </a:r>
            <a:r>
              <a:rPr lang="de-DE" dirty="0" err="1" smtClean="0">
                <a:sym typeface="Wingdings" pitchFamily="2" charset="2"/>
              </a:rPr>
              <a:t>equivalent</a:t>
            </a:r>
            <a:endParaRPr lang="de-DE" dirty="0"/>
          </a:p>
        </p:txBody>
      </p:sp>
      <p:pic>
        <p:nvPicPr>
          <p:cNvPr id="54" name="Picture 3"/>
          <p:cNvPicPr>
            <a:picLocks noChangeAspect="1" noChangeArrowheads="1"/>
          </p:cNvPicPr>
          <p:nvPr/>
        </p:nvPicPr>
        <p:blipFill>
          <a:blip r:embed="rId7" cstate="print"/>
          <a:srcRect/>
          <a:stretch>
            <a:fillRect/>
          </a:stretch>
        </p:blipFill>
        <p:spPr bwMode="auto">
          <a:xfrm>
            <a:off x="6228184" y="1700808"/>
            <a:ext cx="2160240" cy="399543"/>
          </a:xfrm>
          <a:prstGeom prst="rect">
            <a:avLst/>
          </a:prstGeom>
          <a:noFill/>
          <a:ln w="9525">
            <a:noFill/>
            <a:miter lim="800000"/>
            <a:headEnd/>
            <a:tailEnd/>
          </a:ln>
        </p:spPr>
      </p:pic>
      <p:pic>
        <p:nvPicPr>
          <p:cNvPr id="6151" name="Picture 7"/>
          <p:cNvPicPr>
            <a:picLocks noChangeAspect="1" noChangeArrowheads="1"/>
          </p:cNvPicPr>
          <p:nvPr/>
        </p:nvPicPr>
        <p:blipFill>
          <a:blip r:embed="rId8" cstate="print"/>
          <a:srcRect/>
          <a:stretch>
            <a:fillRect/>
          </a:stretch>
        </p:blipFill>
        <p:spPr bwMode="auto">
          <a:xfrm>
            <a:off x="6228184" y="188640"/>
            <a:ext cx="2186119" cy="15746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30"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N1q1SGTQ0KzQYvL3xh12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EUG23.ZbEmGABxljAoZ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5s0h0qxaME6H7ruZC5gGu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Y2vkSZMOkma_EdIWf.ZI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75E9266EDB6945AAE4FDCF515F0563" ma:contentTypeVersion="" ma:contentTypeDescription="Create a new document." ma:contentTypeScope="" ma:versionID="7c986eff9edf9e6b398fcaa9dc54dff0">
  <xsd:schema xmlns:xsd="http://www.w3.org/2001/XMLSchema" xmlns:xs="http://www.w3.org/2001/XMLSchema" xmlns:p="http://schemas.microsoft.com/office/2006/metadata/properties" xmlns:ns2="789a5397-e311-4074-bb86-a3d262859971" xmlns:ns3="33cc2fe6-d691-4e39-a8a4-3bb83de63507" targetNamespace="http://schemas.microsoft.com/office/2006/metadata/properties" ma:root="true" ma:fieldsID="b581edb5e3c0c5e62b5d7ba68eb4e0ce" ns2:_="" ns3:_="">
    <xsd:import namespace="789a5397-e311-4074-bb86-a3d262859971"/>
    <xsd:import namespace="33cc2fe6-d691-4e39-a8a4-3bb83de635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a5397-e311-4074-bb86-a3d262859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cc2fe6-d691-4e39-a8a4-3bb83de635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3EA4E4-8A22-4329-A866-FEDD470B810E}"/>
</file>

<file path=customXml/itemProps2.xml><?xml version="1.0" encoding="utf-8"?>
<ds:datastoreItem xmlns:ds="http://schemas.openxmlformats.org/officeDocument/2006/customXml" ds:itemID="{852AACD9-C493-4428-81BF-8B0135BA2A26}"/>
</file>

<file path=customXml/itemProps3.xml><?xml version="1.0" encoding="utf-8"?>
<ds:datastoreItem xmlns:ds="http://schemas.openxmlformats.org/officeDocument/2006/customXml" ds:itemID="{12ACF730-A04E-42A1-A825-E6DEFA4621E3}"/>
</file>

<file path=docProps/app.xml><?xml version="1.0" encoding="utf-8"?>
<Properties xmlns="http://schemas.openxmlformats.org/officeDocument/2006/extended-properties" xmlns:vt="http://schemas.openxmlformats.org/officeDocument/2006/docPropsVTypes">
  <Template>Adjacency</Template>
  <TotalTime>0</TotalTime>
  <Words>639</Words>
  <Application>Microsoft Office PowerPoint</Application>
  <PresentationFormat>Bildschirmpräsentation (4:3)</PresentationFormat>
  <Paragraphs>95</Paragraphs>
  <Slides>16</Slides>
  <Notes>2</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Adjacency</vt:lpstr>
      <vt:lpstr>The assessment of quality attributes for biosimilars: a statistical perspective on current practice and a proposal</vt:lpstr>
      <vt:lpstr>Disclaimer and acknowledgment</vt:lpstr>
      <vt:lpstr>Analytical similarity in biosimilar development</vt:lpstr>
      <vt:lpstr>Transferring strategies from clinical development is challenging</vt:lpstr>
      <vt:lpstr>Without the correct research question: no appropriate statistical analysis</vt:lpstr>
      <vt:lpstr>Without the correct research question: no appropriate statistical analysis</vt:lpstr>
      <vt:lpstr>A range-type hypothesis for analytical similarity</vt:lpstr>
      <vt:lpstr>The tail-test</vt:lpstr>
      <vt:lpstr>The tail-test: numerical example</vt:lpstr>
      <vt:lpstr>The tail-test: Shiny app</vt:lpstr>
      <vt:lpstr>Operating characteristics:  compared approaches</vt:lpstr>
      <vt:lpstr>Operating characteristics:  considered settings</vt:lpstr>
      <vt:lpstr>Operating characteristics: results</vt:lpstr>
      <vt:lpstr>Desirable features of assessment strategy</vt:lpstr>
      <vt:lpstr>Discussion and conclusion</vt:lpstr>
      <vt:lpstr>Thank you very much!</vt:lpstr>
    </vt:vector>
  </TitlesOfParts>
  <Company>Lancaster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Aspects of ITNs</dc:title>
  <dc:creator>Ramsden, Gina</dc:creator>
  <cp:lastModifiedBy>Johanna</cp:lastModifiedBy>
  <cp:revision>172</cp:revision>
  <dcterms:created xsi:type="dcterms:W3CDTF">2015-05-12T13:51:19Z</dcterms:created>
  <dcterms:modified xsi:type="dcterms:W3CDTF">2019-09-29T13:08:33Z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0x010100FE75E9266EDB6945AAE4FDCF515F0563</vt:lpwstr>
  </property>
</Properties>
</file>