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Lst>
  <p:notesMasterIdLst>
    <p:notesMasterId r:id="rId65"/>
  </p:notesMasterIdLst>
  <p:handoutMasterIdLst>
    <p:handoutMasterId r:id="rId66"/>
  </p:handoutMasterIdLst>
  <p:sldIdLst>
    <p:sldId id="345" r:id="rId5"/>
    <p:sldId id="352" r:id="rId6"/>
    <p:sldId id="366" r:id="rId7"/>
    <p:sldId id="353" r:id="rId8"/>
    <p:sldId id="365" r:id="rId9"/>
    <p:sldId id="373" r:id="rId10"/>
    <p:sldId id="348" r:id="rId11"/>
    <p:sldId id="367" r:id="rId12"/>
    <p:sldId id="369" r:id="rId13"/>
    <p:sldId id="370" r:id="rId14"/>
    <p:sldId id="418" r:id="rId15"/>
    <p:sldId id="417" r:id="rId16"/>
    <p:sldId id="376" r:id="rId17"/>
    <p:sldId id="377" r:id="rId18"/>
    <p:sldId id="378" r:id="rId19"/>
    <p:sldId id="360" r:id="rId20"/>
    <p:sldId id="411" r:id="rId21"/>
    <p:sldId id="374" r:id="rId22"/>
    <p:sldId id="375" r:id="rId23"/>
    <p:sldId id="372" r:id="rId24"/>
    <p:sldId id="381" r:id="rId25"/>
    <p:sldId id="382" r:id="rId26"/>
    <p:sldId id="380" r:id="rId27"/>
    <p:sldId id="383" r:id="rId28"/>
    <p:sldId id="385" r:id="rId29"/>
    <p:sldId id="384" r:id="rId30"/>
    <p:sldId id="386" r:id="rId31"/>
    <p:sldId id="387" r:id="rId32"/>
    <p:sldId id="361" r:id="rId33"/>
    <p:sldId id="392" r:id="rId34"/>
    <p:sldId id="396" r:id="rId35"/>
    <p:sldId id="393" r:id="rId36"/>
    <p:sldId id="394" r:id="rId37"/>
    <p:sldId id="395" r:id="rId38"/>
    <p:sldId id="397" r:id="rId39"/>
    <p:sldId id="379" r:id="rId40"/>
    <p:sldId id="398" r:id="rId41"/>
    <p:sldId id="399" r:id="rId42"/>
    <p:sldId id="400" r:id="rId43"/>
    <p:sldId id="401" r:id="rId44"/>
    <p:sldId id="402" r:id="rId45"/>
    <p:sldId id="408" r:id="rId46"/>
    <p:sldId id="403" r:id="rId47"/>
    <p:sldId id="405" r:id="rId48"/>
    <p:sldId id="363" r:id="rId49"/>
    <p:sldId id="406" r:id="rId50"/>
    <p:sldId id="412" r:id="rId51"/>
    <p:sldId id="416" r:id="rId52"/>
    <p:sldId id="364" r:id="rId53"/>
    <p:sldId id="413" r:id="rId54"/>
    <p:sldId id="355" r:id="rId55"/>
    <p:sldId id="415" r:id="rId56"/>
    <p:sldId id="389" r:id="rId57"/>
    <p:sldId id="391" r:id="rId58"/>
    <p:sldId id="390" r:id="rId59"/>
    <p:sldId id="344" r:id="rId60"/>
    <p:sldId id="409" r:id="rId61"/>
    <p:sldId id="407" r:id="rId62"/>
    <p:sldId id="410" r:id="rId63"/>
    <p:sldId id="335" r:id="rId64"/>
  </p:sldIdLst>
  <p:sldSz cx="9144000" cy="5143500" type="screen16x9"/>
  <p:notesSz cx="6670675" cy="9875838"/>
  <p:custDataLst>
    <p:tags r:id="rId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xmlns="">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DD0"/>
    <a:srgbClr val="00A9CE"/>
    <a:srgbClr val="D8DCDE"/>
    <a:srgbClr val="002F5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184" autoAdjust="0"/>
    <p:restoredTop sz="84185" autoAdjust="0"/>
  </p:normalViewPr>
  <p:slideViewPr>
    <p:cSldViewPr snapToGrid="0" snapToObjects="1" showGuides="1">
      <p:cViewPr>
        <p:scale>
          <a:sx n="100" d="100"/>
          <a:sy n="100" d="100"/>
        </p:scale>
        <p:origin x="-1212" y="-498"/>
      </p:cViewPr>
      <p:guideLst>
        <p:guide orient="horz"/>
        <p:guide/>
        <p:guide pos="5666"/>
      </p:guideLst>
    </p:cSldViewPr>
  </p:slideViewPr>
  <p:outlineViewPr>
    <p:cViewPr>
      <p:scale>
        <a:sx n="33" d="100"/>
        <a:sy n="33" d="100"/>
      </p:scale>
      <p:origin x="0" y="394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3111"/>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11/9/2016</a:t>
            </a:fld>
            <a:endParaRPr lang="en-US" dirty="0"/>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dirty="0"/>
          </a:p>
        </p:txBody>
      </p:sp>
    </p:spTree>
    <p:extLst>
      <p:ext uri="{BB962C8B-B14F-4D97-AF65-F5344CB8AC3E}">
        <p14:creationId xmlns:p14="http://schemas.microsoft.com/office/powerpoint/2010/main" xmlns=""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11/9/2016</a:t>
            </a:fld>
            <a:endParaRPr lang="en-US" dirty="0"/>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dirty="0"/>
          </a:p>
        </p:txBody>
      </p:sp>
    </p:spTree>
    <p:extLst>
      <p:ext uri="{BB962C8B-B14F-4D97-AF65-F5344CB8AC3E}">
        <p14:creationId xmlns:p14="http://schemas.microsoft.com/office/powerpoint/2010/main" xmlns=""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COPD</a:t>
            </a:r>
            <a:r>
              <a:rPr lang="en-GB" dirty="0" smtClean="0"/>
              <a:t> – Chronic Obstructive</a:t>
            </a:r>
            <a:r>
              <a:rPr lang="en-GB" baseline="0" dirty="0" smtClean="0"/>
              <a:t> Pulmonary Disease</a:t>
            </a:r>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Add Reference</a:t>
            </a:r>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54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Take it slow</a:t>
            </a:r>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19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Use Reference lines to explain various scenarios.</a:t>
            </a:r>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21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Use Reference lines to explain various scenarios.</a:t>
            </a:r>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Use Reference lines to explain various scenarios.</a:t>
            </a:r>
          </a:p>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Key Slide, key point is to show the power for the observed parameter estimates. </a:t>
            </a:r>
          </a:p>
          <a:p>
            <a:r>
              <a:rPr lang="en-GB" dirty="0" smtClean="0"/>
              <a:t>Horizontal reference line at 90% power – note </a:t>
            </a:r>
            <a:r>
              <a:rPr lang="en-GB" dirty="0" err="1" smtClean="0"/>
              <a:t>LCL</a:t>
            </a:r>
            <a:r>
              <a:rPr lang="en-GB" dirty="0" smtClean="0"/>
              <a:t> is above this.</a:t>
            </a:r>
          </a:p>
          <a:p>
            <a:r>
              <a:rPr lang="en-GB" dirty="0" smtClean="0"/>
              <a:t>This slide shows</a:t>
            </a:r>
            <a:r>
              <a:rPr lang="en-GB" baseline="0" dirty="0" smtClean="0"/>
              <a:t> uncertainty around the BSSR exacerbation rate estimate. Green line shows the power change as the sample size increases, when the overall exacerbation rate is 0.51 (lower confidence limit). Blue line shows the power change as the sample size increases when the overall rate is 0.71 (upper confidence limit).</a:t>
            </a:r>
            <a:endParaRPr lang="en-GB" dirty="0" smtClean="0"/>
          </a:p>
        </p:txBody>
      </p:sp>
      <p:sp>
        <p:nvSpPr>
          <p:cNvPr id="4" name="Slide Number Placeholder 3"/>
          <p:cNvSpPr>
            <a:spLocks noGrp="1"/>
          </p:cNvSpPr>
          <p:nvPr>
            <p:ph type="sldNum" sz="quarter" idx="10"/>
          </p:nvPr>
        </p:nvSpPr>
        <p:spPr/>
        <p:txBody>
          <a:bodyPr/>
          <a:lstStyle/>
          <a:p>
            <a:fld id="{FAD751AE-7ABC-314D-AFAD-47B860ED6FFE}" type="slidenum">
              <a:rPr lang="en-US" smtClean="0"/>
              <a:pPr/>
              <a:t>41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Key Slide, key point is to show the power for the observed parameter estimates. </a:t>
            </a:r>
          </a:p>
          <a:p>
            <a:r>
              <a:rPr lang="en-GB" dirty="0" smtClean="0"/>
              <a:t>Horizontal reference line at 90% power – note </a:t>
            </a:r>
            <a:r>
              <a:rPr lang="en-GB" dirty="0" err="1" smtClean="0"/>
              <a:t>LCL</a:t>
            </a:r>
            <a:r>
              <a:rPr lang="en-GB" dirty="0" smtClean="0"/>
              <a:t> is above this.</a:t>
            </a:r>
          </a:p>
          <a:p>
            <a:r>
              <a:rPr lang="en-GB" dirty="0" smtClean="0"/>
              <a:t>This slide shows</a:t>
            </a:r>
            <a:r>
              <a:rPr lang="en-GB" baseline="0" dirty="0" smtClean="0"/>
              <a:t> uncertainty around the BSSR exacerbation rate estimate. Green line shows the power change as the sample size increases, when the overall exacerbation rate is 0.51 (lower confidence limit). Blue line shows the power change as the sample size increases when the overall rate is 0.71 (upper confidence limit).</a:t>
            </a:r>
            <a:endParaRPr lang="en-GB" dirty="0" smtClean="0"/>
          </a:p>
        </p:txBody>
      </p:sp>
      <p:sp>
        <p:nvSpPr>
          <p:cNvPr id="4" name="Slide Number Placeholder 3"/>
          <p:cNvSpPr>
            <a:spLocks noGrp="1"/>
          </p:cNvSpPr>
          <p:nvPr>
            <p:ph type="sldNum" sz="quarter" idx="10"/>
          </p:nvPr>
        </p:nvSpPr>
        <p:spPr/>
        <p:txBody>
          <a:bodyPr/>
          <a:lstStyle/>
          <a:p>
            <a:fld id="{FAD751AE-7ABC-314D-AFAD-47B860ED6FFE}" type="slidenum">
              <a:rPr lang="en-US" smtClean="0"/>
              <a:pPr/>
              <a:t>42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Emphasise that MDD is closer</a:t>
            </a:r>
            <a:r>
              <a:rPr lang="en-GB" baseline="0" dirty="0" smtClean="0"/>
              <a:t> to 1 (smaller rate ratio) since the over-dispersion is lower than the protocol assumption, and the exacerbation rate is higher.  </a:t>
            </a:r>
          </a:p>
          <a:p>
            <a:endParaRPr lang="en-GB" baseline="0" dirty="0" smtClean="0"/>
          </a:p>
          <a:p>
            <a:r>
              <a:rPr lang="en-GB" dirty="0" smtClean="0"/>
              <a:t>“</a:t>
            </a:r>
            <a:r>
              <a:rPr lang="en-GB" sz="1100" dirty="0" smtClean="0"/>
              <a:t>In terms of decision criteria, US Medic is clear that a 20% (i.e. rate ratio of 0.8) is the clinically relevant difference (One competitor has a value of 18% in the US label). </a:t>
            </a:r>
            <a:endParaRPr lang="en-GB" sz="1100" dirty="0" smtClean="0"/>
          </a:p>
          <a:p>
            <a:r>
              <a:rPr lang="en-GB" sz="1100" dirty="0" smtClean="0"/>
              <a:t>Hence </a:t>
            </a:r>
            <a:r>
              <a:rPr lang="en-GB" sz="1100" dirty="0" smtClean="0"/>
              <a:t>a </a:t>
            </a:r>
            <a:r>
              <a:rPr lang="en-GB" sz="1100" dirty="0" err="1" smtClean="0"/>
              <a:t>MDD</a:t>
            </a:r>
            <a:r>
              <a:rPr lang="en-GB" sz="1100" dirty="0" smtClean="0"/>
              <a:t> of 18% or less is fine. </a:t>
            </a:r>
            <a:r>
              <a:rPr lang="en-GB" sz="1100" dirty="0" smtClean="0"/>
              <a:t>“</a:t>
            </a:r>
            <a:endParaRPr lang="en-GB" dirty="0" smtClean="0"/>
          </a:p>
        </p:txBody>
      </p:sp>
      <p:sp>
        <p:nvSpPr>
          <p:cNvPr id="4" name="Slide Number Placeholder 3"/>
          <p:cNvSpPr>
            <a:spLocks noGrp="1"/>
          </p:cNvSpPr>
          <p:nvPr>
            <p:ph type="sldNum" sz="quarter" idx="10"/>
          </p:nvPr>
        </p:nvSpPr>
        <p:spPr/>
        <p:txBody>
          <a:bodyPr/>
          <a:lstStyle/>
          <a:p>
            <a:fld id="{4C79395C-D1BA-4D34-9C05-4261DAB27865}" type="slidenum">
              <a:rPr lang="sv-SE" smtClean="0"/>
              <a:pPr/>
              <a:t>47</a:t>
            </a:fld>
            <a:endParaRPr lang="sv-SE"/>
          </a:p>
        </p:txBody>
      </p:sp>
    </p:spTree>
    <p:extLst>
      <p:ext uri="{BB962C8B-B14F-4D97-AF65-F5344CB8AC3E}">
        <p14:creationId xmlns="" xmlns:p14="http://schemas.microsoft.com/office/powerpoint/2010/main" val="282537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Slight decrease to be expected given known</a:t>
            </a:r>
            <a:r>
              <a:rPr lang="en-GB" baseline="0" dirty="0" smtClean="0"/>
              <a:t> seasonally variation</a:t>
            </a:r>
            <a:endParaRPr lang="en-GB" dirty="0" smtClean="0"/>
          </a:p>
          <a:p>
            <a:r>
              <a:rPr lang="en-GB" sz="1100" dirty="0" smtClean="0"/>
              <a:t>‘Crude’ </a:t>
            </a:r>
            <a:r>
              <a:rPr lang="en-GB" sz="1100" dirty="0" err="1" smtClean="0"/>
              <a:t>COPD</a:t>
            </a:r>
            <a:r>
              <a:rPr lang="en-GB" sz="1100" dirty="0" smtClean="0"/>
              <a:t> exacerbation rate, assessed up to last </a:t>
            </a:r>
            <a:r>
              <a:rPr lang="en-GB" sz="1100" dirty="0" err="1" smtClean="0"/>
              <a:t>EXACD</a:t>
            </a:r>
            <a:r>
              <a:rPr lang="en-GB" sz="1100" dirty="0" smtClean="0"/>
              <a:t> module entered date/last follow-up date</a:t>
            </a:r>
          </a:p>
          <a:p>
            <a:r>
              <a:rPr lang="en-GB" sz="1100" dirty="0" smtClean="0"/>
              <a:t>Study rate: All exacerbations in the study divided by total years of follow up (annualised)</a:t>
            </a:r>
          </a:p>
          <a:p>
            <a:endParaRPr lang="en-GB" dirty="0"/>
          </a:p>
        </p:txBody>
      </p:sp>
      <p:sp>
        <p:nvSpPr>
          <p:cNvPr id="4" name="Slide Number Placeholder 3"/>
          <p:cNvSpPr>
            <a:spLocks noGrp="1"/>
          </p:cNvSpPr>
          <p:nvPr>
            <p:ph type="sldNum" sz="quarter" idx="10"/>
          </p:nvPr>
        </p:nvSpPr>
        <p:spPr/>
        <p:txBody>
          <a:bodyPr/>
          <a:lstStyle/>
          <a:p>
            <a:fld id="{4C79395C-D1BA-4D34-9C05-4261DAB27865}" type="slidenum">
              <a:rPr lang="sv-SE" smtClean="0"/>
              <a:pPr/>
              <a:t>48</a:t>
            </a:fld>
            <a:endParaRPr lang="sv-SE"/>
          </a:p>
        </p:txBody>
      </p:sp>
    </p:spTree>
    <p:extLst>
      <p:ext uri="{BB962C8B-B14F-4D97-AF65-F5344CB8AC3E}">
        <p14:creationId xmlns="" xmlns:p14="http://schemas.microsoft.com/office/powerpoint/2010/main" val="3331391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252811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xmlns="" val="12641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xmlns="" val="279229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62536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smtClean="0"/>
              <a:t>Click to add title</a:t>
            </a:r>
            <a:endParaRPr lang="en-GB" noProof="0" dirty="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1083382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xmlns="" val="104868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xmlns="" val="335005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xmlns="" val="1977425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xmlns="" val="3873502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xmlns="" val="177054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2977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xmlns=""/>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xmlns="" val="1857166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xmlns="" val="3652679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xmlns="" val="1434364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xmlns="" val="3299240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xmlns="" val="182007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xmlns="" val="2150167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xmlns="" val="2034777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xmlns="" val="2138785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xmlns="" val="3331752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xmlns="" val="252431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3412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xmlns="" val="581016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xmlns="" val="2822725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xmlns="" val="2145215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xmlns="" val="3156810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smtClean="0"/>
              <a:t>Click to add divider title</a:t>
            </a:r>
            <a:endParaRPr lang="en-GB" noProof="0" dirty="0"/>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xmlns="" val="2938016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xmlns="" val="4234815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xmlns="" val="1087268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xmlns="" val="3539402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xmlns="" val="130804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smtClean="0"/>
              <a:t>Click to add divider title</a:t>
            </a:r>
            <a:endParaRPr lang="en-GB" noProof="0" dirty="0"/>
          </a:p>
        </p:txBody>
      </p:sp>
    </p:spTree>
    <p:extLst>
      <p:ext uri="{BB962C8B-B14F-4D97-AF65-F5344CB8AC3E}">
        <p14:creationId xmlns:p14="http://schemas.microsoft.com/office/powerpoint/2010/main" xmlns="" val="220113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376700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smtClean="0"/>
              <a:t>Click to add title</a:t>
            </a:r>
            <a:endParaRPr lang="en-GB" noProof="0" dirty="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1083382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2005862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05979"/>
            <a:ext cx="8415338" cy="383400"/>
          </a:xfrm>
          <a:prstGeom prst="rect">
            <a:avLst/>
          </a:prstGeom>
        </p:spPr>
        <p:txBody>
          <a:bodyPr/>
          <a:lstStyle/>
          <a:p>
            <a:r>
              <a:rPr lang="en-US" smtClean="0"/>
              <a:t>Click to edit Master title style</a:t>
            </a:r>
            <a:endParaRPr lang="en-GB" dirty="0"/>
          </a:p>
        </p:txBody>
      </p:sp>
      <p:sp>
        <p:nvSpPr>
          <p:cNvPr id="7" name="Text Placeholder 6"/>
          <p:cNvSpPr>
            <a:spLocks noGrp="1"/>
          </p:cNvSpPr>
          <p:nvPr>
            <p:ph type="body" sz="quarter" idx="12" hasCustomPrompt="1"/>
          </p:nvPr>
        </p:nvSpPr>
        <p:spPr>
          <a:xfrm>
            <a:off x="309600" y="588600"/>
            <a:ext cx="8416800" cy="3834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9" name="Text Placeholder 8"/>
          <p:cNvSpPr>
            <a:spLocks noGrp="1"/>
          </p:cNvSpPr>
          <p:nvPr>
            <p:ph type="body" sz="quarter" idx="13"/>
          </p:nvPr>
        </p:nvSpPr>
        <p:spPr>
          <a:xfrm>
            <a:off x="309600" y="1320300"/>
            <a:ext cx="6706800" cy="33183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
        <p:nvSpPr>
          <p:cNvPr id="11" name="Date Placeholder 10"/>
          <p:cNvSpPr>
            <a:spLocks noGrp="1"/>
          </p:cNvSpPr>
          <p:nvPr>
            <p:ph type="dt" sz="half" idx="14"/>
          </p:nvPr>
        </p:nvSpPr>
        <p:spPr>
          <a:xfrm>
            <a:off x="612000" y="4765500"/>
            <a:ext cx="3312000" cy="183600"/>
          </a:xfrm>
          <a:prstGeom prst="rect">
            <a:avLst/>
          </a:prstGeom>
        </p:spPr>
        <p:txBody>
          <a:bodyPr/>
          <a:lstStyle/>
          <a:p>
            <a:r>
              <a:rPr lang="sv-SE" dirty="0" smtClean="0"/>
              <a:t>M Greenwood, AZ COPD ST</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924000" y="4765500"/>
            <a:ext cx="4320000" cy="183600"/>
          </a:xfrm>
          <a:prstGeom prst="rect">
            <a:avLst/>
          </a:prstGeom>
        </p:spPr>
        <p:txBody>
          <a:bodyPr/>
          <a:lstStyle/>
          <a:p>
            <a:r>
              <a:rPr lang="en-US" smtClean="0"/>
              <a:t> Confidential: For Internal Use and Planning Purposes Only</a:t>
            </a:r>
            <a:endParaRPr lang="sv-S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0" y="205979"/>
            <a:ext cx="8415338" cy="383400"/>
          </a:xfrm>
          <a:prstGeom prst="rect">
            <a:avLst/>
          </a:prstGeom>
        </p:spPr>
        <p:txBody>
          <a:bodyPr/>
          <a:lstStyle/>
          <a:p>
            <a:r>
              <a:rPr lang="en-US" smtClean="0"/>
              <a:t>Click to edit Master title style</a:t>
            </a:r>
            <a:endParaRPr lang="en-GB" dirty="0"/>
          </a:p>
        </p:txBody>
      </p:sp>
      <p:sp>
        <p:nvSpPr>
          <p:cNvPr id="7" name="Text Placeholder 6"/>
          <p:cNvSpPr>
            <a:spLocks noGrp="1"/>
          </p:cNvSpPr>
          <p:nvPr>
            <p:ph type="body" sz="quarter" idx="12" hasCustomPrompt="1"/>
          </p:nvPr>
        </p:nvSpPr>
        <p:spPr>
          <a:xfrm>
            <a:off x="309600" y="588600"/>
            <a:ext cx="8416800" cy="3834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smtClean="0"/>
              <a:t>Click to add Secondary title</a:t>
            </a:r>
            <a:endParaRPr lang="en-GB" dirty="0"/>
          </a:p>
        </p:txBody>
      </p:sp>
      <p:sp>
        <p:nvSpPr>
          <p:cNvPr id="9" name="Text Placeholder 8"/>
          <p:cNvSpPr>
            <a:spLocks noGrp="1"/>
          </p:cNvSpPr>
          <p:nvPr>
            <p:ph type="body" sz="quarter" idx="13"/>
          </p:nvPr>
        </p:nvSpPr>
        <p:spPr>
          <a:xfrm>
            <a:off x="309600" y="1320300"/>
            <a:ext cx="6706800" cy="33183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smtClean="0"/>
              <a:t>Click to edit Master text styles</a:t>
            </a:r>
          </a:p>
        </p:txBody>
      </p:sp>
      <p:sp>
        <p:nvSpPr>
          <p:cNvPr id="11" name="Date Placeholder 10"/>
          <p:cNvSpPr>
            <a:spLocks noGrp="1"/>
          </p:cNvSpPr>
          <p:nvPr>
            <p:ph type="dt" sz="half" idx="14"/>
          </p:nvPr>
        </p:nvSpPr>
        <p:spPr>
          <a:xfrm>
            <a:off x="612000" y="4765500"/>
            <a:ext cx="3312000" cy="183600"/>
          </a:xfrm>
          <a:prstGeom prst="rect">
            <a:avLst/>
          </a:prstGeom>
        </p:spPr>
        <p:txBody>
          <a:bodyPr/>
          <a:lstStyle/>
          <a:p>
            <a:r>
              <a:rPr lang="sv-SE" dirty="0" smtClean="0"/>
              <a:t>M Greenwood, AZ COPD ST  </a:t>
            </a:r>
            <a:endParaRPr lang="sv-SE" dirty="0"/>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pPr>
                <a:defRPr/>
              </a:pPr>
              <a:t>‹#›</a:t>
            </a:fld>
            <a:endParaRPr lang="en-GB" dirty="0"/>
          </a:p>
        </p:txBody>
      </p:sp>
      <p:sp>
        <p:nvSpPr>
          <p:cNvPr id="13" name="Footer Placeholder 12"/>
          <p:cNvSpPr>
            <a:spLocks noGrp="1"/>
          </p:cNvSpPr>
          <p:nvPr>
            <p:ph type="ftr" sz="quarter" idx="16"/>
          </p:nvPr>
        </p:nvSpPr>
        <p:spPr>
          <a:xfrm>
            <a:off x="3924000" y="4765500"/>
            <a:ext cx="4320000" cy="183600"/>
          </a:xfrm>
          <a:prstGeom prst="rect">
            <a:avLst/>
          </a:prstGeom>
        </p:spPr>
        <p:txBody>
          <a:bodyPr/>
          <a:lstStyle/>
          <a:p>
            <a:r>
              <a:rPr lang="en-US" smtClean="0"/>
              <a:t> Confidential: For Internal Use and Planning Purposes Only</a:t>
            </a:r>
            <a:endParaRPr lang="sv-S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title</a:t>
            </a:r>
            <a:endParaRPr lang="en-GB" noProof="0" dirty="0"/>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smtClean="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2108513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1 title</a:t>
            </a:r>
            <a:endParaRPr lang="en-GB" noProof="0" dirty="0"/>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smtClean="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smtClean="0">
                <a:ln>
                  <a:noFill/>
                </a:ln>
                <a:solidFill>
                  <a:srgbClr val="830051"/>
                </a:solidFill>
                <a:effectLst/>
                <a:uLnTx/>
                <a:uFillTx/>
                <a:latin typeface="Arial" pitchFamily="34" charset="0"/>
                <a:cs typeface="Arial" pitchFamily="34" charset="0"/>
              </a:rPr>
              <a:t>1</a:t>
            </a:r>
            <a:endPar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smtClean="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C4CACD"/>
                </a:solidFill>
                <a:effectLst/>
                <a:uLnTx/>
                <a:uFillTx/>
                <a:latin typeface="Arial" pitchFamily="34" charset="0"/>
                <a:cs typeface="Arial" pitchFamily="34" charset="0"/>
              </a:rPr>
              <a:t>2</a:t>
            </a:r>
            <a:endPar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smtClean="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C4CACD"/>
                </a:solidFill>
                <a:effectLst/>
                <a:uLnTx/>
                <a:uFillTx/>
                <a:latin typeface="Arial" pitchFamily="34" charset="0"/>
                <a:cs typeface="Arial" pitchFamily="34" charset="0"/>
              </a:rPr>
              <a:t>3</a:t>
            </a:r>
            <a:endPar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smtClean="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C4CACD"/>
                </a:solidFill>
                <a:effectLst/>
                <a:uLnTx/>
                <a:uFillTx/>
                <a:latin typeface="Arial" pitchFamily="34" charset="0"/>
                <a:cs typeface="Arial" pitchFamily="34" charset="0"/>
              </a:rPr>
              <a:t>4</a:t>
            </a:r>
            <a:endParaRPr kumimoji="0" lang="en-GB" sz="18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smtClean="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C4CACD"/>
                </a:solidFill>
                <a:effectLst/>
                <a:uLnTx/>
                <a:uFillTx/>
                <a:latin typeface="Arial" pitchFamily="34" charset="0"/>
                <a:cs typeface="Arial" pitchFamily="34" charset="0"/>
              </a:rPr>
              <a:t>5</a:t>
            </a:r>
            <a:endParaRPr kumimoji="0" lang="en-GB" sz="18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smtClean="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C4CACD"/>
                </a:solidFill>
                <a:effectLst/>
                <a:uLnTx/>
                <a:uFillTx/>
                <a:latin typeface="Arial" pitchFamily="34" charset="0"/>
                <a:cs typeface="Arial" pitchFamily="34" charset="0"/>
              </a:rPr>
              <a:t>6</a:t>
            </a:r>
            <a:endParaRPr kumimoji="0" lang="en-GB" sz="18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1439842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2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3</a:t>
            </a:r>
            <a:endParaRPr lang="en-GB" noProof="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4</a:t>
            </a:r>
            <a:endParaRPr lang="en-GB" noProof="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5</a:t>
            </a:r>
            <a:endParaRPr lang="en-GB" noProof="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2132338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3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4</a:t>
            </a:r>
            <a:endParaRPr lang="en-GB" noProof="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5</a:t>
            </a:r>
            <a:endParaRPr lang="en-GB" noProof="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539051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4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4</a:t>
            </a:r>
            <a:endParaRPr lang="en-GB" noProof="0" dirty="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5</a:t>
            </a:r>
            <a:endParaRPr lang="en-GB" noProof="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307861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5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4</a:t>
            </a:r>
            <a:endParaRPr lang="en-GB" noProof="0" dirty="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5</a:t>
            </a:r>
            <a:endParaRPr lang="en-GB" noProof="0" dirty="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6</a:t>
            </a:r>
            <a:endParaRPr lang="en-GB" noProof="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153575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31962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smtClean="0"/>
              <a:t>Click to add navigation 6 title</a:t>
            </a:r>
            <a:endParaRPr lang="en-GB" noProof="0" dirty="0"/>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smtClean="0"/>
              <a:t>1</a:t>
            </a:r>
            <a:endParaRPr lang="en-GB" noProof="0"/>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2</a:t>
            </a:r>
            <a:endParaRPr lang="en-GB" noProof="0" dirty="0"/>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3</a:t>
            </a:r>
            <a:endParaRPr lang="en-GB" noProof="0" dirty="0"/>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4</a:t>
            </a:r>
            <a:endParaRPr lang="en-GB" noProof="0" dirty="0"/>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smtClean="0"/>
              <a:t>5</a:t>
            </a:r>
            <a:endParaRPr lang="en-GB" noProof="0" dirty="0"/>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smtClean="0"/>
              <a:t>6</a:t>
            </a:r>
            <a:endParaRPr lang="en-GB" noProof="0" dirty="0"/>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3175979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smtClean="0">
                <a:solidFill>
                  <a:schemeClr val="tx1"/>
                </a:solidFill>
                <a:latin typeface="+mn-lt"/>
                <a:cs typeface="Arial"/>
              </a:rPr>
              <a:t>This file is private and may contain confidential and proprietary information. If you have received this file in error, please notify us and remove </a:t>
            </a:r>
            <a:br>
              <a:rPr lang="en-GB" sz="900" noProof="0" dirty="0" smtClean="0">
                <a:solidFill>
                  <a:schemeClr val="tx1"/>
                </a:solidFill>
                <a:latin typeface="+mn-lt"/>
                <a:cs typeface="Arial"/>
              </a:rPr>
            </a:br>
            <a:r>
              <a:rPr lang="en-GB" sz="900" noProof="0" dirty="0" smtClean="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smtClean="0">
                <a:solidFill>
                  <a:schemeClr val="tx1"/>
                </a:solidFill>
                <a:latin typeface="+mn-lt"/>
                <a:ea typeface="+mn-ea"/>
                <a:cs typeface="Arial"/>
              </a:rPr>
              <a:t>1 Francis Crick Avenue</a:t>
            </a:r>
            <a:r>
              <a:rPr lang="en-US" sz="900" kern="1200" baseline="0" dirty="0" smtClean="0">
                <a:solidFill>
                  <a:schemeClr val="tx1"/>
                </a:solidFill>
                <a:latin typeface="+mn-lt"/>
                <a:ea typeface="+mn-ea"/>
                <a:cs typeface="Arial"/>
              </a:rPr>
              <a:t>, </a:t>
            </a:r>
            <a:r>
              <a:rPr lang="en-US" sz="900" kern="1200" dirty="0" smtClean="0">
                <a:solidFill>
                  <a:schemeClr val="tx1"/>
                </a:solidFill>
                <a:latin typeface="+mn-lt"/>
                <a:ea typeface="+mn-ea"/>
                <a:cs typeface="Arial"/>
              </a:rPr>
              <a:t>Cambridge Biomedical Campus, Cambridge, CB2 0AA</a:t>
            </a:r>
            <a:r>
              <a:rPr lang="en-GB" sz="900" noProof="0" dirty="0" smtClean="0">
                <a:solidFill>
                  <a:schemeClr val="tx1"/>
                </a:solidFill>
                <a:latin typeface="+mn-lt"/>
                <a:cs typeface="Arial"/>
              </a:rPr>
              <a:t>, UK, T: +44(0)203 749 5000, www.astrazeneca.com</a:t>
            </a:r>
            <a:endParaRPr lang="en-GB" sz="900" noProof="0" dirty="0">
              <a:solidFill>
                <a:schemeClr val="tx1"/>
              </a:solidFill>
              <a:latin typeface="+mn-lt"/>
              <a:cs typeface="Arial"/>
            </a:endParaRPr>
          </a:p>
        </p:txBody>
      </p:sp>
    </p:spTree>
    <p:extLst>
      <p:ext uri="{BB962C8B-B14F-4D97-AF65-F5344CB8AC3E}">
        <p14:creationId xmlns:p14="http://schemas.microsoft.com/office/powerpoint/2010/main" xmlns="" val="2565178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smtClean="0"/>
              <a:t>Click to add title</a:t>
            </a:r>
            <a:endParaRPr lang="en-GB" noProof="0" dirty="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1083382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smtClean="0"/>
              <a:t>Click to add subtitle</a:t>
            </a:r>
            <a:endParaRPr lang="en-GB" noProof="0" dirty="0"/>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19816710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1402227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smtClean="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1599162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1222769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p:txBody>
      </p:sp>
    </p:spTree>
    <p:extLst>
      <p:ext uri="{BB962C8B-B14F-4D97-AF65-F5344CB8AC3E}">
        <p14:creationId xmlns:p14="http://schemas.microsoft.com/office/powerpoint/2010/main" xmlns="" val="3545193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1627866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200586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xmlns=""/>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206885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1624107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1864651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smtClean="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Tree>
    <p:extLst>
      <p:ext uri="{BB962C8B-B14F-4D97-AF65-F5344CB8AC3E}">
        <p14:creationId xmlns:p14="http://schemas.microsoft.com/office/powerpoint/2010/main" xmlns="" val="22378332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2625302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smtClean="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34761388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smtClean="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1642841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smtClean="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3834755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smtClean="0"/>
              <a:t>Click icon to add picture</a:t>
            </a:r>
            <a:endParaRPr lang="en-GB" noProof="0" dirty="0"/>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smtClean="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3069386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smtClean="0"/>
              <a:t>First level</a:t>
            </a:r>
          </a:p>
          <a:p>
            <a:pPr lvl="1"/>
            <a:r>
              <a:rPr lang="en-GB" noProof="0" dirty="0" smtClean="0"/>
              <a:t>Second level</a:t>
            </a:r>
          </a:p>
          <a:p>
            <a:pPr lvl="1"/>
            <a:r>
              <a:rPr lang="en-GB" noProof="0" dirty="0" smtClean="0"/>
              <a:t>Third level</a:t>
            </a:r>
          </a:p>
          <a:p>
            <a:pPr lvl="1"/>
            <a:r>
              <a:rPr lang="en-GB" noProof="0" dirty="0" smtClean="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content title</a:t>
            </a:r>
            <a:endParaRPr lang="en-GB" noProof="0" dirty="0"/>
          </a:p>
        </p:txBody>
      </p:sp>
    </p:spTree>
    <p:extLst>
      <p:ext uri="{BB962C8B-B14F-4D97-AF65-F5344CB8AC3E}">
        <p14:creationId xmlns:p14="http://schemas.microsoft.com/office/powerpoint/2010/main" xmlns="" val="41940719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smtClean="0"/>
              <a:t>Click to add title</a:t>
            </a:r>
            <a:endParaRPr lang="en-GB" noProof="0" dirty="0"/>
          </a:p>
        </p:txBody>
      </p:sp>
    </p:spTree>
    <p:extLst>
      <p:ext uri="{BB962C8B-B14F-4D97-AF65-F5344CB8AC3E}">
        <p14:creationId xmlns:p14="http://schemas.microsoft.com/office/powerpoint/2010/main" xmlns="" val="114221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13097905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1144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238740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smtClean="0"/>
              <a:t>Click to add presentation title</a:t>
            </a:r>
            <a:endParaRPr lang="en-GB" noProof="0" dirty="0"/>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xmlns=""/>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smtClean="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smtClean="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smtClean="0"/>
              <a:t>00 Month Year</a:t>
            </a:r>
          </a:p>
        </p:txBody>
      </p:sp>
    </p:spTree>
    <p:extLst>
      <p:ext uri="{BB962C8B-B14F-4D97-AF65-F5344CB8AC3E}">
        <p14:creationId xmlns:p14="http://schemas.microsoft.com/office/powerpoint/2010/main" xmlns="" val="427594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jpeg"/><Relationship Id="rId5" Type="http://schemas.openxmlformats.org/officeDocument/2006/relationships/slideLayout" Target="../slideLayouts/slideLayout39.xml"/><Relationship Id="rId10"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image" Target="../media/image1.jpe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theme" Target="../theme/theme4.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xmlns="" val="3211318905"/>
      </p:ext>
    </p:extLst>
  </p:cSld>
  <p:clrMap bg1="lt1" tx1="dk1" bg2="lt2" tx2="dk2" accent1="accent1" accent2="accent2" accent3="accent3" accent4="accent4" accent5="accent5" accent6="accent6" hlink="hlink" folHlink="folHlink"/>
  <p:sldLayoutIdLst>
    <p:sldLayoutId id="2147483752"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24" r:id="rId11"/>
    <p:sldLayoutId id="2147483826" r:id="rId12"/>
    <p:sldLayoutId id="2147483789" r:id="rId13"/>
    <p:sldLayoutId id="2147483829"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p:nvPicPr>
        <p:blipFill>
          <a:blip r:embed="rId22">
            <a:extLst>
              <a:ext uri="{28A0092B-C50C-407E-A947-70E740481C1C}">
                <a14:useLocalDpi xmlns:a14="http://schemas.microsoft.com/office/drawing/2010/main" xmlns=""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xmlns="" val="605296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6" r:id="rId6"/>
    <p:sldLayoutId id="2147483807" r:id="rId7"/>
    <p:sldLayoutId id="2147483808" r:id="rId8"/>
    <p:sldLayoutId id="2147483809" r:id="rId9"/>
    <p:sldLayoutId id="2147483810" r:id="rId10"/>
    <p:sldLayoutId id="2147483825" r:id="rId11"/>
    <p:sldLayoutId id="2147483827"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xmlns=""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28" r:id="rId6"/>
    <p:sldLayoutId id="2147483830" r:id="rId7"/>
    <p:sldLayoutId id="2147483831" r:id="rId8"/>
    <p:sldLayoutId id="2147483832"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p:nvPicPr>
        <p:blipFill>
          <a:blip r:embed="rId29">
            <a:extLst>
              <a:ext uri="{28A0092B-C50C-407E-A947-70E740481C1C}">
                <a14:useLocalDpi xmlns:a14="http://schemas.microsoft.com/office/drawing/2010/main" xmlns=""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xmlns=""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0.xml"/><Relationship Id="rId1" Type="http://schemas.openxmlformats.org/officeDocument/2006/relationships/vmlDrawing" Target="../drawings/vmlDrawing1.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2.xml"/><Relationship Id="rId1" Type="http://schemas.openxmlformats.org/officeDocument/2006/relationships/vmlDrawing" Target="../drawings/vmlDrawing2.v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2.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2.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1" y="1081682"/>
            <a:ext cx="7056067" cy="988658"/>
          </a:xfrm>
        </p:spPr>
        <p:txBody>
          <a:bodyPr/>
          <a:lstStyle/>
          <a:p>
            <a:r>
              <a:rPr lang="en-US" dirty="0" smtClean="0"/>
              <a:t>BSSR – AZ </a:t>
            </a:r>
            <a:r>
              <a:rPr lang="en-US" dirty="0" err="1" smtClean="0"/>
              <a:t>COPD</a:t>
            </a:r>
            <a:r>
              <a:rPr lang="en-US" dirty="0" smtClean="0"/>
              <a:t> Exacerbation Study Experiences</a:t>
            </a:r>
            <a:endParaRPr lang="en-US" dirty="0"/>
          </a:p>
        </p:txBody>
      </p:sp>
      <p:sp>
        <p:nvSpPr>
          <p:cNvPr id="3" name="Text Placeholder 2"/>
          <p:cNvSpPr>
            <a:spLocks noGrp="1"/>
          </p:cNvSpPr>
          <p:nvPr>
            <p:ph type="body" sz="quarter" idx="11"/>
          </p:nvPr>
        </p:nvSpPr>
        <p:spPr/>
        <p:txBody>
          <a:bodyPr/>
          <a:lstStyle/>
          <a:p>
            <a:r>
              <a:rPr lang="en-US" dirty="0" smtClean="0"/>
              <a:t>Mike Greenwood:   AstraZeneca</a:t>
            </a:r>
            <a:endParaRPr lang="en-US" dirty="0"/>
          </a:p>
        </p:txBody>
      </p:sp>
      <p:sp>
        <p:nvSpPr>
          <p:cNvPr id="4" name="Text Placeholder 3"/>
          <p:cNvSpPr>
            <a:spLocks noGrp="1"/>
          </p:cNvSpPr>
          <p:nvPr>
            <p:ph type="body" sz="quarter" idx="12"/>
          </p:nvPr>
        </p:nvSpPr>
        <p:spPr/>
        <p:txBody>
          <a:bodyPr/>
          <a:lstStyle/>
          <a:p>
            <a:r>
              <a:rPr lang="en-US" dirty="0" smtClean="0"/>
              <a:t>PSI One Day Meeting</a:t>
            </a:r>
            <a:endParaRPr lang="en-US" dirty="0"/>
          </a:p>
        </p:txBody>
      </p:sp>
      <p:sp>
        <p:nvSpPr>
          <p:cNvPr id="6" name="Text Placeholder 5"/>
          <p:cNvSpPr>
            <a:spLocks noGrp="1"/>
          </p:cNvSpPr>
          <p:nvPr>
            <p:ph type="body" sz="quarter" idx="15"/>
          </p:nvPr>
        </p:nvSpPr>
        <p:spPr/>
        <p:txBody>
          <a:bodyPr/>
          <a:lstStyle/>
          <a:p>
            <a:endParaRPr lang="en-US" dirty="0"/>
          </a:p>
        </p:txBody>
      </p:sp>
      <p:sp>
        <p:nvSpPr>
          <p:cNvPr id="5" name="Text Placeholder 4"/>
          <p:cNvSpPr>
            <a:spLocks noGrp="1"/>
          </p:cNvSpPr>
          <p:nvPr>
            <p:ph type="body" sz="quarter" idx="13"/>
          </p:nvPr>
        </p:nvSpPr>
        <p:spPr/>
        <p:txBody>
          <a:bodyPr/>
          <a:lstStyle/>
          <a:p>
            <a:r>
              <a:rPr lang="en-US" dirty="0" smtClean="0"/>
              <a:t>03 Nov 2016</a:t>
            </a:r>
            <a:endParaRPr lang="en-US" dirty="0"/>
          </a:p>
        </p:txBody>
      </p:sp>
    </p:spTree>
    <p:extLst>
      <p:ext uri="{BB962C8B-B14F-4D97-AF65-F5344CB8AC3E}">
        <p14:creationId xmlns:p14="http://schemas.microsoft.com/office/powerpoint/2010/main" xmlns="" val="813208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6356" y="144000"/>
            <a:ext cx="8866357" cy="504000"/>
          </a:xfrm>
        </p:spPr>
        <p:txBody>
          <a:bodyPr/>
          <a:lstStyle/>
          <a:p>
            <a:r>
              <a:rPr lang="sv-SE" dirty="0" smtClean="0"/>
              <a:t>AZ COPD Exacerbation: Study design </a:t>
            </a:r>
            <a:r>
              <a:rPr lang="sv-SE" sz="2000" dirty="0" smtClean="0"/>
              <a:t>– </a:t>
            </a:r>
            <a:r>
              <a:rPr lang="sv-SE" sz="1800" dirty="0" smtClean="0"/>
              <a:t>Template Slide/Split into 2</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10</a:t>
            </a:fld>
            <a:endParaRPr lang="en-GB" dirty="0"/>
          </a:p>
        </p:txBody>
      </p:sp>
      <p:grpSp>
        <p:nvGrpSpPr>
          <p:cNvPr id="2" name="Group 73"/>
          <p:cNvGrpSpPr/>
          <p:nvPr/>
        </p:nvGrpSpPr>
        <p:grpSpPr>
          <a:xfrm>
            <a:off x="136356" y="692149"/>
            <a:ext cx="8907632" cy="3707971"/>
            <a:chOff x="136356" y="692149"/>
            <a:chExt cx="8907632" cy="2838063"/>
          </a:xfrm>
        </p:grpSpPr>
        <p:cxnSp>
          <p:nvCxnSpPr>
            <p:cNvPr id="9" name="Straight Connector 8"/>
            <p:cNvCxnSpPr/>
            <p:nvPr/>
          </p:nvCxnSpPr>
          <p:spPr>
            <a:xfrm>
              <a:off x="1211263" y="2693988"/>
              <a:ext cx="7593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325" y="1031875"/>
              <a:ext cx="0" cy="10218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39952" y="2708920"/>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20072" y="2693988"/>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3"/>
            <p:cNvSpPr txBox="1">
              <a:spLocks noChangeArrowheads="1"/>
            </p:cNvSpPr>
            <p:nvPr/>
          </p:nvSpPr>
          <p:spPr bwMode="auto">
            <a:xfrm>
              <a:off x="983852" y="2873374"/>
              <a:ext cx="465536" cy="261610"/>
            </a:xfrm>
            <a:prstGeom prst="rect">
              <a:avLst/>
            </a:prstGeom>
            <a:noFill/>
            <a:ln w="9525">
              <a:noFill/>
              <a:miter lim="800000"/>
              <a:headEnd/>
              <a:tailEnd/>
            </a:ln>
          </p:spPr>
          <p:txBody>
            <a:bodyPr wrap="square">
              <a:spAutoFit/>
            </a:bodyPr>
            <a:lstStyle/>
            <a:p>
              <a:pPr algn="ctr"/>
              <a:r>
                <a:rPr lang="en-GB" sz="1100" dirty="0"/>
                <a:t>1</a:t>
              </a:r>
            </a:p>
          </p:txBody>
        </p:sp>
        <p:sp>
          <p:nvSpPr>
            <p:cNvPr id="14" name="TextBox 14"/>
            <p:cNvSpPr txBox="1">
              <a:spLocks noChangeArrowheads="1"/>
            </p:cNvSpPr>
            <p:nvPr/>
          </p:nvSpPr>
          <p:spPr bwMode="auto">
            <a:xfrm>
              <a:off x="1996677" y="2873374"/>
              <a:ext cx="465536" cy="261610"/>
            </a:xfrm>
            <a:prstGeom prst="rect">
              <a:avLst/>
            </a:prstGeom>
            <a:noFill/>
            <a:ln w="9525">
              <a:noFill/>
              <a:miter lim="800000"/>
              <a:headEnd/>
              <a:tailEnd/>
            </a:ln>
          </p:spPr>
          <p:txBody>
            <a:bodyPr wrap="square">
              <a:spAutoFit/>
            </a:bodyPr>
            <a:lstStyle/>
            <a:p>
              <a:pPr algn="ctr"/>
              <a:r>
                <a:rPr lang="en-GB" sz="1100" dirty="0"/>
                <a:t>2</a:t>
              </a:r>
            </a:p>
          </p:txBody>
        </p:sp>
        <p:sp>
          <p:nvSpPr>
            <p:cNvPr id="15" name="TextBox 15"/>
            <p:cNvSpPr txBox="1">
              <a:spLocks noChangeArrowheads="1"/>
            </p:cNvSpPr>
            <p:nvPr/>
          </p:nvSpPr>
          <p:spPr bwMode="auto">
            <a:xfrm>
              <a:off x="3009502" y="2873374"/>
              <a:ext cx="465536" cy="261610"/>
            </a:xfrm>
            <a:prstGeom prst="rect">
              <a:avLst/>
            </a:prstGeom>
            <a:noFill/>
            <a:ln w="9525">
              <a:noFill/>
              <a:miter lim="800000"/>
              <a:headEnd/>
              <a:tailEnd/>
            </a:ln>
          </p:spPr>
          <p:txBody>
            <a:bodyPr wrap="square">
              <a:spAutoFit/>
            </a:bodyPr>
            <a:lstStyle/>
            <a:p>
              <a:pPr algn="ctr"/>
              <a:r>
                <a:rPr lang="en-GB" sz="1100" dirty="0"/>
                <a:t>3</a:t>
              </a:r>
            </a:p>
          </p:txBody>
        </p:sp>
        <p:sp>
          <p:nvSpPr>
            <p:cNvPr id="16" name="TextBox 16"/>
            <p:cNvSpPr txBox="1">
              <a:spLocks noChangeArrowheads="1"/>
            </p:cNvSpPr>
            <p:nvPr/>
          </p:nvSpPr>
          <p:spPr bwMode="auto">
            <a:xfrm>
              <a:off x="3897798" y="2870521"/>
              <a:ext cx="467083" cy="261610"/>
            </a:xfrm>
            <a:prstGeom prst="rect">
              <a:avLst/>
            </a:prstGeom>
            <a:noFill/>
            <a:ln w="9525">
              <a:noFill/>
              <a:miter lim="800000"/>
              <a:headEnd/>
              <a:tailEnd/>
            </a:ln>
          </p:spPr>
          <p:txBody>
            <a:bodyPr wrap="square">
              <a:spAutoFit/>
            </a:bodyPr>
            <a:lstStyle/>
            <a:p>
              <a:pPr algn="ctr"/>
              <a:r>
                <a:rPr lang="en-GB" sz="1100" dirty="0"/>
                <a:t>4</a:t>
              </a:r>
            </a:p>
          </p:txBody>
        </p:sp>
        <p:sp>
          <p:nvSpPr>
            <p:cNvPr id="17" name="TextBox 17"/>
            <p:cNvSpPr txBox="1">
              <a:spLocks noChangeArrowheads="1"/>
            </p:cNvSpPr>
            <p:nvPr/>
          </p:nvSpPr>
          <p:spPr bwMode="auto">
            <a:xfrm>
              <a:off x="5016350" y="2865250"/>
              <a:ext cx="465536" cy="261610"/>
            </a:xfrm>
            <a:prstGeom prst="rect">
              <a:avLst/>
            </a:prstGeom>
            <a:noFill/>
            <a:ln w="9525">
              <a:noFill/>
              <a:miter lim="800000"/>
              <a:headEnd/>
              <a:tailEnd/>
            </a:ln>
          </p:spPr>
          <p:txBody>
            <a:bodyPr wrap="square">
              <a:spAutoFit/>
            </a:bodyPr>
            <a:lstStyle/>
            <a:p>
              <a:pPr algn="ctr"/>
              <a:r>
                <a:rPr lang="en-GB" sz="1100" dirty="0"/>
                <a:t>5</a:t>
              </a:r>
            </a:p>
          </p:txBody>
        </p:sp>
        <p:sp>
          <p:nvSpPr>
            <p:cNvPr id="18" name="TextBox 18"/>
            <p:cNvSpPr txBox="1">
              <a:spLocks noChangeArrowheads="1"/>
            </p:cNvSpPr>
            <p:nvPr/>
          </p:nvSpPr>
          <p:spPr bwMode="auto">
            <a:xfrm>
              <a:off x="8072042" y="2873374"/>
              <a:ext cx="465534" cy="261610"/>
            </a:xfrm>
            <a:prstGeom prst="rect">
              <a:avLst/>
            </a:prstGeom>
            <a:noFill/>
            <a:ln w="9525">
              <a:noFill/>
              <a:miter lim="800000"/>
              <a:headEnd/>
              <a:tailEnd/>
            </a:ln>
          </p:spPr>
          <p:txBody>
            <a:bodyPr wrap="square">
              <a:spAutoFit/>
            </a:bodyPr>
            <a:lstStyle/>
            <a:p>
              <a:pPr algn="ctr"/>
              <a:r>
                <a:rPr lang="en-GB" sz="1100" dirty="0" smtClean="0"/>
                <a:t>7</a:t>
              </a:r>
              <a:endParaRPr lang="en-GB" sz="1100" dirty="0"/>
            </a:p>
          </p:txBody>
        </p:sp>
        <p:sp>
          <p:nvSpPr>
            <p:cNvPr id="19" name="TextBox 19"/>
            <p:cNvSpPr txBox="1">
              <a:spLocks noChangeArrowheads="1"/>
            </p:cNvSpPr>
            <p:nvPr/>
          </p:nvSpPr>
          <p:spPr bwMode="auto">
            <a:xfrm>
              <a:off x="8576905" y="2873375"/>
              <a:ext cx="467083" cy="261610"/>
            </a:xfrm>
            <a:prstGeom prst="rect">
              <a:avLst/>
            </a:prstGeom>
            <a:noFill/>
            <a:ln w="9525">
              <a:noFill/>
              <a:miter lim="800000"/>
              <a:headEnd/>
              <a:tailEnd/>
            </a:ln>
          </p:spPr>
          <p:txBody>
            <a:bodyPr wrap="square">
              <a:spAutoFit/>
            </a:bodyPr>
            <a:lstStyle/>
            <a:p>
              <a:pPr algn="ctr"/>
              <a:r>
                <a:rPr lang="en-GB" sz="1100" dirty="0"/>
                <a:t>FU</a:t>
              </a:r>
            </a:p>
          </p:txBody>
        </p:sp>
        <p:sp>
          <p:nvSpPr>
            <p:cNvPr id="20" name="Rectangle 19"/>
            <p:cNvSpPr/>
            <p:nvPr/>
          </p:nvSpPr>
          <p:spPr>
            <a:xfrm>
              <a:off x="1237297" y="2311399"/>
              <a:ext cx="985203" cy="212299"/>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dirty="0">
                  <a:solidFill>
                    <a:schemeClr val="tx1"/>
                  </a:solidFill>
                  <a:cs typeface="Arial" panose="020B0604020202020204" pitchFamily="34" charset="0"/>
                </a:rPr>
                <a:t>Enrolment</a:t>
              </a:r>
            </a:p>
          </p:txBody>
        </p:sp>
        <p:sp>
          <p:nvSpPr>
            <p:cNvPr id="21" name="Rectangle 20"/>
            <p:cNvSpPr/>
            <p:nvPr/>
          </p:nvSpPr>
          <p:spPr>
            <a:xfrm>
              <a:off x="2248576" y="2311399"/>
              <a:ext cx="986749" cy="2122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cs typeface="Arial" panose="020B0604020202020204" pitchFamily="34" charset="0"/>
                </a:rPr>
                <a:t>Run-in</a:t>
              </a:r>
            </a:p>
          </p:txBody>
        </p:sp>
        <p:sp>
          <p:nvSpPr>
            <p:cNvPr id="22" name="Rectangle 21"/>
            <p:cNvSpPr/>
            <p:nvPr/>
          </p:nvSpPr>
          <p:spPr>
            <a:xfrm>
              <a:off x="3365661" y="2311399"/>
              <a:ext cx="4932202" cy="2122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cs typeface="Arial" panose="020B0604020202020204" pitchFamily="34" charset="0"/>
                </a:rPr>
                <a:t>Treatment</a:t>
              </a:r>
            </a:p>
          </p:txBody>
        </p:sp>
        <p:sp>
          <p:nvSpPr>
            <p:cNvPr id="23" name="Rectangle 22"/>
            <p:cNvSpPr/>
            <p:nvPr/>
          </p:nvSpPr>
          <p:spPr>
            <a:xfrm>
              <a:off x="2222500" y="1268412"/>
              <a:ext cx="1012825" cy="6236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r>
                <a:rPr lang="en-GB" sz="1100" dirty="0" smtClean="0">
                  <a:solidFill>
                    <a:schemeClr val="tx1"/>
                  </a:solidFill>
                  <a:cs typeface="Arial" pitchFamily="34" charset="0"/>
                </a:rPr>
                <a:t>AZ product x 2 BID</a:t>
              </a:r>
              <a:endParaRPr lang="en-GB" sz="900" dirty="0">
                <a:solidFill>
                  <a:schemeClr val="tx1"/>
                </a:solidFill>
                <a:cs typeface="Arial" pitchFamily="34" charset="0"/>
              </a:endParaRPr>
            </a:p>
          </p:txBody>
        </p:sp>
        <p:sp>
          <p:nvSpPr>
            <p:cNvPr id="24" name="TextBox 24"/>
            <p:cNvSpPr txBox="1">
              <a:spLocks noChangeArrowheads="1"/>
            </p:cNvSpPr>
            <p:nvPr/>
          </p:nvSpPr>
          <p:spPr bwMode="auto">
            <a:xfrm>
              <a:off x="2417739" y="692149"/>
              <a:ext cx="1681186" cy="235571"/>
            </a:xfrm>
            <a:prstGeom prst="rect">
              <a:avLst/>
            </a:prstGeom>
            <a:solidFill>
              <a:schemeClr val="accent2"/>
            </a:solidFill>
            <a:ln w="9525">
              <a:noFill/>
              <a:miter lim="800000"/>
              <a:headEnd/>
              <a:tailEnd/>
            </a:ln>
          </p:spPr>
          <p:txBody>
            <a:bodyPr wrap="square">
              <a:spAutoFit/>
            </a:bodyPr>
            <a:lstStyle/>
            <a:p>
              <a:pPr algn="ctr"/>
              <a:r>
                <a:rPr lang="en-GB" sz="1400" dirty="0"/>
                <a:t>Randomisation</a:t>
              </a:r>
            </a:p>
          </p:txBody>
        </p:sp>
        <p:sp>
          <p:nvSpPr>
            <p:cNvPr id="25" name="Rectangle 24"/>
            <p:cNvSpPr/>
            <p:nvPr/>
          </p:nvSpPr>
          <p:spPr>
            <a:xfrm>
              <a:off x="3376488" y="1266825"/>
              <a:ext cx="4921375" cy="1999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smtClean="0">
                  <a:solidFill>
                    <a:schemeClr val="bg1"/>
                  </a:solidFill>
                  <a:cs typeface="Arial" panose="020B0604020202020204" pitchFamily="34" charset="0"/>
                </a:rPr>
                <a:t>AZ product x 2 BID</a:t>
              </a:r>
              <a:endParaRPr lang="en-GB" sz="1100" dirty="0">
                <a:solidFill>
                  <a:schemeClr val="bg1"/>
                </a:solidFill>
                <a:cs typeface="Arial" panose="020B0604020202020204" pitchFamily="34" charset="0"/>
              </a:endParaRPr>
            </a:p>
          </p:txBody>
        </p:sp>
        <p:sp>
          <p:nvSpPr>
            <p:cNvPr id="26" name="Rectangle 25"/>
            <p:cNvSpPr/>
            <p:nvPr/>
          </p:nvSpPr>
          <p:spPr>
            <a:xfrm>
              <a:off x="3376488" y="1717675"/>
              <a:ext cx="4921375" cy="199967"/>
            </a:xfrm>
            <a:prstGeom prst="rect">
              <a:avLst/>
            </a:prstGeom>
            <a:solidFill>
              <a:srgbClr val="6F59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smtClean="0">
                  <a:solidFill>
                    <a:schemeClr val="bg1"/>
                  </a:solidFill>
                  <a:cs typeface="Arial" panose="020B0604020202020204" pitchFamily="34" charset="0"/>
                </a:rPr>
                <a:t>reference product   x 2 BID </a:t>
              </a:r>
              <a:endParaRPr lang="en-GB" sz="1100" dirty="0">
                <a:solidFill>
                  <a:schemeClr val="tx1"/>
                </a:solidFill>
                <a:cs typeface="Arial" panose="020B0604020202020204" pitchFamily="34" charset="0"/>
              </a:endParaRPr>
            </a:p>
          </p:txBody>
        </p:sp>
        <p:cxnSp>
          <p:nvCxnSpPr>
            <p:cNvPr id="27" name="Straight Connector 26"/>
            <p:cNvCxnSpPr/>
            <p:nvPr/>
          </p:nvCxnSpPr>
          <p:spPr>
            <a:xfrm>
              <a:off x="8804275" y="2693988"/>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8"/>
            <p:cNvSpPr txBox="1">
              <a:spLocks noChangeArrowheads="1"/>
            </p:cNvSpPr>
            <p:nvPr/>
          </p:nvSpPr>
          <p:spPr bwMode="auto">
            <a:xfrm>
              <a:off x="136356" y="2328862"/>
              <a:ext cx="1074908" cy="261610"/>
            </a:xfrm>
            <a:prstGeom prst="rect">
              <a:avLst/>
            </a:prstGeom>
            <a:noFill/>
            <a:ln w="9525">
              <a:noFill/>
              <a:miter lim="800000"/>
              <a:headEnd/>
              <a:tailEnd/>
            </a:ln>
          </p:spPr>
          <p:txBody>
            <a:bodyPr wrap="square">
              <a:spAutoFit/>
            </a:bodyPr>
            <a:lstStyle/>
            <a:p>
              <a:r>
                <a:rPr lang="en-GB" sz="1100" b="0" dirty="0"/>
                <a:t>Periods</a:t>
              </a:r>
            </a:p>
          </p:txBody>
        </p:sp>
        <p:sp>
          <p:nvSpPr>
            <p:cNvPr id="29" name="TextBox 29"/>
            <p:cNvSpPr txBox="1">
              <a:spLocks noChangeArrowheads="1"/>
            </p:cNvSpPr>
            <p:nvPr/>
          </p:nvSpPr>
          <p:spPr bwMode="auto">
            <a:xfrm>
              <a:off x="136356" y="3257549"/>
              <a:ext cx="1074908" cy="261610"/>
            </a:xfrm>
            <a:prstGeom prst="rect">
              <a:avLst/>
            </a:prstGeom>
            <a:noFill/>
            <a:ln w="9525">
              <a:noFill/>
              <a:miter lim="800000"/>
              <a:headEnd/>
              <a:tailEnd/>
            </a:ln>
          </p:spPr>
          <p:txBody>
            <a:bodyPr wrap="square">
              <a:spAutoFit/>
            </a:bodyPr>
            <a:lstStyle/>
            <a:p>
              <a:r>
                <a:rPr lang="en-GB" sz="1100" b="0" dirty="0"/>
                <a:t>Weeks</a:t>
              </a:r>
            </a:p>
          </p:txBody>
        </p:sp>
        <p:sp>
          <p:nvSpPr>
            <p:cNvPr id="30" name="TextBox 30"/>
            <p:cNvSpPr txBox="1">
              <a:spLocks noChangeArrowheads="1"/>
            </p:cNvSpPr>
            <p:nvPr/>
          </p:nvSpPr>
          <p:spPr bwMode="auto">
            <a:xfrm>
              <a:off x="136356" y="2873374"/>
              <a:ext cx="1074908" cy="261610"/>
            </a:xfrm>
            <a:prstGeom prst="rect">
              <a:avLst/>
            </a:prstGeom>
            <a:noFill/>
            <a:ln w="9525">
              <a:noFill/>
              <a:miter lim="800000"/>
              <a:headEnd/>
              <a:tailEnd/>
            </a:ln>
          </p:spPr>
          <p:txBody>
            <a:bodyPr wrap="square">
              <a:spAutoFit/>
            </a:bodyPr>
            <a:lstStyle/>
            <a:p>
              <a:r>
                <a:rPr lang="en-GB" sz="1100" b="0" dirty="0"/>
                <a:t>Visits</a:t>
              </a:r>
            </a:p>
          </p:txBody>
        </p:sp>
        <p:sp>
          <p:nvSpPr>
            <p:cNvPr id="31" name="TextBox 31"/>
            <p:cNvSpPr txBox="1">
              <a:spLocks noChangeArrowheads="1"/>
            </p:cNvSpPr>
            <p:nvPr/>
          </p:nvSpPr>
          <p:spPr bwMode="auto">
            <a:xfrm>
              <a:off x="1761779" y="3257549"/>
              <a:ext cx="948084" cy="261610"/>
            </a:xfrm>
            <a:prstGeom prst="rect">
              <a:avLst/>
            </a:prstGeom>
            <a:noFill/>
            <a:ln w="9525">
              <a:noFill/>
              <a:miter lim="800000"/>
              <a:headEnd/>
              <a:tailEnd/>
            </a:ln>
          </p:spPr>
          <p:txBody>
            <a:bodyPr wrap="square">
              <a:spAutoFit/>
            </a:bodyPr>
            <a:lstStyle/>
            <a:p>
              <a:pPr algn="ctr"/>
              <a:r>
                <a:rPr lang="en-GB" sz="1100" dirty="0" smtClean="0"/>
                <a:t>–5 </a:t>
              </a:r>
              <a:r>
                <a:rPr lang="en-GB" sz="1100" dirty="0"/>
                <a:t>to </a:t>
              </a:r>
              <a:r>
                <a:rPr lang="en-GB" sz="1100" dirty="0" smtClean="0"/>
                <a:t>–4</a:t>
              </a:r>
              <a:endParaRPr lang="en-GB" sz="1100" dirty="0"/>
            </a:p>
          </p:txBody>
        </p:sp>
        <p:sp>
          <p:nvSpPr>
            <p:cNvPr id="32" name="TextBox 32"/>
            <p:cNvSpPr txBox="1">
              <a:spLocks noChangeArrowheads="1"/>
            </p:cNvSpPr>
            <p:nvPr/>
          </p:nvSpPr>
          <p:spPr bwMode="auto">
            <a:xfrm>
              <a:off x="3009502" y="3257549"/>
              <a:ext cx="465536" cy="261610"/>
            </a:xfrm>
            <a:prstGeom prst="rect">
              <a:avLst/>
            </a:prstGeom>
            <a:noFill/>
            <a:ln w="9525">
              <a:noFill/>
              <a:miter lim="800000"/>
              <a:headEnd/>
              <a:tailEnd/>
            </a:ln>
          </p:spPr>
          <p:txBody>
            <a:bodyPr wrap="square">
              <a:spAutoFit/>
            </a:bodyPr>
            <a:lstStyle/>
            <a:p>
              <a:pPr algn="ctr"/>
              <a:r>
                <a:rPr lang="en-GB" sz="1100" dirty="0"/>
                <a:t>0</a:t>
              </a:r>
            </a:p>
          </p:txBody>
        </p:sp>
        <p:sp>
          <p:nvSpPr>
            <p:cNvPr id="33" name="TextBox 33"/>
            <p:cNvSpPr txBox="1">
              <a:spLocks noChangeArrowheads="1"/>
            </p:cNvSpPr>
            <p:nvPr/>
          </p:nvSpPr>
          <p:spPr bwMode="auto">
            <a:xfrm>
              <a:off x="3901436" y="3257271"/>
              <a:ext cx="467083" cy="261610"/>
            </a:xfrm>
            <a:prstGeom prst="rect">
              <a:avLst/>
            </a:prstGeom>
            <a:noFill/>
            <a:ln w="9525">
              <a:noFill/>
              <a:miter lim="800000"/>
              <a:headEnd/>
              <a:tailEnd/>
            </a:ln>
          </p:spPr>
          <p:txBody>
            <a:bodyPr wrap="square">
              <a:spAutoFit/>
            </a:bodyPr>
            <a:lstStyle/>
            <a:p>
              <a:pPr algn="ctr"/>
              <a:r>
                <a:rPr lang="en-GB" sz="1100" dirty="0" smtClean="0"/>
                <a:t>4</a:t>
              </a:r>
              <a:endParaRPr lang="en-GB" sz="1100" dirty="0"/>
            </a:p>
          </p:txBody>
        </p:sp>
        <p:sp>
          <p:nvSpPr>
            <p:cNvPr id="34" name="TextBox 34"/>
            <p:cNvSpPr txBox="1">
              <a:spLocks noChangeArrowheads="1"/>
            </p:cNvSpPr>
            <p:nvPr/>
          </p:nvSpPr>
          <p:spPr bwMode="auto">
            <a:xfrm>
              <a:off x="5016350" y="3268602"/>
              <a:ext cx="465536" cy="261610"/>
            </a:xfrm>
            <a:prstGeom prst="rect">
              <a:avLst/>
            </a:prstGeom>
            <a:noFill/>
            <a:ln w="9525">
              <a:noFill/>
              <a:miter lim="800000"/>
              <a:headEnd/>
              <a:tailEnd/>
            </a:ln>
          </p:spPr>
          <p:txBody>
            <a:bodyPr wrap="square">
              <a:spAutoFit/>
            </a:bodyPr>
            <a:lstStyle/>
            <a:p>
              <a:pPr algn="ctr"/>
              <a:r>
                <a:rPr lang="en-GB" sz="1100" dirty="0" smtClean="0"/>
                <a:t>8</a:t>
              </a:r>
              <a:endParaRPr lang="en-GB" sz="1100" dirty="0"/>
            </a:p>
          </p:txBody>
        </p:sp>
        <p:sp>
          <p:nvSpPr>
            <p:cNvPr id="35" name="TextBox 35"/>
            <p:cNvSpPr txBox="1">
              <a:spLocks noChangeArrowheads="1"/>
            </p:cNvSpPr>
            <p:nvPr/>
          </p:nvSpPr>
          <p:spPr bwMode="auto">
            <a:xfrm>
              <a:off x="8072042" y="3257549"/>
              <a:ext cx="465534" cy="261610"/>
            </a:xfrm>
            <a:prstGeom prst="rect">
              <a:avLst/>
            </a:prstGeom>
            <a:noFill/>
            <a:ln w="9525">
              <a:noFill/>
              <a:miter lim="800000"/>
              <a:headEnd/>
              <a:tailEnd/>
            </a:ln>
          </p:spPr>
          <p:txBody>
            <a:bodyPr wrap="square">
              <a:spAutoFit/>
            </a:bodyPr>
            <a:lstStyle/>
            <a:p>
              <a:pPr algn="ctr"/>
              <a:r>
                <a:rPr lang="en-GB" sz="1100" dirty="0" smtClean="0"/>
                <a:t>26</a:t>
              </a:r>
              <a:endParaRPr lang="en-GB" sz="1100" dirty="0"/>
            </a:p>
          </p:txBody>
        </p:sp>
        <p:sp>
          <p:nvSpPr>
            <p:cNvPr id="36" name="TextBox 36"/>
            <p:cNvSpPr txBox="1">
              <a:spLocks noChangeArrowheads="1"/>
            </p:cNvSpPr>
            <p:nvPr/>
          </p:nvSpPr>
          <p:spPr bwMode="auto">
            <a:xfrm>
              <a:off x="8576905" y="3257549"/>
              <a:ext cx="467083" cy="261610"/>
            </a:xfrm>
            <a:prstGeom prst="rect">
              <a:avLst/>
            </a:prstGeom>
            <a:noFill/>
            <a:ln w="9525">
              <a:noFill/>
              <a:miter lim="800000"/>
              <a:headEnd/>
              <a:tailEnd/>
            </a:ln>
          </p:spPr>
          <p:txBody>
            <a:bodyPr wrap="square">
              <a:spAutoFit/>
            </a:bodyPr>
            <a:lstStyle/>
            <a:p>
              <a:pPr algn="ctr"/>
              <a:r>
                <a:rPr lang="en-GB" sz="1100" dirty="0" smtClean="0"/>
                <a:t>28</a:t>
              </a:r>
              <a:endParaRPr lang="en-GB" sz="1100" dirty="0"/>
            </a:p>
          </p:txBody>
        </p:sp>
        <p:cxnSp>
          <p:nvCxnSpPr>
            <p:cNvPr id="37" name="Straight Connector 36"/>
            <p:cNvCxnSpPr/>
            <p:nvPr/>
          </p:nvCxnSpPr>
          <p:spPr>
            <a:xfrm>
              <a:off x="1211263" y="2698750"/>
              <a:ext cx="0" cy="99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22500" y="2693988"/>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97863" y="2693988"/>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40"/>
            <p:cNvSpPr txBox="1">
              <a:spLocks noChangeArrowheads="1"/>
            </p:cNvSpPr>
            <p:nvPr/>
          </p:nvSpPr>
          <p:spPr bwMode="auto">
            <a:xfrm>
              <a:off x="999226" y="1274762"/>
              <a:ext cx="1045474" cy="261610"/>
            </a:xfrm>
            <a:prstGeom prst="rect">
              <a:avLst/>
            </a:prstGeom>
            <a:noFill/>
            <a:ln w="9525">
              <a:noFill/>
              <a:miter lim="800000"/>
              <a:headEnd/>
              <a:tailEnd/>
            </a:ln>
          </p:spPr>
          <p:txBody>
            <a:bodyPr wrap="square">
              <a:spAutoFit/>
            </a:bodyPr>
            <a:lstStyle/>
            <a:p>
              <a:r>
                <a:rPr lang="en-GB" sz="1100" dirty="0" smtClean="0"/>
                <a:t>N = 1136</a:t>
              </a:r>
              <a:endParaRPr lang="en-GB" sz="1100" dirty="0"/>
            </a:p>
          </p:txBody>
        </p:sp>
        <p:sp>
          <p:nvSpPr>
            <p:cNvPr id="41" name="TextBox 50"/>
            <p:cNvSpPr txBox="1">
              <a:spLocks noChangeArrowheads="1"/>
            </p:cNvSpPr>
            <p:nvPr/>
          </p:nvSpPr>
          <p:spPr bwMode="auto">
            <a:xfrm>
              <a:off x="8216951" y="1892014"/>
              <a:ext cx="785763" cy="461665"/>
            </a:xfrm>
            <a:prstGeom prst="rect">
              <a:avLst/>
            </a:prstGeom>
            <a:noFill/>
            <a:ln w="9525">
              <a:noFill/>
              <a:miter lim="800000"/>
              <a:headEnd/>
              <a:tailEnd/>
            </a:ln>
          </p:spPr>
          <p:txBody>
            <a:bodyPr wrap="square">
              <a:spAutoFit/>
            </a:bodyPr>
            <a:lstStyle/>
            <a:p>
              <a:pPr algn="r"/>
              <a:r>
                <a:rPr lang="en-GB" sz="800" dirty="0"/>
                <a:t>FU</a:t>
              </a:r>
            </a:p>
            <a:p>
              <a:pPr algn="r"/>
              <a:r>
                <a:rPr lang="en-GB" sz="800" dirty="0"/>
                <a:t>follow-up </a:t>
              </a:r>
            </a:p>
            <a:p>
              <a:pPr algn="r"/>
              <a:r>
                <a:rPr lang="en-GB" sz="800" dirty="0"/>
                <a:t>phone call</a:t>
              </a:r>
            </a:p>
          </p:txBody>
        </p:sp>
        <p:cxnSp>
          <p:nvCxnSpPr>
            <p:cNvPr id="42" name="Straight Connector 41"/>
            <p:cNvCxnSpPr/>
            <p:nvPr/>
          </p:nvCxnSpPr>
          <p:spPr>
            <a:xfrm>
              <a:off x="6680712" y="2708920"/>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17"/>
            <p:cNvSpPr txBox="1">
              <a:spLocks noChangeArrowheads="1"/>
            </p:cNvSpPr>
            <p:nvPr/>
          </p:nvSpPr>
          <p:spPr bwMode="auto">
            <a:xfrm>
              <a:off x="6470645" y="2880182"/>
              <a:ext cx="465536" cy="261610"/>
            </a:xfrm>
            <a:prstGeom prst="rect">
              <a:avLst/>
            </a:prstGeom>
            <a:noFill/>
            <a:ln w="9525">
              <a:noFill/>
              <a:miter lim="800000"/>
              <a:headEnd/>
              <a:tailEnd/>
            </a:ln>
          </p:spPr>
          <p:txBody>
            <a:bodyPr wrap="square">
              <a:spAutoFit/>
            </a:bodyPr>
            <a:lstStyle/>
            <a:p>
              <a:pPr algn="ctr"/>
              <a:r>
                <a:rPr lang="en-GB" sz="1100" dirty="0"/>
                <a:t>6</a:t>
              </a:r>
            </a:p>
          </p:txBody>
        </p:sp>
        <p:sp>
          <p:nvSpPr>
            <p:cNvPr id="44" name="TextBox 34"/>
            <p:cNvSpPr txBox="1">
              <a:spLocks noChangeArrowheads="1"/>
            </p:cNvSpPr>
            <p:nvPr/>
          </p:nvSpPr>
          <p:spPr bwMode="auto">
            <a:xfrm>
              <a:off x="6494303" y="3260385"/>
              <a:ext cx="465536" cy="261610"/>
            </a:xfrm>
            <a:prstGeom prst="rect">
              <a:avLst/>
            </a:prstGeom>
            <a:noFill/>
            <a:ln w="9525">
              <a:noFill/>
              <a:miter lim="800000"/>
              <a:headEnd/>
              <a:tailEnd/>
            </a:ln>
          </p:spPr>
          <p:txBody>
            <a:bodyPr wrap="square">
              <a:spAutoFit/>
            </a:bodyPr>
            <a:lstStyle/>
            <a:p>
              <a:pPr algn="ctr"/>
              <a:r>
                <a:rPr lang="en-GB" sz="1100" dirty="0" smtClean="0"/>
                <a:t>17</a:t>
              </a:r>
              <a:endParaRPr lang="en-GB" sz="1100" dirty="0"/>
            </a:p>
          </p:txBody>
        </p:sp>
      </p:gr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0770" y="144000"/>
            <a:ext cx="8881943" cy="504000"/>
          </a:xfrm>
        </p:spPr>
        <p:txBody>
          <a:bodyPr/>
          <a:lstStyle/>
          <a:p>
            <a:r>
              <a:rPr lang="sv-SE" dirty="0" smtClean="0"/>
              <a:t>AZ COPD Exacerbation: Study design </a:t>
            </a:r>
            <a:r>
              <a:rPr lang="sv-SE" sz="1800" dirty="0" smtClean="0"/>
              <a:t>– </a:t>
            </a:r>
            <a:r>
              <a:rPr lang="sv-SE" sz="1600" dirty="0" smtClean="0"/>
              <a:t>Template Slide/split into 2</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11</a:t>
            </a:fld>
            <a:endParaRPr lang="en-GB" dirty="0"/>
          </a:p>
        </p:txBody>
      </p:sp>
      <p:sp>
        <p:nvSpPr>
          <p:cNvPr id="7" name="TextBox 20"/>
          <p:cNvSpPr txBox="1">
            <a:spLocks noChangeArrowheads="1"/>
          </p:cNvSpPr>
          <p:nvPr/>
        </p:nvSpPr>
        <p:spPr bwMode="auto">
          <a:xfrm>
            <a:off x="4722065" y="825022"/>
            <a:ext cx="4104456" cy="3754874"/>
          </a:xfrm>
          <a:prstGeom prst="rect">
            <a:avLst/>
          </a:prstGeom>
          <a:noFill/>
          <a:ln w="9525">
            <a:noFill/>
            <a:miter lim="800000"/>
            <a:headEnd/>
            <a:tailEnd/>
          </a:ln>
        </p:spPr>
        <p:txBody>
          <a:bodyPr wrap="square">
            <a:spAutoFit/>
          </a:bodyPr>
          <a:lstStyle/>
          <a:p>
            <a:r>
              <a:rPr lang="en-US" sz="1400" dirty="0" smtClean="0">
                <a:solidFill>
                  <a:srgbClr val="FF0000"/>
                </a:solidFill>
              </a:rPr>
              <a:t>Size of study</a:t>
            </a:r>
            <a:r>
              <a:rPr lang="en-US" sz="1400" b="0" dirty="0" smtClean="0">
                <a:solidFill>
                  <a:srgbClr val="FF0000"/>
                </a:solidFill>
              </a:rPr>
              <a:t>: 1136 (BSSR analysis might increase patient numbers)</a:t>
            </a:r>
            <a:endParaRPr lang="en-US" sz="1400" dirty="0" smtClean="0">
              <a:solidFill>
                <a:srgbClr val="FF0000"/>
              </a:solidFill>
            </a:endParaRPr>
          </a:p>
          <a:p>
            <a:r>
              <a:rPr lang="en-US" sz="1400" dirty="0" smtClean="0"/>
              <a:t>Run-in</a:t>
            </a:r>
            <a:r>
              <a:rPr lang="en-US" sz="1400" b="0" dirty="0" smtClean="0"/>
              <a:t>: 4 weeks</a:t>
            </a:r>
            <a:endParaRPr lang="en-US" sz="1400" dirty="0" smtClean="0"/>
          </a:p>
          <a:p>
            <a:r>
              <a:rPr lang="en-US" sz="1400" dirty="0" smtClean="0">
                <a:solidFill>
                  <a:srgbClr val="FF0000"/>
                </a:solidFill>
              </a:rPr>
              <a:t>Primary endpoint: </a:t>
            </a:r>
            <a:r>
              <a:rPr lang="en-GB" sz="1400" b="0" dirty="0" smtClean="0">
                <a:solidFill>
                  <a:srgbClr val="FF0000"/>
                </a:solidFill>
              </a:rPr>
              <a:t>The rate of moderate and severe COPD exacerbations</a:t>
            </a:r>
            <a:endParaRPr lang="en-US" sz="1400" dirty="0" smtClean="0">
              <a:solidFill>
                <a:srgbClr val="FF0000"/>
              </a:solidFill>
            </a:endParaRPr>
          </a:p>
          <a:p>
            <a:r>
              <a:rPr lang="en-US" sz="1400" dirty="0" smtClean="0"/>
              <a:t>Key </a:t>
            </a:r>
            <a:r>
              <a:rPr lang="en-US" sz="1400" dirty="0"/>
              <a:t>secondary endpoints</a:t>
            </a:r>
            <a:r>
              <a:rPr lang="en-US" sz="1400" b="0" dirty="0" smtClean="0"/>
              <a:t>: </a:t>
            </a:r>
          </a:p>
          <a:p>
            <a:pPr>
              <a:buFont typeface="Arial" pitchFamily="34" charset="0"/>
              <a:buChar char="•"/>
            </a:pPr>
            <a:r>
              <a:rPr lang="en-US" sz="1400" b="0" dirty="0" smtClean="0"/>
              <a:t> </a:t>
            </a:r>
            <a:r>
              <a:rPr lang="en-GB" sz="1400" b="0" dirty="0" smtClean="0"/>
              <a:t>time to first moderate or severe COPD Exacerbation</a:t>
            </a:r>
          </a:p>
          <a:p>
            <a:pPr>
              <a:buFont typeface="Arial" pitchFamily="34" charset="0"/>
              <a:buChar char="•"/>
            </a:pPr>
            <a:r>
              <a:rPr lang="en-GB" sz="1400" b="0" dirty="0" smtClean="0"/>
              <a:t> health status/health related quality of life  - St. George’s Respiratory Questionnaire (SGRQ)</a:t>
            </a:r>
          </a:p>
          <a:p>
            <a:pPr>
              <a:buFont typeface="Arial" pitchFamily="34" charset="0"/>
              <a:buChar char="•"/>
            </a:pPr>
            <a:r>
              <a:rPr lang="en-GB" sz="1400" b="0" dirty="0" smtClean="0"/>
              <a:t> pre-dose/pre-bronchodilator FEV1</a:t>
            </a:r>
          </a:p>
          <a:p>
            <a:pPr>
              <a:buFont typeface="Arial" pitchFamily="34" charset="0"/>
              <a:buChar char="•"/>
            </a:pPr>
            <a:r>
              <a:rPr lang="en-GB" sz="1400" b="0" dirty="0" smtClean="0"/>
              <a:t> total rescue medication use (average puffs/day)</a:t>
            </a:r>
          </a:p>
          <a:p>
            <a:pPr>
              <a:buFont typeface="Arial" pitchFamily="34" charset="0"/>
              <a:buChar char="•"/>
            </a:pPr>
            <a:r>
              <a:rPr lang="en-GB" sz="1400" b="0" dirty="0" smtClean="0"/>
              <a:t> nights with awakening due to COPD</a:t>
            </a:r>
          </a:p>
          <a:p>
            <a:r>
              <a:rPr lang="en-US" sz="1400" dirty="0" smtClean="0">
                <a:solidFill>
                  <a:srgbClr val="FF0000"/>
                </a:solidFill>
              </a:rPr>
              <a:t>Analysis </a:t>
            </a:r>
            <a:r>
              <a:rPr lang="en-US" sz="1400" dirty="0">
                <a:solidFill>
                  <a:srgbClr val="FF0000"/>
                </a:solidFill>
              </a:rPr>
              <a:t>strategy: </a:t>
            </a:r>
            <a:r>
              <a:rPr lang="en-US" sz="1400" b="0" dirty="0">
                <a:solidFill>
                  <a:srgbClr val="FF0000"/>
                </a:solidFill>
              </a:rPr>
              <a:t>Annual </a:t>
            </a:r>
            <a:r>
              <a:rPr lang="en-US" sz="1400" b="0" dirty="0" err="1" smtClean="0">
                <a:solidFill>
                  <a:srgbClr val="FF0000"/>
                </a:solidFill>
              </a:rPr>
              <a:t>COPD</a:t>
            </a:r>
            <a:r>
              <a:rPr lang="en-US" sz="1400" b="0" dirty="0" smtClean="0">
                <a:solidFill>
                  <a:srgbClr val="FF0000"/>
                </a:solidFill>
              </a:rPr>
              <a:t> </a:t>
            </a:r>
            <a:r>
              <a:rPr lang="en-US" sz="1400" b="0" dirty="0">
                <a:solidFill>
                  <a:srgbClr val="FF0000"/>
                </a:solidFill>
              </a:rPr>
              <a:t>exacerbation rate analysed by a negative </a:t>
            </a:r>
            <a:r>
              <a:rPr lang="sv-SE" sz="1400" b="0" dirty="0">
                <a:solidFill>
                  <a:srgbClr val="FF0000"/>
                </a:solidFill>
              </a:rPr>
              <a:t>binomial regression model.</a:t>
            </a:r>
          </a:p>
          <a:p>
            <a:endParaRPr lang="sv-SE" sz="1400" dirty="0"/>
          </a:p>
        </p:txBody>
      </p:sp>
      <p:sp>
        <p:nvSpPr>
          <p:cNvPr id="8" name="TextBox 19"/>
          <p:cNvSpPr txBox="1">
            <a:spLocks noChangeArrowheads="1"/>
          </p:cNvSpPr>
          <p:nvPr/>
        </p:nvSpPr>
        <p:spPr bwMode="auto">
          <a:xfrm>
            <a:off x="318375" y="825022"/>
            <a:ext cx="4403690" cy="3690241"/>
          </a:xfrm>
          <a:prstGeom prst="rect">
            <a:avLst/>
          </a:prstGeom>
          <a:noFill/>
          <a:ln w="9525">
            <a:noFill/>
            <a:miter lim="800000"/>
            <a:headEnd/>
            <a:tailEnd/>
          </a:ln>
        </p:spPr>
        <p:txBody>
          <a:bodyPr wrap="square">
            <a:spAutoFit/>
          </a:bodyPr>
          <a:lstStyle/>
          <a:p>
            <a:r>
              <a:rPr lang="en-US" sz="1400" dirty="0" smtClean="0"/>
              <a:t>Objective: </a:t>
            </a:r>
            <a:r>
              <a:rPr lang="en-US" sz="1400" b="0" dirty="0" smtClean="0"/>
              <a:t>To demonstrate that AZ product is superior to reference product </a:t>
            </a:r>
            <a:endParaRPr lang="sv-SE" sz="1400" b="0" dirty="0" smtClean="0"/>
          </a:p>
          <a:p>
            <a:r>
              <a:rPr lang="en-US" sz="1400" dirty="0" smtClean="0"/>
              <a:t>Design</a:t>
            </a:r>
            <a:r>
              <a:rPr lang="en-US" sz="1400" dirty="0"/>
              <a:t>:</a:t>
            </a:r>
            <a:r>
              <a:rPr lang="en-US" sz="1400" b="0" dirty="0"/>
              <a:t> Double-blind, </a:t>
            </a:r>
            <a:r>
              <a:rPr lang="en-GB" sz="1400" b="0" dirty="0" smtClean="0"/>
              <a:t>double-dummy, </a:t>
            </a:r>
            <a:r>
              <a:rPr lang="en-US" sz="1400" b="0" dirty="0" smtClean="0"/>
              <a:t>randomized</a:t>
            </a:r>
            <a:r>
              <a:rPr lang="en-US" sz="1400" b="0" dirty="0"/>
              <a:t>, parallel </a:t>
            </a:r>
            <a:r>
              <a:rPr lang="en-US" sz="1400" b="0" dirty="0" smtClean="0"/>
              <a:t>group, </a:t>
            </a:r>
            <a:r>
              <a:rPr lang="en-GB" sz="1400" b="0" dirty="0" smtClean="0"/>
              <a:t>multicenter phase IIIB study</a:t>
            </a:r>
            <a:endParaRPr lang="sv-SE" sz="1400" b="0" dirty="0"/>
          </a:p>
          <a:p>
            <a:r>
              <a:rPr lang="en-US" sz="1400" dirty="0"/>
              <a:t>Patient </a:t>
            </a:r>
            <a:r>
              <a:rPr lang="en-US" sz="1400" dirty="0" smtClean="0"/>
              <a:t>population</a:t>
            </a:r>
            <a:r>
              <a:rPr lang="en-US" sz="1400" b="0" dirty="0" smtClean="0"/>
              <a:t>: </a:t>
            </a:r>
          </a:p>
          <a:p>
            <a:pPr>
              <a:lnSpc>
                <a:spcPct val="90000"/>
              </a:lnSpc>
              <a:buSzPct val="120000"/>
              <a:buFont typeface="Arial" pitchFamily="34" charset="0"/>
              <a:buChar char="•"/>
            </a:pPr>
            <a:r>
              <a:rPr lang="en-GB" sz="1400" b="0" dirty="0" smtClean="0"/>
              <a:t> subjects with moderate to very severe COPD</a:t>
            </a:r>
            <a:endParaRPr lang="en-US" sz="1400" b="0" dirty="0" smtClean="0"/>
          </a:p>
          <a:p>
            <a:pPr eaLnBrk="1" hangingPunct="1">
              <a:lnSpc>
                <a:spcPct val="90000"/>
              </a:lnSpc>
              <a:buSzPct val="120000"/>
              <a:buFont typeface="Arial" pitchFamily="34" charset="0"/>
              <a:buChar char="•"/>
            </a:pPr>
            <a:r>
              <a:rPr lang="en-US" sz="1400" b="0" dirty="0" smtClean="0"/>
              <a:t> male and female subjects ≥40 years of age</a:t>
            </a:r>
          </a:p>
          <a:p>
            <a:pPr eaLnBrk="1" hangingPunct="1">
              <a:lnSpc>
                <a:spcPct val="90000"/>
              </a:lnSpc>
              <a:buSzPct val="120000"/>
              <a:buFont typeface="Arial" pitchFamily="34" charset="0"/>
              <a:buChar char="•"/>
            </a:pPr>
            <a:r>
              <a:rPr lang="en-US" sz="1400" b="0" dirty="0" smtClean="0"/>
              <a:t> COPD diagnosis with symptoms for &gt;1 year</a:t>
            </a:r>
          </a:p>
          <a:p>
            <a:pPr eaLnBrk="1" hangingPunct="1">
              <a:lnSpc>
                <a:spcPct val="90000"/>
              </a:lnSpc>
              <a:buSzPct val="120000"/>
              <a:buFont typeface="Arial" pitchFamily="34" charset="0"/>
              <a:buChar char="•"/>
            </a:pPr>
            <a:r>
              <a:rPr lang="en-US" sz="1400" b="0" dirty="0" smtClean="0"/>
              <a:t> current or previous smoker with a history of ≥10 pack years</a:t>
            </a:r>
          </a:p>
          <a:p>
            <a:pPr marL="342900" indent="-342900">
              <a:lnSpc>
                <a:spcPct val="90000"/>
              </a:lnSpc>
              <a:buSzPct val="120000"/>
              <a:buFont typeface="Arial" pitchFamily="34" charset="0"/>
              <a:buChar char="•"/>
            </a:pPr>
            <a:r>
              <a:rPr lang="en-US" sz="1400" b="0" dirty="0" smtClean="0"/>
              <a:t>post-bronchodilator FEV</a:t>
            </a:r>
            <a:r>
              <a:rPr lang="en-US" sz="1400" b="0" baseline="-25000" dirty="0" smtClean="0"/>
              <a:t>1</a:t>
            </a:r>
            <a:r>
              <a:rPr lang="en-US" sz="1400" b="0" dirty="0" smtClean="0"/>
              <a:t>/FVC &lt;0.7 and FEV</a:t>
            </a:r>
            <a:r>
              <a:rPr lang="en-US" sz="1400" b="0" baseline="-25000" dirty="0" smtClean="0"/>
              <a:t>1</a:t>
            </a:r>
            <a:r>
              <a:rPr lang="en-US" sz="1400" b="0" dirty="0" smtClean="0"/>
              <a:t> ≤70% of predicted normal value</a:t>
            </a:r>
          </a:p>
          <a:p>
            <a:pPr marL="342900" indent="-342900">
              <a:lnSpc>
                <a:spcPct val="90000"/>
              </a:lnSpc>
              <a:buSzPct val="120000"/>
              <a:buFont typeface="Arial" pitchFamily="34" charset="0"/>
              <a:buChar char="•"/>
            </a:pPr>
            <a:r>
              <a:rPr lang="en-GB" sz="1400" b="0" dirty="0" smtClean="0"/>
              <a:t>MMRC dyspnea scale </a:t>
            </a:r>
            <a:r>
              <a:rPr lang="en-US" sz="1400" b="0" dirty="0" smtClean="0"/>
              <a:t>≥2</a:t>
            </a:r>
          </a:p>
          <a:p>
            <a:pPr marL="342900" indent="-342900">
              <a:lnSpc>
                <a:spcPct val="90000"/>
              </a:lnSpc>
              <a:buSzPct val="120000"/>
              <a:buFont typeface="Arial" pitchFamily="34" charset="0"/>
              <a:buChar char="•"/>
            </a:pPr>
            <a:r>
              <a:rPr lang="en-US" sz="1400" b="0" dirty="0" smtClean="0"/>
              <a:t>≥1 COPD exacerbation, defined by corticosteroid treatment and/or hospitalization, within 1-12 months before Visit 1</a:t>
            </a:r>
          </a:p>
          <a:p>
            <a:pPr marL="342900" indent="-342900">
              <a:lnSpc>
                <a:spcPct val="90000"/>
              </a:lnSpc>
              <a:buSzPct val="120000"/>
              <a:buFont typeface="Arial" pitchFamily="34" charset="0"/>
              <a:buChar char="•"/>
            </a:pPr>
            <a:r>
              <a:rPr lang="en-US" sz="1400" b="0" dirty="0" smtClean="0"/>
              <a:t>no history of asthma at or after 18 years of age</a:t>
            </a:r>
          </a:p>
          <a:p>
            <a:pPr marL="342900" indent="-342900">
              <a:lnSpc>
                <a:spcPct val="90000"/>
              </a:lnSpc>
              <a:buSzPct val="120000"/>
            </a:pPr>
            <a:r>
              <a:rPr lang="en-US" sz="1400" dirty="0" smtClean="0"/>
              <a:t>Treatment duration</a:t>
            </a:r>
            <a:r>
              <a:rPr lang="en-US" sz="1400" b="0" dirty="0" smtClean="0"/>
              <a:t>: 6 months </a:t>
            </a:r>
            <a:endParaRPr lang="sv-SE" sz="1400" b="0"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Are you Awake? </a:t>
            </a:r>
            <a:r>
              <a:rPr lang="sv-SE" sz="2000" dirty="0" smtClean="0"/>
              <a:t>Slide</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12</a:t>
            </a:fld>
            <a:endParaRPr lang="en-GB" dirty="0"/>
          </a:p>
        </p:txBody>
      </p:sp>
      <p:sp>
        <p:nvSpPr>
          <p:cNvPr id="9" name="Content Placeholder 3"/>
          <p:cNvSpPr>
            <a:spLocks noGrp="1"/>
          </p:cNvSpPr>
          <p:nvPr>
            <p:ph idx="16"/>
          </p:nvPr>
        </p:nvSpPr>
        <p:spPr>
          <a:xfrm>
            <a:off x="237599" y="865030"/>
            <a:ext cx="8411387" cy="3981724"/>
          </a:xfrm>
          <a:prstGeom prst="rect">
            <a:avLst/>
          </a:prstGeom>
        </p:spPr>
        <p:txBody>
          <a:bodyPr/>
          <a:lstStyle/>
          <a:p>
            <a:r>
              <a:rPr lang="en-GB" dirty="0" smtClean="0"/>
              <a:t>Which Audience needs the previous 2 slides?</a:t>
            </a:r>
          </a:p>
          <a:p>
            <a:pPr lvl="1"/>
            <a:endParaRPr lang="en-GB" sz="1200" dirty="0" smtClean="0"/>
          </a:p>
          <a:p>
            <a:pPr marL="342900" indent="-342900">
              <a:buFont typeface="+mj-lt"/>
              <a:buAutoNum type="arabicPeriod"/>
            </a:pPr>
            <a:r>
              <a:rPr lang="en-GB" sz="1400" dirty="0" smtClean="0"/>
              <a:t>Your Study team</a:t>
            </a:r>
          </a:p>
          <a:p>
            <a:pPr lvl="1"/>
            <a:endParaRPr lang="en-GB" sz="1050" dirty="0" smtClean="0"/>
          </a:p>
          <a:p>
            <a:pPr marL="342900" indent="-342900">
              <a:buFont typeface="+mj-lt"/>
              <a:buAutoNum type="arabicPeriod"/>
            </a:pPr>
            <a:r>
              <a:rPr lang="en-GB" sz="1400" dirty="0" smtClean="0"/>
              <a:t>Your Project team</a:t>
            </a:r>
          </a:p>
          <a:p>
            <a:pPr lvl="1"/>
            <a:endParaRPr lang="en-GB" sz="1050" dirty="0" smtClean="0"/>
          </a:p>
          <a:p>
            <a:pPr marL="342900" indent="-342900">
              <a:buFont typeface="+mj-lt"/>
              <a:buAutoNum type="arabicPeriod"/>
            </a:pPr>
            <a:r>
              <a:rPr lang="en-GB" sz="1400" dirty="0" smtClean="0"/>
              <a:t>The ‘purse-strings’ holders</a:t>
            </a:r>
          </a:p>
          <a:p>
            <a:pPr lvl="1"/>
            <a:endParaRPr lang="en-GB" sz="1050" dirty="0" smtClean="0"/>
          </a:p>
          <a:p>
            <a:pPr marL="342900" indent="-342900">
              <a:buFont typeface="+mj-lt"/>
              <a:buAutoNum type="arabicPeriod"/>
            </a:pPr>
            <a:r>
              <a:rPr lang="en-GB" sz="1400" dirty="0" smtClean="0"/>
              <a:t>Fellow Statisticians</a:t>
            </a:r>
          </a:p>
          <a:p>
            <a:pPr marL="342900" indent="-342900">
              <a:buNone/>
            </a:pPr>
            <a:endParaRPr lang="en-GB" sz="1200" dirty="0" smtClean="0"/>
          </a:p>
          <a:p>
            <a:r>
              <a:rPr lang="en-GB" dirty="0" smtClean="0"/>
              <a:t>Advice:</a:t>
            </a:r>
          </a:p>
          <a:p>
            <a:pPr lvl="1"/>
            <a:r>
              <a:rPr lang="en-GB" sz="1600" dirty="0" smtClean="0"/>
              <a:t>Good opportunity for questions</a:t>
            </a:r>
          </a:p>
          <a:p>
            <a:pPr lvl="1"/>
            <a:r>
              <a:rPr lang="en-GB" sz="1600" dirty="0" smtClean="0"/>
              <a:t>1) and 2) should know the design</a:t>
            </a:r>
          </a:p>
          <a:p>
            <a:pPr lvl="1"/>
            <a:r>
              <a:rPr lang="en-GB" sz="1600" dirty="0" smtClean="0"/>
              <a:t>If sent as a pre-read, good background slides</a:t>
            </a:r>
          </a:p>
        </p:txBody>
      </p:sp>
      <p:sp>
        <p:nvSpPr>
          <p:cNvPr id="10" name="Oval 9"/>
          <p:cNvSpPr/>
          <p:nvPr/>
        </p:nvSpPr>
        <p:spPr>
          <a:xfrm>
            <a:off x="116878" y="2007555"/>
            <a:ext cx="2832578" cy="39876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Oval 10"/>
          <p:cNvSpPr/>
          <p:nvPr/>
        </p:nvSpPr>
        <p:spPr>
          <a:xfrm>
            <a:off x="116878" y="2400585"/>
            <a:ext cx="2832578" cy="39876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1035076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 calcmode="lin" valueType="num">
                                      <p:cBhvr additive="base">
                                        <p:cTn id="23"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 calcmode="lin" valueType="num">
                                      <p:cBhvr additive="base">
                                        <p:cTn id="3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anim calcmode="lin" valueType="num">
                                      <p:cBhvr additive="base">
                                        <p:cTn id="4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 calcmode="lin" valueType="num">
                                      <p:cBhvr additive="base">
                                        <p:cTn id="47"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13" end="13"/>
                                            </p:txEl>
                                          </p:spTgt>
                                        </p:tgtEl>
                                        <p:attrNameLst>
                                          <p:attrName>style.visibility</p:attrName>
                                        </p:attrNameLst>
                                      </p:cBhvr>
                                      <p:to>
                                        <p:strVal val="visible"/>
                                      </p:to>
                                    </p:set>
                                    <p:anim calcmode="lin" valueType="num">
                                      <p:cBhvr additive="base">
                                        <p:cTn id="51"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AZ COPD Exacerbation Study: Protocol text on BSSR</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13</a:t>
            </a:fld>
            <a:endParaRPr lang="en-GB" dirty="0"/>
          </a:p>
        </p:txBody>
      </p:sp>
      <p:sp>
        <p:nvSpPr>
          <p:cNvPr id="4" name="Content Placeholder 3"/>
          <p:cNvSpPr>
            <a:spLocks noGrp="1"/>
          </p:cNvSpPr>
          <p:nvPr>
            <p:ph idx="16"/>
          </p:nvPr>
        </p:nvSpPr>
        <p:spPr>
          <a:xfrm>
            <a:off x="237599" y="768780"/>
            <a:ext cx="8645144" cy="3981724"/>
          </a:xfrm>
          <a:prstGeom prst="rect">
            <a:avLst/>
          </a:prstGeom>
        </p:spPr>
        <p:txBody>
          <a:bodyPr/>
          <a:lstStyle/>
          <a:p>
            <a:pPr indent="0">
              <a:buNone/>
            </a:pPr>
            <a:r>
              <a:rPr lang="en-GB" sz="1600" dirty="0" smtClean="0"/>
              <a:t>Because the assumed exacerbation rate and assumed shape parameter from the negative binomial model has a large impact on the estimated sample size necessary to achieve a stated power (90% in this case), a blinded estimate of the exacerbation rate and shape parameter is planned. The review will be performed before the last subject is randomized. The exacerbation rate and shape parameter will be estimated using the maximum likelihood approach as proposed by Friede and Schmidli (Friede and Schmidli, 2010). If results of the blinded review indicate that the projected power falls to below 85%, the sample size will be increased to ensure a 90% projected power. Since this review will be performed in a blinded fashion, no adjustment for the type I error is needed. Additional blinded review(s) may be conducted if deemed necessary by the sponsor. The review(s) will be based on pooled, blinded data and will not use any treatment information. The blinding will be strictly maintained and not be affected by the review(s) in any way.  </a:t>
            </a:r>
          </a:p>
          <a:p>
            <a:pPr indent="0">
              <a:buNone/>
            </a:pPr>
            <a:endParaRPr lang="en-GB" sz="1200" dirty="0" smtClean="0"/>
          </a:p>
          <a:p>
            <a:pPr indent="0">
              <a:buNone/>
            </a:pPr>
            <a:r>
              <a:rPr lang="en-GB" sz="1600" dirty="0" smtClean="0"/>
              <a:t>The potential increase in sample size will be capped at a 50% increase above the planned number of 568 subjects per treatment group.</a:t>
            </a:r>
            <a:endParaRPr lang="en-US" sz="1600"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AZ COPD Exacerbation Study: BSSR (in layman’s terms)</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14</a:t>
            </a:fld>
            <a:endParaRPr lang="en-GB" dirty="0"/>
          </a:p>
        </p:txBody>
      </p:sp>
      <p:sp>
        <p:nvSpPr>
          <p:cNvPr id="4" name="Content Placeholder 3"/>
          <p:cNvSpPr>
            <a:spLocks noGrp="1"/>
          </p:cNvSpPr>
          <p:nvPr>
            <p:ph idx="16"/>
          </p:nvPr>
        </p:nvSpPr>
        <p:spPr>
          <a:xfrm>
            <a:off x="237599" y="768780"/>
            <a:ext cx="7084476" cy="3548838"/>
          </a:xfrm>
          <a:prstGeom prst="rect">
            <a:avLst/>
          </a:prstGeom>
        </p:spPr>
        <p:txBody>
          <a:bodyPr/>
          <a:lstStyle/>
          <a:p>
            <a:pPr indent="0"/>
            <a:r>
              <a:rPr lang="en-GB" sz="1600" dirty="0" smtClean="0"/>
              <a:t> </a:t>
            </a:r>
            <a:r>
              <a:rPr lang="en-GB" dirty="0" smtClean="0"/>
              <a:t>Poorly estimated exacerbation rate or over-dispersion will lead to reduced power</a:t>
            </a:r>
          </a:p>
          <a:p>
            <a:pPr indent="0"/>
            <a:r>
              <a:rPr lang="en-GB" dirty="0" smtClean="0"/>
              <a:t> We will do a BSSR </a:t>
            </a:r>
          </a:p>
          <a:p>
            <a:pPr indent="0"/>
            <a:r>
              <a:rPr lang="en-GB" dirty="0" smtClean="0"/>
              <a:t> Sample Size will be increased if (estimated) power (from BSSR) falls below 85%</a:t>
            </a:r>
          </a:p>
          <a:p>
            <a:pPr indent="0"/>
            <a:r>
              <a:rPr lang="en-GB" dirty="0" smtClean="0"/>
              <a:t> Increase in Sample Size capped at 50% (1136 to 1704)</a:t>
            </a:r>
          </a:p>
          <a:p>
            <a:pPr indent="0"/>
            <a:r>
              <a:rPr lang="en-GB" dirty="0" smtClean="0"/>
              <a:t> We will do the BSSR prior to last Patient randomised</a:t>
            </a:r>
          </a:p>
          <a:p>
            <a:pPr indent="0"/>
            <a:r>
              <a:rPr lang="en-GB" dirty="0" smtClean="0"/>
              <a:t> BSSR is blinded so no adjusted to type I error required</a:t>
            </a:r>
            <a:endParaRPr lang="en-GB" sz="1200"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AZ COPD Exacerbation Study: </a:t>
            </a:r>
            <a:r>
              <a:rPr lang="sv-SE" sz="2000" dirty="0" smtClean="0"/>
              <a:t>Protocol text on BSSR (repeat)</a:t>
            </a:r>
            <a:endParaRPr lang="en-GB" sz="18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15</a:t>
            </a:fld>
            <a:endParaRPr lang="en-GB" dirty="0"/>
          </a:p>
        </p:txBody>
      </p:sp>
      <p:sp>
        <p:nvSpPr>
          <p:cNvPr id="4" name="Content Placeholder 3"/>
          <p:cNvSpPr>
            <a:spLocks noGrp="1"/>
          </p:cNvSpPr>
          <p:nvPr>
            <p:ph idx="16"/>
          </p:nvPr>
        </p:nvSpPr>
        <p:spPr>
          <a:xfrm>
            <a:off x="237599" y="768780"/>
            <a:ext cx="8645144" cy="3981724"/>
          </a:xfrm>
          <a:prstGeom prst="rect">
            <a:avLst/>
          </a:prstGeom>
        </p:spPr>
        <p:txBody>
          <a:bodyPr/>
          <a:lstStyle/>
          <a:p>
            <a:pPr indent="0">
              <a:buNone/>
            </a:pPr>
            <a:r>
              <a:rPr lang="en-GB" sz="1600" dirty="0" smtClean="0"/>
              <a:t>Because the assumed exacerbation rate and assumed shape parameter from the negative binomial model has a large impact on the estimated sample size necessary to achieve a stated power (90% in this case), a blinded estimate of the exacerbation rate and shape parameter is planned. The review will be performed before the last subject is randomized. The exacerbation rate and shape parameter will be estimated using the maximum likelihood approach as proposed by Friede and Schmidli (Friede and Schmidli, 2010). If results of the blinded review indicate that the projected power falls to below 85%, the sample size will be increased to ensure a 90% projected power. Since this review will be performed in a blinded fashion, no adjustment for the type I error is needed. Additional blinded review(s) may be conducted if deemed necessary by the sponsor. The review(s) will be based on pooled, blinded data and will not use any treatment information. The blinding will be strictly maintained and not be affected by the review(s) in any way.  </a:t>
            </a:r>
          </a:p>
          <a:p>
            <a:pPr indent="0">
              <a:buNone/>
            </a:pPr>
            <a:endParaRPr lang="en-GB" sz="1200" dirty="0" smtClean="0"/>
          </a:p>
          <a:p>
            <a:pPr indent="0">
              <a:buNone/>
            </a:pPr>
            <a:r>
              <a:rPr lang="en-GB" sz="1600" dirty="0" smtClean="0"/>
              <a:t>The potential increase in sample size will be capped at a 50% increase above the planned number of 568 subjects per treatment group.</a:t>
            </a:r>
            <a:endParaRPr lang="en-US" sz="1600" dirty="0" smtClean="0"/>
          </a:p>
        </p:txBody>
      </p:sp>
    </p:spTree>
    <p:extLst>
      <p:ext uri="{BB962C8B-B14F-4D97-AF65-F5344CB8AC3E}">
        <p14:creationId xmlns:p14="http://schemas.microsoft.com/office/powerpoint/2010/main" xmlns="" val="10350766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BSSR Process – explaining a BSSR to non-Statisticians</a:t>
            </a:r>
            <a:endParaRPr lang="en-US" dirty="0"/>
          </a:p>
        </p:txBody>
      </p:sp>
    </p:spTree>
    <p:extLst>
      <p:ext uri="{BB962C8B-B14F-4D97-AF65-F5344CB8AC3E}">
        <p14:creationId xmlns:p14="http://schemas.microsoft.com/office/powerpoint/2010/main" xmlns="" val="3513003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 Planning</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17</a:t>
            </a:fld>
            <a:endParaRPr lang="en-GB" dirty="0"/>
          </a:p>
        </p:txBody>
      </p:sp>
      <p:sp>
        <p:nvSpPr>
          <p:cNvPr id="4" name="Content Placeholder 3"/>
          <p:cNvSpPr>
            <a:spLocks noGrp="1"/>
          </p:cNvSpPr>
          <p:nvPr>
            <p:ph idx="16"/>
          </p:nvPr>
        </p:nvSpPr>
        <p:spPr>
          <a:xfrm>
            <a:off x="237599" y="576847"/>
            <a:ext cx="8212718" cy="4269907"/>
          </a:xfrm>
          <a:prstGeom prst="rect">
            <a:avLst/>
          </a:prstGeom>
        </p:spPr>
        <p:txBody>
          <a:bodyPr/>
          <a:lstStyle/>
          <a:p>
            <a:r>
              <a:rPr lang="en-GB" sz="1600" dirty="0" smtClean="0"/>
              <a:t>Remember the reason for doing a BSSR</a:t>
            </a:r>
          </a:p>
          <a:p>
            <a:pPr lvl="1"/>
            <a:r>
              <a:rPr lang="en-GB" sz="1400" dirty="0" smtClean="0"/>
              <a:t>Unsure of the variability assessment in your Sample Size Calculations</a:t>
            </a:r>
          </a:p>
          <a:p>
            <a:pPr lvl="1"/>
            <a:r>
              <a:rPr lang="en-GB" sz="1400" dirty="0" smtClean="0"/>
              <a:t>May need to increase sample size</a:t>
            </a:r>
          </a:p>
          <a:p>
            <a:pPr lvl="1"/>
            <a:endParaRPr lang="en-GB" sz="1400" dirty="0" smtClean="0"/>
          </a:p>
          <a:p>
            <a:r>
              <a:rPr lang="en-GB" sz="1600" dirty="0" smtClean="0"/>
              <a:t>If decision is made to increase Sample Size what additional considerations are there?</a:t>
            </a:r>
          </a:p>
          <a:p>
            <a:pPr lvl="1"/>
            <a:r>
              <a:rPr lang="en-GB" sz="1400" dirty="0" smtClean="0"/>
              <a:t>More sites (or more countries – time issues)</a:t>
            </a:r>
          </a:p>
          <a:p>
            <a:pPr lvl="1"/>
            <a:r>
              <a:rPr lang="en-GB" sz="1400" dirty="0" smtClean="0"/>
              <a:t>Order more IP supply</a:t>
            </a:r>
          </a:p>
          <a:p>
            <a:pPr lvl="1"/>
            <a:r>
              <a:rPr lang="en-GB" sz="1400" dirty="0" smtClean="0"/>
              <a:t>More specialised equipment (</a:t>
            </a:r>
            <a:r>
              <a:rPr lang="en-GB" sz="1400" dirty="0" err="1" smtClean="0"/>
              <a:t>eDiaries</a:t>
            </a:r>
            <a:r>
              <a:rPr lang="en-GB" sz="1400" dirty="0" smtClean="0"/>
              <a:t>, </a:t>
            </a:r>
            <a:r>
              <a:rPr lang="en-GB" sz="1400" dirty="0" err="1" smtClean="0"/>
              <a:t>Spirometry</a:t>
            </a:r>
            <a:r>
              <a:rPr lang="en-GB" sz="1400" dirty="0" smtClean="0"/>
              <a:t> kits for Exacerbation </a:t>
            </a:r>
            <a:r>
              <a:rPr lang="en-GB" sz="1400" dirty="0" smtClean="0"/>
              <a:t>Study)</a:t>
            </a:r>
            <a:endParaRPr lang="en-GB" sz="1400" dirty="0" smtClean="0"/>
          </a:p>
          <a:p>
            <a:pPr lvl="1"/>
            <a:endParaRPr lang="en-GB" sz="1400" dirty="0" smtClean="0"/>
          </a:p>
          <a:p>
            <a:r>
              <a:rPr lang="en-GB" sz="1600" dirty="0" smtClean="0"/>
              <a:t>When to perform the BSSR</a:t>
            </a:r>
          </a:p>
          <a:p>
            <a:pPr lvl="1"/>
            <a:r>
              <a:rPr lang="en-GB" sz="1400" dirty="0" smtClean="0"/>
              <a:t>Need result before cessation of recruitment</a:t>
            </a:r>
          </a:p>
          <a:p>
            <a:pPr lvl="1"/>
            <a:r>
              <a:rPr lang="en-GB" sz="1400" dirty="0" smtClean="0"/>
              <a:t>Need sufficient information for result to be robust</a:t>
            </a:r>
          </a:p>
          <a:p>
            <a:pPr lvl="1"/>
            <a:r>
              <a:rPr lang="en-GB" sz="1400" dirty="0" smtClean="0"/>
              <a:t>Plan backwards from expected Last Patient enrolled date</a:t>
            </a:r>
          </a:p>
          <a:p>
            <a:pPr lvl="1">
              <a:buNone/>
            </a:pPr>
            <a:endParaRPr lang="en-GB" sz="1400" dirty="0" smtClean="0"/>
          </a:p>
          <a:p>
            <a:r>
              <a:rPr lang="en-GB" sz="1600" dirty="0" smtClean="0"/>
              <a:t>Specific Data Cleaning</a:t>
            </a:r>
          </a:p>
          <a:p>
            <a:pPr lvl="1"/>
            <a:r>
              <a:rPr lang="en-GB" sz="1400" dirty="0" smtClean="0"/>
              <a:t>Any </a:t>
            </a:r>
            <a:r>
              <a:rPr lang="en-GB" sz="1400" dirty="0" err="1" smtClean="0"/>
              <a:t>eCRF</a:t>
            </a:r>
            <a:r>
              <a:rPr lang="en-GB" sz="1400" dirty="0" smtClean="0"/>
              <a:t> forms used in the BSSR</a:t>
            </a:r>
          </a:p>
          <a:p>
            <a:pPr lvl="1"/>
            <a:r>
              <a:rPr lang="en-GB" sz="1400" dirty="0" smtClean="0"/>
              <a:t>Remember all of the following: Key demographics, patient  and disease characteristics, analysis set definitions, primary endpoint and any factors in Statistical model</a:t>
            </a:r>
          </a:p>
          <a:p>
            <a:endParaRPr lang="en-GB"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396" y="144000"/>
            <a:ext cx="8873317" cy="504000"/>
          </a:xfrm>
        </p:spPr>
        <p:txBody>
          <a:bodyPr/>
          <a:lstStyle/>
          <a:p>
            <a:r>
              <a:rPr lang="en-GB" dirty="0" smtClean="0"/>
              <a:t>Sample size in AZ </a:t>
            </a:r>
            <a:r>
              <a:rPr lang="en-GB" dirty="0" err="1" smtClean="0"/>
              <a:t>COPD</a:t>
            </a:r>
            <a:r>
              <a:rPr lang="en-GB" dirty="0" smtClean="0"/>
              <a:t> Exacerbation Study - </a:t>
            </a:r>
            <a:r>
              <a:rPr lang="sv-SE" sz="2000" dirty="0" smtClean="0"/>
              <a:t>Template Slide </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18</a:t>
            </a:fld>
            <a:endParaRPr lang="en-GB" dirty="0"/>
          </a:p>
        </p:txBody>
      </p:sp>
      <p:sp>
        <p:nvSpPr>
          <p:cNvPr id="4" name="Content Placeholder 3"/>
          <p:cNvSpPr>
            <a:spLocks noGrp="1"/>
          </p:cNvSpPr>
          <p:nvPr>
            <p:ph idx="16"/>
          </p:nvPr>
        </p:nvSpPr>
        <p:spPr>
          <a:xfrm>
            <a:off x="237599" y="4289615"/>
            <a:ext cx="8020576" cy="604763"/>
          </a:xfrm>
          <a:prstGeom prst="rect">
            <a:avLst/>
          </a:prstGeom>
        </p:spPr>
        <p:txBody>
          <a:bodyPr/>
          <a:lstStyle/>
          <a:p>
            <a:r>
              <a:rPr lang="en-GB" sz="1200" dirty="0" smtClean="0"/>
              <a:t>All exacerbation rates are 6-monthly.</a:t>
            </a:r>
          </a:p>
          <a:p>
            <a:r>
              <a:rPr lang="en-GB" sz="1200" dirty="0" smtClean="0"/>
              <a:t>Exacerbation rate and overdispersion parameter in BSSR will be obtained using a negative binomial model.</a:t>
            </a:r>
          </a:p>
        </p:txBody>
      </p:sp>
      <p:graphicFrame>
        <p:nvGraphicFramePr>
          <p:cNvPr id="7" name="Table 6"/>
          <p:cNvGraphicFramePr>
            <a:graphicFrameLocks noGrp="1"/>
          </p:cNvGraphicFramePr>
          <p:nvPr/>
        </p:nvGraphicFramePr>
        <p:xfrm>
          <a:off x="237600" y="725591"/>
          <a:ext cx="8268226" cy="2484120"/>
        </p:xfrm>
        <a:graphic>
          <a:graphicData uri="http://schemas.openxmlformats.org/drawingml/2006/table">
            <a:tbl>
              <a:tblPr firstRow="1" bandRow="1">
                <a:tableStyleId>{5C22544A-7EE6-4342-B048-85BDC9FD1C3A}</a:tableStyleId>
              </a:tblPr>
              <a:tblGrid>
                <a:gridCol w="4324875"/>
                <a:gridCol w="3943351"/>
              </a:tblGrid>
              <a:tr h="319462">
                <a:tc gridSpan="2">
                  <a:txBody>
                    <a:bodyPr/>
                    <a:lstStyle/>
                    <a:p>
                      <a:r>
                        <a:rPr lang="en-GB" sz="1700" dirty="0" smtClean="0"/>
                        <a:t>PROTOCOL  ASSUMPTIONS</a:t>
                      </a:r>
                      <a:endParaRPr lang="en-GB" sz="1700" dirty="0"/>
                    </a:p>
                  </a:txBody>
                  <a:tcPr/>
                </a:tc>
                <a:tc hMerge="1">
                  <a:txBody>
                    <a:bodyPr/>
                    <a:lstStyle/>
                    <a:p>
                      <a:endParaRPr lang="en-GB" dirty="0"/>
                    </a:p>
                  </a:txBody>
                  <a:tcPr/>
                </a:tc>
              </a:tr>
              <a:tr h="277793">
                <a:tc>
                  <a:txBody>
                    <a:bodyPr/>
                    <a:lstStyle/>
                    <a:p>
                      <a:r>
                        <a:rPr lang="en-GB" sz="1400" dirty="0" smtClean="0"/>
                        <a:t>Alpha</a:t>
                      </a:r>
                      <a:endParaRPr lang="en-GB" sz="1400" dirty="0"/>
                    </a:p>
                  </a:txBody>
                  <a:tcPr/>
                </a:tc>
                <a:tc>
                  <a:txBody>
                    <a:bodyPr/>
                    <a:lstStyle/>
                    <a:p>
                      <a:r>
                        <a:rPr lang="en-GB" sz="1400" b="0" dirty="0" smtClean="0"/>
                        <a:t>5%, 2 sided </a:t>
                      </a:r>
                      <a:endParaRPr lang="en-GB" sz="1400" dirty="0"/>
                    </a:p>
                  </a:txBody>
                  <a:tcPr/>
                </a:tc>
              </a:tr>
              <a:tr h="277793">
                <a:tc>
                  <a:txBody>
                    <a:bodyPr/>
                    <a:lstStyle/>
                    <a:p>
                      <a:r>
                        <a:rPr lang="en-GB" sz="1400" dirty="0" smtClean="0"/>
                        <a:t>Power</a:t>
                      </a:r>
                      <a:endParaRPr lang="en-GB" sz="1400" dirty="0"/>
                    </a:p>
                  </a:txBody>
                  <a:tcPr/>
                </a:tc>
                <a:tc>
                  <a:txBody>
                    <a:bodyPr/>
                    <a:lstStyle/>
                    <a:p>
                      <a:r>
                        <a:rPr lang="en-GB" sz="1400" b="0" dirty="0" smtClean="0"/>
                        <a:t>90%</a:t>
                      </a:r>
                      <a:endParaRPr lang="en-GB" sz="1400" dirty="0"/>
                    </a:p>
                  </a:txBody>
                  <a:tcPr/>
                </a:tc>
              </a:tr>
              <a:tr h="277793">
                <a:tc>
                  <a:txBody>
                    <a:bodyPr/>
                    <a:lstStyle/>
                    <a:p>
                      <a:r>
                        <a:rPr lang="en-GB" sz="1400" b="0" dirty="0" smtClean="0"/>
                        <a:t>(estimated) Exacerbation Rate for reference product </a:t>
                      </a:r>
                      <a:endParaRPr lang="en-GB" sz="1400" dirty="0"/>
                    </a:p>
                  </a:txBody>
                  <a:tcPr/>
                </a:tc>
                <a:tc>
                  <a:txBody>
                    <a:bodyPr/>
                    <a:lstStyle/>
                    <a:p>
                      <a:r>
                        <a:rPr lang="en-GB" sz="1400" b="0" dirty="0" smtClean="0"/>
                        <a:t>0.6 exacerbations per 6 months</a:t>
                      </a:r>
                      <a:endParaRPr lang="en-GB" sz="1400" dirty="0"/>
                    </a:p>
                  </a:txBody>
                  <a:tcPr/>
                </a:tc>
              </a:tr>
              <a:tr h="277793">
                <a:tc>
                  <a:txBody>
                    <a:bodyPr/>
                    <a:lstStyle/>
                    <a:p>
                      <a:r>
                        <a:rPr lang="en-GB" sz="1400" b="0" dirty="0" smtClean="0"/>
                        <a:t>(estimated) Relative Risk </a:t>
                      </a:r>
                      <a:endParaRPr lang="en-GB" sz="1400" dirty="0"/>
                    </a:p>
                  </a:txBody>
                  <a:tcPr/>
                </a:tc>
                <a:tc>
                  <a:txBody>
                    <a:bodyPr/>
                    <a:lstStyle/>
                    <a:p>
                      <a:r>
                        <a:rPr lang="en-GB" sz="1400" b="0" dirty="0" smtClean="0"/>
                        <a:t>0.72 (i.e. 28% reduction in risk of exacerbation)</a:t>
                      </a:r>
                      <a:endParaRPr lang="en-GB" sz="1400" dirty="0"/>
                    </a:p>
                  </a:txBody>
                  <a:tcPr/>
                </a:tc>
              </a:tr>
              <a:tr h="277793">
                <a:tc>
                  <a:txBody>
                    <a:bodyPr/>
                    <a:lstStyle/>
                    <a:p>
                      <a:r>
                        <a:rPr lang="en-GB" sz="1400" b="0" dirty="0" smtClean="0"/>
                        <a:t>(estimated) </a:t>
                      </a:r>
                      <a:r>
                        <a:rPr lang="en-GB" sz="1400" b="0" dirty="0" err="1" smtClean="0"/>
                        <a:t>Overdispersion</a:t>
                      </a:r>
                      <a:endParaRPr lang="en-GB" sz="1400" dirty="0"/>
                    </a:p>
                  </a:txBody>
                  <a:tcPr/>
                </a:tc>
                <a:tc>
                  <a:txBody>
                    <a:bodyPr/>
                    <a:lstStyle/>
                    <a:p>
                      <a:r>
                        <a:rPr lang="en-GB" sz="1400" dirty="0" smtClean="0"/>
                        <a:t>0.6</a:t>
                      </a:r>
                      <a:endParaRPr lang="en-GB" sz="1400" dirty="0"/>
                    </a:p>
                  </a:txBody>
                  <a:tcPr/>
                </a:tc>
              </a:tr>
              <a:tr h="277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Calculated sample size:</a:t>
                      </a:r>
                    </a:p>
                  </a:txBody>
                  <a:tcPr/>
                </a:tc>
                <a:tc>
                  <a:txBody>
                    <a:bodyPr/>
                    <a:lstStyle/>
                    <a:p>
                      <a:r>
                        <a:rPr lang="en-GB" sz="1400" b="0" dirty="0" smtClean="0"/>
                        <a:t>517 / arm</a:t>
                      </a:r>
                      <a:endParaRPr lang="en-GB" sz="1400" dirty="0"/>
                    </a:p>
                  </a:txBody>
                  <a:tcPr/>
                </a:tc>
              </a:tr>
              <a:tr h="287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Sample size allowing 10% withdrawal</a:t>
                      </a:r>
                    </a:p>
                  </a:txBody>
                  <a:tcPr>
                    <a:solidFill>
                      <a:srgbClr val="F3BB33"/>
                    </a:solidFill>
                  </a:tcPr>
                </a:tc>
                <a:tc>
                  <a:txBody>
                    <a:bodyPr/>
                    <a:lstStyle/>
                    <a:p>
                      <a:r>
                        <a:rPr lang="en-GB" sz="1400" b="1" dirty="0" smtClean="0"/>
                        <a:t>568</a:t>
                      </a:r>
                      <a:r>
                        <a:rPr lang="en-GB" sz="1400" b="0" dirty="0" smtClean="0"/>
                        <a:t> / arm (total </a:t>
                      </a:r>
                      <a:r>
                        <a:rPr lang="en-GB" sz="1400" b="1" dirty="0" smtClean="0"/>
                        <a:t>1136</a:t>
                      </a:r>
                      <a:r>
                        <a:rPr lang="en-GB" sz="1400" b="0" dirty="0" smtClean="0"/>
                        <a:t> )</a:t>
                      </a:r>
                      <a:endParaRPr lang="en-GB" sz="1400" dirty="0"/>
                    </a:p>
                  </a:txBody>
                  <a:tcPr>
                    <a:solidFill>
                      <a:srgbClr val="F3BB33"/>
                    </a:solidFill>
                  </a:tcPr>
                </a:tc>
              </a:tr>
            </a:tbl>
          </a:graphicData>
        </a:graphic>
      </p:graphicFrame>
      <p:graphicFrame>
        <p:nvGraphicFramePr>
          <p:cNvPr id="8" name="Table 7"/>
          <p:cNvGraphicFramePr>
            <a:graphicFrameLocks noGrp="1"/>
          </p:cNvGraphicFramePr>
          <p:nvPr/>
        </p:nvGraphicFramePr>
        <p:xfrm>
          <a:off x="1362034" y="3430191"/>
          <a:ext cx="5760640" cy="736245"/>
        </p:xfrm>
        <a:graphic>
          <a:graphicData uri="http://schemas.openxmlformats.org/drawingml/2006/table">
            <a:tbl>
              <a:tblPr firstRow="1" bandRow="1">
                <a:tableStyleId>{5C22544A-7EE6-4342-B048-85BDC9FD1C3A}</a:tableStyleId>
              </a:tblPr>
              <a:tblGrid>
                <a:gridCol w="2880320"/>
                <a:gridCol w="2880320"/>
              </a:tblGrid>
              <a:tr h="385725">
                <a:tc gridSpan="2">
                  <a:txBody>
                    <a:bodyPr/>
                    <a:lstStyle/>
                    <a:p>
                      <a:r>
                        <a:rPr lang="en-GB" sz="1700" b="1" dirty="0" smtClean="0"/>
                        <a:t>Parameters to be obtained from BSSR </a:t>
                      </a:r>
                      <a:endParaRPr lang="en-GB" sz="1700" b="1" dirty="0"/>
                    </a:p>
                  </a:txBody>
                  <a:tcPr/>
                </a:tc>
                <a:tc hMerge="1">
                  <a:txBody>
                    <a:bodyPr/>
                    <a:lstStyle/>
                    <a:p>
                      <a:endParaRPr lang="en-GB" sz="1700" dirty="0"/>
                    </a:p>
                  </a:txBody>
                  <a:tcPr/>
                </a:tc>
              </a:tr>
              <a:tr h="322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dirty="0" smtClean="0"/>
                        <a:t>Overall exacerbation rate </a:t>
                      </a:r>
                      <a:endParaRPr lang="en-GB" sz="17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700" b="0" dirty="0" smtClean="0"/>
                        <a:t>Overdispersion</a:t>
                      </a:r>
                    </a:p>
                  </a:txBody>
                  <a:tcPr/>
                </a:tc>
              </a:tr>
            </a:tbl>
          </a:graphicData>
        </a:graphic>
      </p:graphicFrame>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Process and example calculation </a:t>
            </a:r>
            <a:r>
              <a:rPr lang="en-GB" sz="2000" dirty="0" smtClean="0"/>
              <a:t>- </a:t>
            </a:r>
            <a:r>
              <a:rPr lang="sv-SE" sz="2000" dirty="0" smtClean="0"/>
              <a:t>Template Slide </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19</a:t>
            </a:fld>
            <a:endParaRPr lang="en-GB" dirty="0"/>
          </a:p>
        </p:txBody>
      </p:sp>
      <p:sp>
        <p:nvSpPr>
          <p:cNvPr id="4" name="Content Placeholder 3"/>
          <p:cNvSpPr>
            <a:spLocks noGrp="1"/>
          </p:cNvSpPr>
          <p:nvPr>
            <p:ph idx="16"/>
          </p:nvPr>
        </p:nvSpPr>
        <p:spPr>
          <a:xfrm>
            <a:off x="237599" y="3788229"/>
            <a:ext cx="8136380" cy="1058525"/>
          </a:xfrm>
          <a:prstGeom prst="rect">
            <a:avLst/>
          </a:prstGeom>
        </p:spPr>
        <p:txBody>
          <a:bodyPr/>
          <a:lstStyle/>
          <a:p>
            <a:r>
              <a:rPr lang="en-GB" sz="1200" dirty="0" smtClean="0"/>
              <a:t>If the overall 6-monthly rate we are seeing is 0.516 and dispersion is 0.6 then the power will be 90% (overall rate derived from protocol assumptions)</a:t>
            </a:r>
          </a:p>
          <a:p>
            <a:r>
              <a:rPr lang="en-GB" sz="1200" dirty="0" smtClean="0"/>
              <a:t>If the overall 6monthly rate is, say, 0.4 and dispersion is 0.6 then the power is 84%.  As this is less than 85% we could consider increasing the size of the study.  To achieve 90% power would require 678 patients/arm</a:t>
            </a:r>
          </a:p>
          <a:p>
            <a:r>
              <a:rPr lang="en-GB" sz="1050" dirty="0" smtClean="0"/>
              <a:t>* Rate is derived from protocol assumptions</a:t>
            </a:r>
            <a:endParaRPr lang="en-GB" sz="1050" dirty="0"/>
          </a:p>
        </p:txBody>
      </p:sp>
      <p:sp>
        <p:nvSpPr>
          <p:cNvPr id="9" name="Content Placeholder 3"/>
          <p:cNvSpPr txBox="1">
            <a:spLocks/>
          </p:cNvSpPr>
          <p:nvPr/>
        </p:nvSpPr>
        <p:spPr>
          <a:xfrm>
            <a:off x="237062" y="648000"/>
            <a:ext cx="8136917" cy="604763"/>
          </a:xfrm>
          <a:prstGeom prst="rect">
            <a:avLst/>
          </a:prstGeom>
        </p:spPr>
        <p:txBody>
          <a:bodyPr/>
          <a:lstStyle/>
          <a:p>
            <a:r>
              <a:rPr lang="en-GB" sz="1400" dirty="0" smtClean="0"/>
              <a:t>We will calculate the </a:t>
            </a:r>
            <a:r>
              <a:rPr lang="en-GB" sz="1400" u="sng" dirty="0" smtClean="0"/>
              <a:t>power</a:t>
            </a:r>
            <a:r>
              <a:rPr lang="en-GB" sz="1400" dirty="0" smtClean="0"/>
              <a:t> of the study given the overall rate and dispersion (as obtained in BSSR), keeping the other figures as they are in protocol.</a:t>
            </a:r>
          </a:p>
        </p:txBody>
      </p:sp>
      <p:graphicFrame>
        <p:nvGraphicFramePr>
          <p:cNvPr id="10" name="Table 9"/>
          <p:cNvGraphicFramePr>
            <a:graphicFrameLocks noGrp="1"/>
          </p:cNvGraphicFramePr>
          <p:nvPr/>
        </p:nvGraphicFramePr>
        <p:xfrm>
          <a:off x="539552" y="1252763"/>
          <a:ext cx="6823774" cy="2265952"/>
        </p:xfrm>
        <a:graphic>
          <a:graphicData uri="http://schemas.openxmlformats.org/drawingml/2006/table">
            <a:tbl>
              <a:tblPr firstRow="1" bandRow="1">
                <a:tableStyleId>{5C22544A-7EE6-4342-B048-85BDC9FD1C3A}</a:tableStyleId>
              </a:tblPr>
              <a:tblGrid>
                <a:gridCol w="1784262"/>
                <a:gridCol w="1516735"/>
                <a:gridCol w="887740"/>
                <a:gridCol w="1669796"/>
                <a:gridCol w="965241"/>
              </a:tblGrid>
              <a:tr h="300799">
                <a:tc gridSpan="3">
                  <a:txBody>
                    <a:bodyPr/>
                    <a:lstStyle/>
                    <a:p>
                      <a:r>
                        <a:rPr lang="en-GB" sz="1700" b="1" dirty="0" smtClean="0"/>
                        <a:t>Example calculation BSSR</a:t>
                      </a:r>
                      <a:endParaRPr lang="en-GB" sz="1700" b="1" dirty="0"/>
                    </a:p>
                  </a:txBody>
                  <a:tcPr/>
                </a:tc>
                <a:tc hMerge="1">
                  <a:txBody>
                    <a:bodyPr/>
                    <a:lstStyle/>
                    <a:p>
                      <a:endParaRPr lang="en-GB" sz="1700" dirty="0"/>
                    </a:p>
                  </a:txBody>
                  <a:tcPr/>
                </a:tc>
                <a:tc hMerge="1">
                  <a:txBody>
                    <a:bodyPr/>
                    <a:lstStyle/>
                    <a:p>
                      <a:endParaRPr lang="en-GB"/>
                    </a:p>
                  </a:txBody>
                  <a:tcPr/>
                </a:tc>
                <a:tc>
                  <a:txBody>
                    <a:bodyPr/>
                    <a:lstStyle/>
                    <a:p>
                      <a:endParaRPr lang="en-GB" sz="1700" b="1" dirty="0"/>
                    </a:p>
                  </a:txBody>
                  <a:tcPr/>
                </a:tc>
                <a:tc>
                  <a:txBody>
                    <a:bodyPr/>
                    <a:lstStyle/>
                    <a:p>
                      <a:endParaRPr lang="en-GB" sz="1700" b="1" dirty="0"/>
                    </a:p>
                  </a:txBody>
                  <a:tcPr/>
                </a:tc>
              </a:tr>
              <a:tr h="523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t>Overall exacerbation rate </a:t>
                      </a:r>
                      <a:endParaRPr lang="en-GB" sz="16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400" b="0" dirty="0" smtClean="0"/>
                        <a:t>Overdispersion</a:t>
                      </a:r>
                      <a:r>
                        <a:rPr lang="en-GB" sz="1600" b="0" dirty="0" smtClean="0"/>
                        <a:t>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Power</a:t>
                      </a:r>
                    </a:p>
                  </a:txBody>
                  <a:tcPr>
                    <a:solidFill>
                      <a:srgbClr val="FFC00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Patients</a:t>
                      </a:r>
                    </a:p>
                  </a:txBody>
                  <a:tcPr>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MDD</a:t>
                      </a:r>
                    </a:p>
                  </a:txBody>
                  <a:tcPr>
                    <a:solidFill>
                      <a:srgbClr val="FFC000"/>
                    </a:solidFill>
                  </a:tcPr>
                </a:tc>
              </a:tr>
              <a:tr h="406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0.516*</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baseline="0" dirty="0" smtClean="0"/>
                        <a:t>0.6</a:t>
                      </a:r>
                      <a:endParaRPr lang="en-GB" sz="1600" b="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90%</a:t>
                      </a:r>
                    </a:p>
                  </a:txBody>
                  <a:tcPr>
                    <a:solidFill>
                      <a:srgbClr val="FFC00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1136 (protocol)</a:t>
                      </a:r>
                    </a:p>
                  </a:txBody>
                  <a:tcPr>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0.82</a:t>
                      </a:r>
                    </a:p>
                  </a:txBody>
                  <a:tcPr>
                    <a:solidFill>
                      <a:srgbClr val="FFC000"/>
                    </a:solidFill>
                  </a:tcPr>
                </a:tc>
              </a:tr>
              <a:tr h="523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0.4</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0.6</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84%</a:t>
                      </a:r>
                    </a:p>
                  </a:txBody>
                  <a:tcPr>
                    <a:solidFill>
                      <a:srgbClr val="FFC00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1136 (protocol)</a:t>
                      </a:r>
                    </a:p>
                  </a:txBody>
                  <a:tcPr>
                    <a:solidFill>
                      <a:schemeClr val="accent2">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0.81</a:t>
                      </a:r>
                    </a:p>
                  </a:txBody>
                  <a:tcPr>
                    <a:solidFill>
                      <a:srgbClr val="FFC000"/>
                    </a:solidFill>
                  </a:tcPr>
                </a:tc>
              </a:tr>
              <a:tr h="4065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0.4</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0.6</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90%</a:t>
                      </a:r>
                    </a:p>
                  </a:txBody>
                  <a:tcPr>
                    <a:solidFill>
                      <a:srgbClr val="FFC00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1356 (NEW)</a:t>
                      </a:r>
                    </a:p>
                  </a:txBody>
                  <a:tcPr>
                    <a:solidFill>
                      <a:srgbClr val="FFC00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t>0.82</a:t>
                      </a:r>
                    </a:p>
                  </a:txBody>
                  <a:tcPr>
                    <a:solidFill>
                      <a:srgbClr val="FFC000"/>
                    </a:solidFill>
                  </a:tcPr>
                </a:tc>
              </a:tr>
            </a:tbl>
          </a:graphicData>
        </a:graphic>
      </p:graphicFrame>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Aim of Talk</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a:t>
            </a:fld>
            <a:endParaRPr lang="en-GB" dirty="0"/>
          </a:p>
        </p:txBody>
      </p:sp>
      <p:sp>
        <p:nvSpPr>
          <p:cNvPr id="4" name="Content Placeholder 3"/>
          <p:cNvSpPr>
            <a:spLocks noGrp="1"/>
          </p:cNvSpPr>
          <p:nvPr>
            <p:ph idx="16"/>
          </p:nvPr>
        </p:nvSpPr>
        <p:spPr>
          <a:xfrm>
            <a:off x="237599" y="1234439"/>
            <a:ext cx="7648241" cy="2973175"/>
          </a:xfrm>
          <a:prstGeom prst="rect">
            <a:avLst/>
          </a:prstGeom>
        </p:spPr>
        <p:txBody>
          <a:bodyPr/>
          <a:lstStyle/>
          <a:p>
            <a:r>
              <a:rPr lang="en-GB" dirty="0" smtClean="0"/>
              <a:t>Experience of running a BSSR on AZ </a:t>
            </a:r>
            <a:r>
              <a:rPr lang="en-GB" dirty="0" err="1" smtClean="0"/>
              <a:t>COPD</a:t>
            </a:r>
            <a:r>
              <a:rPr lang="en-GB" dirty="0" smtClean="0"/>
              <a:t> Exacerbation Study</a:t>
            </a:r>
          </a:p>
          <a:p>
            <a:endParaRPr lang="en-GB" sz="1600" dirty="0" smtClean="0"/>
          </a:p>
          <a:p>
            <a:r>
              <a:rPr lang="en-GB" dirty="0" smtClean="0"/>
              <a:t>Hints and tips for communicating to non-statisticians</a:t>
            </a:r>
          </a:p>
          <a:p>
            <a:pPr lvl="1"/>
            <a:r>
              <a:rPr lang="en-GB" sz="1600" dirty="0" smtClean="0"/>
              <a:t>Please feel free to interrupt and ask questions at any time</a:t>
            </a:r>
          </a:p>
          <a:p>
            <a:endParaRPr lang="en-GB" sz="1600" dirty="0" smtClean="0"/>
          </a:p>
          <a:p>
            <a:r>
              <a:rPr lang="en-GB" dirty="0" smtClean="0"/>
              <a:t>Slides are a mixture of</a:t>
            </a:r>
          </a:p>
          <a:p>
            <a:pPr lvl="1"/>
            <a:r>
              <a:rPr lang="en-GB" sz="1600" dirty="0" smtClean="0"/>
              <a:t>those used when either explaining the BSSR process or disseminating the BSSR results.</a:t>
            </a:r>
          </a:p>
          <a:p>
            <a:pPr lvl="1"/>
            <a:r>
              <a:rPr lang="en-GB" sz="1600" dirty="0" smtClean="0"/>
              <a:t>Suggestions, advice and thoughts to consider</a:t>
            </a:r>
          </a:p>
          <a:p>
            <a:endParaRPr lang="en-GB"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Are you Awake? </a:t>
            </a:r>
            <a:r>
              <a:rPr lang="sv-SE" sz="2000" dirty="0" smtClean="0"/>
              <a:t>Slide </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20</a:t>
            </a:fld>
            <a:endParaRPr lang="en-GB" dirty="0"/>
          </a:p>
        </p:txBody>
      </p:sp>
      <p:sp>
        <p:nvSpPr>
          <p:cNvPr id="9" name="Content Placeholder 3"/>
          <p:cNvSpPr>
            <a:spLocks noGrp="1"/>
          </p:cNvSpPr>
          <p:nvPr>
            <p:ph idx="16"/>
          </p:nvPr>
        </p:nvSpPr>
        <p:spPr>
          <a:xfrm>
            <a:off x="237599" y="865030"/>
            <a:ext cx="8411387" cy="3981724"/>
          </a:xfrm>
          <a:prstGeom prst="rect">
            <a:avLst/>
          </a:prstGeom>
        </p:spPr>
        <p:txBody>
          <a:bodyPr/>
          <a:lstStyle/>
          <a:p>
            <a:r>
              <a:rPr lang="en-GB" dirty="0" smtClean="0"/>
              <a:t>Which Audience needs the previous 2 slides?</a:t>
            </a:r>
          </a:p>
          <a:p>
            <a:pPr lvl="1"/>
            <a:endParaRPr lang="en-GB" sz="1200" dirty="0" smtClean="0"/>
          </a:p>
          <a:p>
            <a:pPr marL="342900" indent="-342900">
              <a:buFont typeface="+mj-lt"/>
              <a:buAutoNum type="arabicPeriod"/>
            </a:pPr>
            <a:r>
              <a:rPr lang="en-GB" sz="1400" dirty="0" smtClean="0"/>
              <a:t>Your Study team</a:t>
            </a:r>
          </a:p>
          <a:p>
            <a:pPr lvl="1"/>
            <a:endParaRPr lang="en-GB" sz="1050" dirty="0" smtClean="0"/>
          </a:p>
          <a:p>
            <a:pPr marL="342900" indent="-342900">
              <a:buFont typeface="+mj-lt"/>
              <a:buAutoNum type="arabicPeriod"/>
            </a:pPr>
            <a:r>
              <a:rPr lang="en-GB" sz="1400" dirty="0" smtClean="0"/>
              <a:t>Your Project team</a:t>
            </a:r>
          </a:p>
          <a:p>
            <a:pPr lvl="1"/>
            <a:endParaRPr lang="en-GB" sz="1050" dirty="0" smtClean="0"/>
          </a:p>
          <a:p>
            <a:pPr marL="342900" indent="-342900">
              <a:buFont typeface="+mj-lt"/>
              <a:buAutoNum type="arabicPeriod"/>
            </a:pPr>
            <a:r>
              <a:rPr lang="en-GB" sz="1400" dirty="0" smtClean="0"/>
              <a:t>The ‘purse-strings’ holders</a:t>
            </a:r>
          </a:p>
          <a:p>
            <a:pPr lvl="1"/>
            <a:endParaRPr lang="en-GB" sz="1050" dirty="0" smtClean="0"/>
          </a:p>
          <a:p>
            <a:pPr marL="342900" indent="-342900">
              <a:buFont typeface="+mj-lt"/>
              <a:buAutoNum type="arabicPeriod"/>
            </a:pPr>
            <a:r>
              <a:rPr lang="en-GB" sz="1400" dirty="0" smtClean="0"/>
              <a:t>Fellow Statisticians</a:t>
            </a:r>
          </a:p>
          <a:p>
            <a:pPr marL="342900" indent="-342900">
              <a:buNone/>
            </a:pPr>
            <a:endParaRPr lang="en-GB" sz="1200" dirty="0" smtClean="0"/>
          </a:p>
          <a:p>
            <a:r>
              <a:rPr lang="en-GB" dirty="0" smtClean="0"/>
              <a:t>Everyone - but (3) won’t be interested and (4) should know (or ask)</a:t>
            </a:r>
          </a:p>
          <a:p>
            <a:r>
              <a:rPr lang="en-GB" dirty="0" smtClean="0"/>
              <a:t>Advice:</a:t>
            </a:r>
          </a:p>
          <a:p>
            <a:pPr lvl="1"/>
            <a:r>
              <a:rPr lang="en-GB" sz="1600" dirty="0" smtClean="0"/>
              <a:t>Clinicians need to understand this</a:t>
            </a:r>
          </a:p>
          <a:p>
            <a:pPr lvl="1"/>
            <a:r>
              <a:rPr lang="en-GB" sz="1600" dirty="0" smtClean="0"/>
              <a:t>MDD – Minimum Detectable Difference (rate ratio closest to 1 where p-value &lt;0.05)</a:t>
            </a:r>
          </a:p>
          <a:p>
            <a:pPr lvl="1"/>
            <a:r>
              <a:rPr lang="en-GB" sz="1600" dirty="0" smtClean="0"/>
              <a:t>Following graphs useful to reinforce the message.</a:t>
            </a:r>
          </a:p>
        </p:txBody>
      </p:sp>
      <p:sp>
        <p:nvSpPr>
          <p:cNvPr id="7" name="Oval 6"/>
          <p:cNvSpPr/>
          <p:nvPr/>
        </p:nvSpPr>
        <p:spPr>
          <a:xfrm>
            <a:off x="96250" y="1244411"/>
            <a:ext cx="2832578" cy="39876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Oval 7"/>
          <p:cNvSpPr/>
          <p:nvPr/>
        </p:nvSpPr>
        <p:spPr>
          <a:xfrm>
            <a:off x="90525" y="1603061"/>
            <a:ext cx="2832578" cy="39876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 calcmode="lin" valueType="num">
                                      <p:cBhvr additive="base">
                                        <p:cTn id="23"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 calcmode="lin" valueType="num">
                                      <p:cBhvr additive="base">
                                        <p:cTn id="3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anim calcmode="lin" valueType="num">
                                      <p:cBhvr additive="base">
                                        <p:cTn id="4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 calcmode="lin" valueType="num">
                                      <p:cBhvr additive="base">
                                        <p:cTn id="47"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13" end="13"/>
                                            </p:txEl>
                                          </p:spTgt>
                                        </p:tgtEl>
                                        <p:attrNameLst>
                                          <p:attrName>style.visibility</p:attrName>
                                        </p:attrNameLst>
                                      </p:cBhvr>
                                      <p:to>
                                        <p:strVal val="visible"/>
                                      </p:to>
                                    </p:set>
                                    <p:anim calcmode="lin" valueType="num">
                                      <p:cBhvr additive="base">
                                        <p:cTn id="51"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xEl>
                                              <p:pRg st="14" end="14"/>
                                            </p:txEl>
                                          </p:spTgt>
                                        </p:tgtEl>
                                        <p:attrNameLst>
                                          <p:attrName>style.visibility</p:attrName>
                                        </p:attrNameLst>
                                      </p:cBhvr>
                                      <p:to>
                                        <p:strVal val="visible"/>
                                      </p:to>
                                    </p:set>
                                    <p:anim calcmode="lin" valueType="num">
                                      <p:cBhvr additive="base">
                                        <p:cTn id="55"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BSSR : Power (graphically) </a:t>
            </a:r>
            <a:r>
              <a:rPr lang="sv-SE" sz="2000" dirty="0" smtClean="0"/>
              <a:t>– template slide</a:t>
            </a:r>
            <a:endParaRPr lang="en-GB" sz="18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21</a:t>
            </a:fld>
            <a:endParaRPr lang="en-GB" dirty="0"/>
          </a:p>
        </p:txBody>
      </p:sp>
      <p:sp>
        <p:nvSpPr>
          <p:cNvPr id="4" name="Content Placeholder 3"/>
          <p:cNvSpPr>
            <a:spLocks noGrp="1"/>
          </p:cNvSpPr>
          <p:nvPr>
            <p:ph idx="16"/>
          </p:nvPr>
        </p:nvSpPr>
        <p:spPr>
          <a:xfrm>
            <a:off x="567608" y="4688624"/>
            <a:ext cx="7084476" cy="316260"/>
          </a:xfrm>
          <a:prstGeom prst="rect">
            <a:avLst/>
          </a:prstGeom>
        </p:spPr>
        <p:txBody>
          <a:bodyPr/>
          <a:lstStyle/>
          <a:p>
            <a:pPr indent="0"/>
            <a:r>
              <a:rPr lang="en-GB" sz="1600" dirty="0" smtClean="0"/>
              <a:t> </a:t>
            </a:r>
            <a:r>
              <a:rPr lang="en-GB" sz="1000" dirty="0" smtClean="0"/>
              <a:t>Protocol estimates N=1136 patients with 90% power; Treatment effect 28% assumed to be constant</a:t>
            </a:r>
          </a:p>
          <a:p>
            <a:pPr indent="0"/>
            <a:endParaRPr lang="en-GB" sz="1000" dirty="0" smtClean="0"/>
          </a:p>
        </p:txBody>
      </p:sp>
      <p:grpSp>
        <p:nvGrpSpPr>
          <p:cNvPr id="5" name="Group 4"/>
          <p:cNvGrpSpPr/>
          <p:nvPr/>
        </p:nvGrpSpPr>
        <p:grpSpPr>
          <a:xfrm>
            <a:off x="318375" y="692696"/>
            <a:ext cx="7154954" cy="3679924"/>
            <a:chOff x="179512" y="692696"/>
            <a:chExt cx="8352928" cy="5184576"/>
          </a:xfrm>
        </p:grpSpPr>
        <p:pic>
          <p:nvPicPr>
            <p:cNvPr id="7" name="Picture 5"/>
            <p:cNvPicPr>
              <a:picLocks noChangeAspect="1" noChangeArrowheads="1"/>
            </p:cNvPicPr>
            <p:nvPr/>
          </p:nvPicPr>
          <p:blipFill>
            <a:blip r:embed="rId3" cstate="print"/>
            <a:srcRect l="1063" t="3980" r="35478" b="2060"/>
            <a:stretch>
              <a:fillRect/>
            </a:stretch>
          </p:blipFill>
          <p:spPr bwMode="auto">
            <a:xfrm>
              <a:off x="179512" y="692696"/>
              <a:ext cx="8352928" cy="4085647"/>
            </a:xfrm>
            <a:prstGeom prst="rect">
              <a:avLst/>
            </a:prstGeom>
            <a:noFill/>
            <a:ln w="9525">
              <a:noFill/>
              <a:miter lim="800000"/>
              <a:headEnd/>
              <a:tailEnd/>
            </a:ln>
          </p:spPr>
        </p:pic>
        <p:sp>
          <p:nvSpPr>
            <p:cNvPr id="8" name="TextBox 7"/>
            <p:cNvSpPr txBox="1"/>
            <p:nvPr/>
          </p:nvSpPr>
          <p:spPr>
            <a:xfrm>
              <a:off x="4283968" y="3416945"/>
              <a:ext cx="1169929" cy="346896"/>
            </a:xfrm>
            <a:prstGeom prst="rect">
              <a:avLst/>
            </a:prstGeom>
            <a:noFill/>
          </p:spPr>
          <p:txBody>
            <a:bodyPr wrap="square" rtlCol="0">
              <a:spAutoFit/>
            </a:bodyPr>
            <a:lstStyle/>
            <a:p>
              <a:r>
                <a:rPr lang="en-GB" sz="1000" b="0" dirty="0" smtClean="0">
                  <a:solidFill>
                    <a:schemeClr val="accent6">
                      <a:lumMod val="75000"/>
                    </a:schemeClr>
                  </a:solidFill>
                </a:rPr>
                <a:t>N = 1136</a:t>
              </a:r>
              <a:endParaRPr lang="en-GB" sz="1000" b="0" dirty="0">
                <a:solidFill>
                  <a:schemeClr val="accent6">
                    <a:lumMod val="75000"/>
                  </a:schemeClr>
                </a:solidFill>
              </a:endParaRPr>
            </a:p>
          </p:txBody>
        </p:sp>
        <p:pic>
          <p:nvPicPr>
            <p:cNvPr id="9" name="Picture 6"/>
            <p:cNvPicPr>
              <a:picLocks noChangeAspect="1" noChangeArrowheads="1"/>
            </p:cNvPicPr>
            <p:nvPr/>
          </p:nvPicPr>
          <p:blipFill>
            <a:blip r:embed="rId3" cstate="print"/>
            <a:srcRect l="65988" t="39692" r="3179" b="38318"/>
            <a:stretch>
              <a:fillRect/>
            </a:stretch>
          </p:blipFill>
          <p:spPr bwMode="auto">
            <a:xfrm>
              <a:off x="2267744" y="4797152"/>
              <a:ext cx="4426563" cy="1080120"/>
            </a:xfrm>
            <a:prstGeom prst="rect">
              <a:avLst/>
            </a:prstGeom>
            <a:noFill/>
            <a:ln w="9525">
              <a:noFill/>
              <a:miter lim="800000"/>
              <a:headEnd/>
              <a:tailEnd/>
            </a:ln>
          </p:spPr>
        </p:pic>
      </p:grpSp>
      <p:cxnSp>
        <p:nvCxnSpPr>
          <p:cNvPr id="11" name="Straight Connector 10"/>
          <p:cNvCxnSpPr/>
          <p:nvPr/>
        </p:nvCxnSpPr>
        <p:spPr>
          <a:xfrm flipH="1">
            <a:off x="116879" y="1106906"/>
            <a:ext cx="7968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bwMode="auto">
          <a:xfrm flipV="1">
            <a:off x="3767496" y="933450"/>
            <a:ext cx="0" cy="23657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6671144" y="692696"/>
            <a:ext cx="0" cy="27899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a:xfrm flipH="1">
            <a:off x="116879" y="933450"/>
            <a:ext cx="7968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BSSR : MDD (graphically) </a:t>
            </a:r>
            <a:r>
              <a:rPr lang="sv-SE" sz="2000" dirty="0" smtClean="0"/>
              <a:t>– template slide</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22</a:t>
            </a:fld>
            <a:endParaRPr lang="en-GB" dirty="0"/>
          </a:p>
        </p:txBody>
      </p:sp>
      <p:sp>
        <p:nvSpPr>
          <p:cNvPr id="4" name="Content Placeholder 3"/>
          <p:cNvSpPr>
            <a:spLocks noGrp="1"/>
          </p:cNvSpPr>
          <p:nvPr>
            <p:ph idx="16"/>
          </p:nvPr>
        </p:nvSpPr>
        <p:spPr>
          <a:xfrm>
            <a:off x="714375" y="4475311"/>
            <a:ext cx="6937709" cy="340943"/>
          </a:xfrm>
          <a:prstGeom prst="rect">
            <a:avLst/>
          </a:prstGeom>
        </p:spPr>
        <p:txBody>
          <a:bodyPr/>
          <a:lstStyle/>
          <a:p>
            <a:pPr indent="0">
              <a:buNone/>
            </a:pPr>
            <a:r>
              <a:rPr lang="en-GB" sz="1200" dirty="0" smtClean="0"/>
              <a:t> NOTE: overall exacerbation rates are 6-monthly, overdispersion parameter = 0.6 (protocol)</a:t>
            </a:r>
          </a:p>
        </p:txBody>
      </p:sp>
      <p:pic>
        <p:nvPicPr>
          <p:cNvPr id="5" name="Picture 1"/>
          <p:cNvPicPr>
            <a:picLocks noChangeAspect="1" noChangeArrowheads="1"/>
          </p:cNvPicPr>
          <p:nvPr/>
        </p:nvPicPr>
        <p:blipFill>
          <a:blip r:embed="rId3" cstate="print"/>
          <a:srcRect r="22937"/>
          <a:stretch>
            <a:fillRect/>
          </a:stretch>
        </p:blipFill>
        <p:spPr bwMode="auto">
          <a:xfrm>
            <a:off x="539552" y="723455"/>
            <a:ext cx="5595175" cy="3711042"/>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7396" t="43376" r="2108" b="41986"/>
          <a:stretch>
            <a:fillRect/>
          </a:stretch>
        </p:blipFill>
        <p:spPr bwMode="auto">
          <a:xfrm>
            <a:off x="3899470" y="2598821"/>
            <a:ext cx="2235257" cy="871407"/>
          </a:xfrm>
          <a:prstGeom prst="rect">
            <a:avLst/>
          </a:prstGeom>
          <a:noFill/>
          <a:ln w="9525">
            <a:noFill/>
            <a:miter lim="800000"/>
            <a:headEnd/>
            <a:tailEnd/>
          </a:ln>
        </p:spPr>
      </p:pic>
      <p:cxnSp>
        <p:nvCxnSpPr>
          <p:cNvPr id="8" name="Straight Connector 7"/>
          <p:cNvCxnSpPr/>
          <p:nvPr/>
        </p:nvCxnSpPr>
        <p:spPr bwMode="auto">
          <a:xfrm flipV="1">
            <a:off x="1328468" y="974785"/>
            <a:ext cx="0" cy="29674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a:xfrm flipH="1">
            <a:off x="1078302" y="2496461"/>
            <a:ext cx="688387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78302" y="2372093"/>
            <a:ext cx="720841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BSSR : MDD (graphically) </a:t>
            </a:r>
            <a:r>
              <a:rPr lang="sv-SE" sz="2000" dirty="0" smtClean="0"/>
              <a:t>– template slide</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23</a:t>
            </a:fld>
            <a:endParaRPr lang="en-GB" dirty="0"/>
          </a:p>
        </p:txBody>
      </p:sp>
      <p:sp>
        <p:nvSpPr>
          <p:cNvPr id="4" name="Content Placeholder 3"/>
          <p:cNvSpPr>
            <a:spLocks noGrp="1"/>
          </p:cNvSpPr>
          <p:nvPr>
            <p:ph idx="16"/>
          </p:nvPr>
        </p:nvSpPr>
        <p:spPr>
          <a:xfrm>
            <a:off x="714375" y="4488868"/>
            <a:ext cx="6992711" cy="357886"/>
          </a:xfrm>
          <a:prstGeom prst="rect">
            <a:avLst/>
          </a:prstGeom>
        </p:spPr>
        <p:txBody>
          <a:bodyPr/>
          <a:lstStyle/>
          <a:p>
            <a:pPr indent="0">
              <a:buNone/>
            </a:pPr>
            <a:r>
              <a:rPr lang="en-GB" sz="1200" dirty="0" smtClean="0"/>
              <a:t> NOTE: overall exacerbation rates are 6-monthly, overdispersion parameter = 0.6 (protocol)</a:t>
            </a:r>
          </a:p>
          <a:p>
            <a:pPr indent="0">
              <a:buNone/>
            </a:pPr>
            <a:endParaRPr lang="en-GB" sz="1200" dirty="0" smtClean="0"/>
          </a:p>
        </p:txBody>
      </p:sp>
      <p:pic>
        <p:nvPicPr>
          <p:cNvPr id="5" name="Picture 4"/>
          <p:cNvPicPr>
            <a:picLocks noChangeAspect="1" noChangeArrowheads="1"/>
          </p:cNvPicPr>
          <p:nvPr/>
        </p:nvPicPr>
        <p:blipFill>
          <a:blip r:embed="rId3" cstate="print"/>
          <a:srcRect l="1112" t="4855" r="39368" b="2151"/>
          <a:stretch>
            <a:fillRect/>
          </a:stretch>
        </p:blipFill>
        <p:spPr bwMode="auto">
          <a:xfrm>
            <a:off x="323528" y="648000"/>
            <a:ext cx="6161223" cy="3600866"/>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9587" t="40139" r="3435" b="38496"/>
          <a:stretch>
            <a:fillRect/>
          </a:stretch>
        </p:blipFill>
        <p:spPr bwMode="auto">
          <a:xfrm>
            <a:off x="4241425" y="2605696"/>
            <a:ext cx="4486651" cy="1080120"/>
          </a:xfrm>
          <a:prstGeom prst="rect">
            <a:avLst/>
          </a:prstGeom>
          <a:noFill/>
          <a:ln w="9525">
            <a:noFill/>
            <a:miter lim="800000"/>
            <a:headEnd/>
            <a:tailEnd/>
          </a:ln>
        </p:spPr>
      </p:pic>
      <p:cxnSp>
        <p:nvCxnSpPr>
          <p:cNvPr id="8" name="Straight Connector 7"/>
          <p:cNvCxnSpPr/>
          <p:nvPr/>
        </p:nvCxnSpPr>
        <p:spPr>
          <a:xfrm flipH="1">
            <a:off x="882650" y="2183334"/>
            <a:ext cx="61341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bwMode="auto">
          <a:xfrm flipV="1">
            <a:off x="4097547" y="1346480"/>
            <a:ext cx="0" cy="260252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Template Graphs of results </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24</a:t>
            </a:fld>
            <a:endParaRPr lang="en-GB" dirty="0"/>
          </a:p>
        </p:txBody>
      </p:sp>
      <p:sp>
        <p:nvSpPr>
          <p:cNvPr id="9" name="Content Placeholder 3"/>
          <p:cNvSpPr>
            <a:spLocks noGrp="1"/>
          </p:cNvSpPr>
          <p:nvPr>
            <p:ph idx="16"/>
          </p:nvPr>
        </p:nvSpPr>
        <p:spPr>
          <a:xfrm>
            <a:off x="237599" y="865030"/>
            <a:ext cx="8129505" cy="3981724"/>
          </a:xfrm>
          <a:prstGeom prst="rect">
            <a:avLst/>
          </a:prstGeom>
        </p:spPr>
        <p:txBody>
          <a:bodyPr/>
          <a:lstStyle/>
          <a:p>
            <a:r>
              <a:rPr lang="en-GB" dirty="0" smtClean="0"/>
              <a:t>Go slowly</a:t>
            </a:r>
          </a:p>
          <a:p>
            <a:pPr lvl="1"/>
            <a:r>
              <a:rPr lang="en-GB" dirty="0" smtClean="0"/>
              <a:t>Explain both axes</a:t>
            </a:r>
          </a:p>
          <a:p>
            <a:pPr lvl="1"/>
            <a:r>
              <a:rPr lang="en-GB" dirty="0" smtClean="0"/>
              <a:t>Use the moveable reference lines to explain how the scenarios work </a:t>
            </a:r>
          </a:p>
          <a:p>
            <a:pPr lvl="1"/>
            <a:endParaRPr lang="en-GB" sz="1200" dirty="0" smtClean="0"/>
          </a:p>
          <a:p>
            <a:pPr marL="342900" indent="-342900">
              <a:buNone/>
            </a:pPr>
            <a:endParaRPr lang="en-GB" sz="1200" dirty="0" smtClean="0"/>
          </a:p>
          <a:p>
            <a:r>
              <a:rPr lang="en-GB" dirty="0" smtClean="0"/>
              <a:t>Minimum Detectable Difference (rate ratio closest to 1 where p-value &lt;0.05)</a:t>
            </a:r>
          </a:p>
          <a:p>
            <a:pPr lvl="1"/>
            <a:r>
              <a:rPr lang="en-GB" sz="1600" dirty="0" smtClean="0"/>
              <a:t>Explain carefully</a:t>
            </a:r>
          </a:p>
          <a:p>
            <a:pPr lvl="1"/>
            <a:r>
              <a:rPr lang="en-GB" sz="1600" dirty="0" smtClean="0"/>
              <a:t>Potentially better for decision making (‘red-face’ test)</a:t>
            </a:r>
          </a:p>
          <a:p>
            <a:pPr lvl="1"/>
            <a:r>
              <a:rPr lang="en-GB" sz="1600" dirty="0" smtClean="0"/>
              <a:t>Should relate to the clinically relevant difference</a:t>
            </a:r>
          </a:p>
          <a:p>
            <a:pPr lvl="1"/>
            <a:r>
              <a:rPr lang="en-GB" sz="1600" dirty="0" smtClean="0"/>
              <a:t>Should have been used when the initial sample size was chosen!</a:t>
            </a:r>
          </a:p>
          <a:p>
            <a:pPr lvl="1"/>
            <a:r>
              <a:rPr lang="en-GB" sz="1600" dirty="0" smtClean="0"/>
              <a:t>Key information from our US Medic:</a:t>
            </a:r>
          </a:p>
          <a:p>
            <a:pPr lvl="1"/>
            <a:r>
              <a:rPr lang="en-GB" sz="1600" dirty="0" smtClean="0"/>
              <a:t>“</a:t>
            </a:r>
            <a:r>
              <a:rPr lang="en-GB" sz="1400" dirty="0" smtClean="0"/>
              <a:t>In terms of decision criteria, 20% reduction (i.e. rate ratio of 0.8) is the clinically relevant difference (One competitor has a value of 18% in their US label).  Hence a MDD of 18% (i.e. 0.82) or less is fine. </a:t>
            </a:r>
            <a:r>
              <a:rPr lang="en-GB" sz="1600" dirty="0" smtClean="0"/>
              <a:t>”</a:t>
            </a:r>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calculation </a:t>
            </a:r>
            <a:r>
              <a:rPr lang="en-GB" sz="2000" dirty="0" smtClean="0"/>
              <a:t>- </a:t>
            </a:r>
            <a:r>
              <a:rPr lang="sv-SE" sz="2000" dirty="0" smtClean="0"/>
              <a:t>Template Slide </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25</a:t>
            </a:fld>
            <a:endParaRPr lang="en-GB" dirty="0"/>
          </a:p>
        </p:txBody>
      </p:sp>
      <p:sp>
        <p:nvSpPr>
          <p:cNvPr id="4" name="Content Placeholder 3"/>
          <p:cNvSpPr>
            <a:spLocks noGrp="1"/>
          </p:cNvSpPr>
          <p:nvPr>
            <p:ph idx="16"/>
          </p:nvPr>
        </p:nvSpPr>
        <p:spPr>
          <a:xfrm>
            <a:off x="804396" y="4046228"/>
            <a:ext cx="6572681" cy="800526"/>
          </a:xfrm>
          <a:prstGeom prst="rect">
            <a:avLst/>
          </a:prstGeom>
        </p:spPr>
        <p:txBody>
          <a:bodyPr/>
          <a:lstStyle/>
          <a:p>
            <a:pPr indent="0">
              <a:buNone/>
            </a:pPr>
            <a:r>
              <a:rPr lang="en-GB" sz="1600" dirty="0" smtClean="0"/>
              <a:t>Exacerbation rate will be modelled using a negative binomial model including country/region, number of exacerbations in prior year and log follow-up time as offset variable</a:t>
            </a:r>
            <a:endParaRPr lang="en-GB" sz="1600" dirty="0"/>
          </a:p>
        </p:txBody>
      </p:sp>
      <p:graphicFrame>
        <p:nvGraphicFramePr>
          <p:cNvPr id="7" name="Table 6"/>
          <p:cNvGraphicFramePr>
            <a:graphicFrameLocks noGrp="1"/>
          </p:cNvGraphicFramePr>
          <p:nvPr/>
        </p:nvGraphicFramePr>
        <p:xfrm>
          <a:off x="318375" y="648000"/>
          <a:ext cx="5326154" cy="1840582"/>
        </p:xfrm>
        <a:graphic>
          <a:graphicData uri="http://schemas.openxmlformats.org/drawingml/2006/table">
            <a:tbl>
              <a:tblPr firstRow="1" bandRow="1">
                <a:tableStyleId>{5C22544A-7EE6-4342-B048-85BDC9FD1C3A}</a:tableStyleId>
              </a:tblPr>
              <a:tblGrid>
                <a:gridCol w="2217606"/>
                <a:gridCol w="2125396"/>
                <a:gridCol w="983152"/>
              </a:tblGrid>
              <a:tr h="534532">
                <a:tc>
                  <a:txBody>
                    <a:bodyPr/>
                    <a:lstStyle/>
                    <a:p>
                      <a:endParaRPr lang="en-GB" sz="1400" dirty="0"/>
                    </a:p>
                  </a:txBody>
                  <a:tcPr/>
                </a:tc>
                <a:tc>
                  <a:txBody>
                    <a:bodyPr/>
                    <a:lstStyle/>
                    <a:p>
                      <a:r>
                        <a:rPr lang="en-GB" sz="1400" dirty="0" smtClean="0"/>
                        <a:t>Pilot BSSR – </a:t>
                      </a:r>
                    </a:p>
                    <a:p>
                      <a:r>
                        <a:rPr lang="en-GB" sz="1400" dirty="0" smtClean="0"/>
                        <a:t>31</a:t>
                      </a:r>
                      <a:r>
                        <a:rPr lang="en-GB" sz="1400" baseline="30000" dirty="0" smtClean="0"/>
                        <a:t>st</a:t>
                      </a:r>
                      <a:r>
                        <a:rPr lang="en-GB" sz="1400" dirty="0" smtClean="0"/>
                        <a:t> Jan Data cleaned</a:t>
                      </a:r>
                      <a:endParaRPr lang="en-GB" sz="1400" dirty="0"/>
                    </a:p>
                  </a:txBody>
                  <a:tcPr/>
                </a:tc>
                <a:tc>
                  <a:txBody>
                    <a:bodyPr/>
                    <a:lstStyle/>
                    <a:p>
                      <a:r>
                        <a:rPr lang="en-GB" sz="1400" dirty="0" smtClean="0"/>
                        <a:t>Final BSSR</a:t>
                      </a:r>
                      <a:endParaRPr lang="en-GB" sz="1400" dirty="0"/>
                    </a:p>
                  </a:txBody>
                  <a:tcPr/>
                </a:tc>
              </a:tr>
              <a:tr h="453752">
                <a:tc>
                  <a:txBody>
                    <a:bodyPr/>
                    <a:lstStyle/>
                    <a:p>
                      <a:r>
                        <a:rPr lang="en-GB" sz="1400" dirty="0" smtClean="0"/>
                        <a:t>Number of exacerbations</a:t>
                      </a:r>
                      <a:endParaRPr lang="en-GB" sz="1400" dirty="0"/>
                    </a:p>
                  </a:txBody>
                  <a:tcPr/>
                </a:tc>
                <a:tc>
                  <a:txBody>
                    <a:bodyPr/>
                    <a:lstStyle/>
                    <a:p>
                      <a:r>
                        <a:rPr lang="en-GB" sz="1400" dirty="0" smtClean="0"/>
                        <a:t>n</a:t>
                      </a:r>
                      <a:endParaRPr lang="en-GB" sz="1400" dirty="0"/>
                    </a:p>
                  </a:txBody>
                  <a:tcPr/>
                </a:tc>
                <a:tc>
                  <a:txBody>
                    <a:bodyPr/>
                    <a:lstStyle/>
                    <a:p>
                      <a:r>
                        <a:rPr lang="en-GB" sz="1400" dirty="0" smtClean="0"/>
                        <a:t>n</a:t>
                      </a:r>
                      <a:endParaRPr lang="en-GB" sz="1400" dirty="0"/>
                    </a:p>
                  </a:txBody>
                  <a:tcPr/>
                </a:tc>
              </a:tr>
              <a:tr h="426149">
                <a:tc>
                  <a:txBody>
                    <a:bodyPr/>
                    <a:lstStyle/>
                    <a:p>
                      <a:r>
                        <a:rPr lang="en-GB" sz="1400" dirty="0" smtClean="0"/>
                        <a:t>Total follow-up (years)</a:t>
                      </a:r>
                      <a:endParaRPr lang="en-GB" sz="1400" dirty="0"/>
                    </a:p>
                  </a:txBody>
                  <a:tcPr/>
                </a:tc>
                <a:tc>
                  <a:txBody>
                    <a:bodyPr/>
                    <a:lstStyle/>
                    <a:p>
                      <a:r>
                        <a:rPr lang="en-GB" sz="1400" dirty="0" smtClean="0"/>
                        <a:t>nn</a:t>
                      </a:r>
                      <a:endParaRPr lang="en-GB" sz="1400" dirty="0"/>
                    </a:p>
                  </a:txBody>
                  <a:tcPr/>
                </a:tc>
                <a:tc>
                  <a:txBody>
                    <a:bodyPr/>
                    <a:lstStyle/>
                    <a:p>
                      <a:r>
                        <a:rPr lang="en-GB" sz="1400" dirty="0" smtClean="0"/>
                        <a:t>nn</a:t>
                      </a:r>
                      <a:endParaRPr lang="en-GB" sz="1400" dirty="0"/>
                    </a:p>
                  </a:txBody>
                  <a:tcPr/>
                </a:tc>
              </a:tr>
              <a:tr h="426149">
                <a:tc>
                  <a:txBody>
                    <a:bodyPr/>
                    <a:lstStyle/>
                    <a:p>
                      <a:r>
                        <a:rPr lang="en-GB" sz="1400" dirty="0" smtClean="0"/>
                        <a:t>‘Crude’ 6-monthly rate</a:t>
                      </a:r>
                      <a:endParaRPr lang="en-GB" sz="1400" dirty="0"/>
                    </a:p>
                  </a:txBody>
                  <a:tcPr/>
                </a:tc>
                <a:tc>
                  <a:txBody>
                    <a:bodyPr/>
                    <a:lstStyle/>
                    <a:p>
                      <a:r>
                        <a:rPr lang="en-GB" sz="1400" dirty="0" smtClean="0"/>
                        <a:t>nn</a:t>
                      </a:r>
                      <a:endParaRPr lang="en-GB" sz="1400" dirty="0"/>
                    </a:p>
                  </a:txBody>
                  <a:tcPr/>
                </a:tc>
                <a:tc>
                  <a:txBody>
                    <a:bodyPr/>
                    <a:lstStyle/>
                    <a:p>
                      <a:r>
                        <a:rPr lang="en-GB" sz="1400" dirty="0" smtClean="0"/>
                        <a:t>nn</a:t>
                      </a:r>
                      <a:endParaRPr lang="en-GB" sz="1400" dirty="0"/>
                    </a:p>
                  </a:txBody>
                  <a:tcPr/>
                </a:tc>
              </a:tr>
            </a:tbl>
          </a:graphicData>
        </a:graphic>
      </p:graphicFrame>
      <p:sp>
        <p:nvSpPr>
          <p:cNvPr id="8" name="Content Placeholder 3"/>
          <p:cNvSpPr txBox="1">
            <a:spLocks/>
          </p:cNvSpPr>
          <p:nvPr/>
        </p:nvSpPr>
        <p:spPr>
          <a:xfrm>
            <a:off x="237062" y="2585070"/>
            <a:ext cx="8136380" cy="481263"/>
          </a:xfrm>
          <a:prstGeom prst="rect">
            <a:avLst/>
          </a:prstGeom>
        </p:spPr>
        <p:txBody>
          <a:bodyPr/>
          <a:lstStyle/>
          <a:p>
            <a:pPr algn="ctr"/>
            <a:r>
              <a:rPr lang="en-GB" sz="1600" dirty="0" smtClean="0"/>
              <a:t>Fit negative binomial model – as we will for the analysis but without treatment</a:t>
            </a:r>
            <a:endParaRPr lang="en-GB" sz="1600" dirty="0"/>
          </a:p>
        </p:txBody>
      </p:sp>
      <p:graphicFrame>
        <p:nvGraphicFramePr>
          <p:cNvPr id="12" name="Table 11"/>
          <p:cNvGraphicFramePr>
            <a:graphicFrameLocks noGrp="1"/>
          </p:cNvGraphicFramePr>
          <p:nvPr/>
        </p:nvGraphicFramePr>
        <p:xfrm>
          <a:off x="318375" y="3066333"/>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sz="1600" dirty="0" smtClean="0"/>
                        <a:t>Overall rate</a:t>
                      </a:r>
                      <a:endParaRPr lang="en-GB" sz="1600" dirty="0"/>
                    </a:p>
                  </a:txBody>
                  <a:tcPr/>
                </a:tc>
                <a:tc>
                  <a:txBody>
                    <a:bodyPr/>
                    <a:lstStyle/>
                    <a:p>
                      <a:r>
                        <a:rPr lang="en-GB" sz="1600" dirty="0" smtClean="0"/>
                        <a:t>0.x</a:t>
                      </a:r>
                      <a:endParaRPr lang="en-GB" sz="1600" dirty="0"/>
                    </a:p>
                  </a:txBody>
                  <a:tcPr/>
                </a:tc>
              </a:tr>
              <a:tr h="370840">
                <a:tc>
                  <a:txBody>
                    <a:bodyPr/>
                    <a:lstStyle/>
                    <a:p>
                      <a:r>
                        <a:rPr lang="en-GB" sz="1600" dirty="0" smtClean="0"/>
                        <a:t>Over-dispersion parameter</a:t>
                      </a:r>
                      <a:endParaRPr lang="en-GB" sz="1600" dirty="0"/>
                    </a:p>
                  </a:txBody>
                  <a:tcPr/>
                </a:tc>
                <a:tc>
                  <a:txBody>
                    <a:bodyPr/>
                    <a:lstStyle/>
                    <a:p>
                      <a:r>
                        <a:rPr lang="en-GB" sz="1600" dirty="0" smtClean="0"/>
                        <a:t>0.x</a:t>
                      </a:r>
                      <a:endParaRPr lang="en-GB" sz="1600" dirty="0"/>
                    </a:p>
                  </a:txBody>
                  <a:tcPr/>
                </a:tc>
              </a:tr>
            </a:tbl>
          </a:graphicData>
        </a:graphic>
      </p:graphicFrame>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Results, 31</a:t>
            </a:r>
            <a:r>
              <a:rPr lang="en-GB" baseline="30000" dirty="0" smtClean="0"/>
              <a:t>st</a:t>
            </a:r>
            <a:r>
              <a:rPr lang="en-GB" dirty="0" smtClean="0"/>
              <a:t> Jan   - </a:t>
            </a:r>
            <a:r>
              <a:rPr lang="sv-SE" sz="2000" dirty="0" smtClean="0"/>
              <a:t>Template Slide </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26</a:t>
            </a:fld>
            <a:endParaRPr lang="en-GB" dirty="0"/>
          </a:p>
        </p:txBody>
      </p:sp>
      <p:sp>
        <p:nvSpPr>
          <p:cNvPr id="4" name="Content Placeholder 3"/>
          <p:cNvSpPr>
            <a:spLocks noGrp="1"/>
          </p:cNvSpPr>
          <p:nvPr>
            <p:ph idx="16"/>
          </p:nvPr>
        </p:nvSpPr>
        <p:spPr>
          <a:xfrm>
            <a:off x="237062" y="928150"/>
            <a:ext cx="8645144" cy="604763"/>
          </a:xfrm>
          <a:prstGeom prst="rect">
            <a:avLst/>
          </a:prstGeom>
        </p:spPr>
        <p:txBody>
          <a:bodyPr/>
          <a:lstStyle/>
          <a:p>
            <a:pPr>
              <a:buNone/>
            </a:pPr>
            <a:r>
              <a:rPr lang="en-GB" dirty="0" smtClean="0"/>
              <a:t>Power and sample size calculations given parameters obtained from BSSR </a:t>
            </a:r>
            <a:endParaRPr lang="en-GB" dirty="0"/>
          </a:p>
        </p:txBody>
      </p:sp>
      <p:graphicFrame>
        <p:nvGraphicFramePr>
          <p:cNvPr id="10" name="Table 9"/>
          <p:cNvGraphicFramePr>
            <a:graphicFrameLocks noGrp="1"/>
          </p:cNvGraphicFramePr>
          <p:nvPr/>
        </p:nvGraphicFramePr>
        <p:xfrm>
          <a:off x="944463" y="1711922"/>
          <a:ext cx="5751971" cy="2323814"/>
        </p:xfrm>
        <a:graphic>
          <a:graphicData uri="http://schemas.openxmlformats.org/drawingml/2006/table">
            <a:tbl>
              <a:tblPr firstRow="1" bandRow="1">
                <a:tableStyleId>{5C22544A-7EE6-4342-B048-85BDC9FD1C3A}</a:tableStyleId>
              </a:tblPr>
              <a:tblGrid>
                <a:gridCol w="1338330"/>
                <a:gridCol w="1680031"/>
                <a:gridCol w="1309855"/>
                <a:gridCol w="1423755"/>
              </a:tblGrid>
              <a:tr h="589624">
                <a:tc>
                  <a:txBody>
                    <a:bodyPr/>
                    <a:lstStyle/>
                    <a:p>
                      <a:r>
                        <a:rPr lang="en-GB" sz="1400" dirty="0" smtClean="0"/>
                        <a:t>Exacerbation Rate</a:t>
                      </a:r>
                      <a:endParaRPr lang="en-GB" sz="1400" dirty="0"/>
                    </a:p>
                  </a:txBody>
                  <a:tcPr/>
                </a:tc>
                <a:tc>
                  <a:txBody>
                    <a:bodyPr/>
                    <a:lstStyle/>
                    <a:p>
                      <a:r>
                        <a:rPr lang="en-GB" sz="1400" dirty="0" smtClean="0"/>
                        <a:t>Over-dispersion</a:t>
                      </a:r>
                      <a:r>
                        <a:rPr lang="en-GB" sz="1400" baseline="0" dirty="0" smtClean="0"/>
                        <a:t> </a:t>
                      </a:r>
                      <a:r>
                        <a:rPr lang="en-GB" sz="1400" dirty="0" smtClean="0"/>
                        <a:t>Parameter</a:t>
                      </a:r>
                      <a:endParaRPr lang="en-GB" sz="1400" dirty="0"/>
                    </a:p>
                  </a:txBody>
                  <a:tcPr/>
                </a:tc>
                <a:tc>
                  <a:txBody>
                    <a:bodyPr/>
                    <a:lstStyle/>
                    <a:p>
                      <a:r>
                        <a:rPr lang="en-GB" sz="1400" dirty="0" smtClean="0"/>
                        <a:t>Sample Size</a:t>
                      </a:r>
                      <a:endParaRPr lang="en-GB" sz="1400" dirty="0"/>
                    </a:p>
                  </a:txBody>
                  <a:tcPr/>
                </a:tc>
                <a:tc>
                  <a:txBody>
                    <a:bodyPr/>
                    <a:lstStyle/>
                    <a:p>
                      <a:r>
                        <a:rPr lang="en-GB" sz="1400" dirty="0" smtClean="0"/>
                        <a:t>Power</a:t>
                      </a:r>
                      <a:endParaRPr lang="en-GB" sz="1400" dirty="0"/>
                    </a:p>
                  </a:txBody>
                  <a:tcPr/>
                </a:tc>
              </a:tr>
              <a:tr h="346838">
                <a:tc>
                  <a:txBody>
                    <a:bodyPr/>
                    <a:lstStyle/>
                    <a:p>
                      <a:r>
                        <a:rPr lang="en-GB" sz="1400" dirty="0" smtClean="0"/>
                        <a:t>x.xx</a:t>
                      </a:r>
                      <a:endParaRPr lang="en-GB" sz="1400" dirty="0"/>
                    </a:p>
                  </a:txBody>
                  <a:tcPr/>
                </a:tc>
                <a:tc>
                  <a:txBody>
                    <a:bodyPr/>
                    <a:lstStyle/>
                    <a:p>
                      <a:r>
                        <a:rPr lang="en-GB" sz="1400" dirty="0" smtClean="0"/>
                        <a:t>x.xx</a:t>
                      </a:r>
                      <a:endParaRPr lang="en-GB" sz="1400" dirty="0"/>
                    </a:p>
                  </a:txBody>
                  <a:tcPr/>
                </a:tc>
                <a:tc>
                  <a:txBody>
                    <a:bodyPr/>
                    <a:lstStyle/>
                    <a:p>
                      <a:r>
                        <a:rPr lang="en-GB" sz="1400" dirty="0" smtClean="0"/>
                        <a:t>1136</a:t>
                      </a:r>
                      <a:endParaRPr lang="en-GB" sz="1400" dirty="0"/>
                    </a:p>
                  </a:txBody>
                  <a:tcPr/>
                </a:tc>
                <a:tc>
                  <a:txBody>
                    <a:bodyPr/>
                    <a:lstStyle/>
                    <a:p>
                      <a:r>
                        <a:rPr lang="en-GB" sz="1400" dirty="0" smtClean="0"/>
                        <a:t>xxx</a:t>
                      </a:r>
                      <a:endParaRPr lang="en-GB" sz="1400" dirty="0"/>
                    </a:p>
                  </a:txBody>
                  <a:tcPr/>
                </a:tc>
              </a:tr>
              <a:tr h="346838">
                <a:tc>
                  <a:txBody>
                    <a:bodyPr/>
                    <a:lstStyle/>
                    <a:p>
                      <a:endParaRPr lang="en-GB" sz="1400" dirty="0"/>
                    </a:p>
                  </a:txBody>
                  <a:tcPr/>
                </a:tc>
                <a:tc>
                  <a:txBody>
                    <a:bodyPr/>
                    <a:lstStyle/>
                    <a:p>
                      <a:endParaRPr lang="en-GB" sz="1400" dirty="0"/>
                    </a:p>
                  </a:txBody>
                  <a:tcPr/>
                </a:tc>
                <a:tc>
                  <a:txBody>
                    <a:bodyPr/>
                    <a:lstStyle/>
                    <a:p>
                      <a:r>
                        <a:rPr lang="en-GB" sz="1400" dirty="0" smtClean="0"/>
                        <a:t>xxx</a:t>
                      </a:r>
                      <a:endParaRPr lang="en-GB" sz="1400" dirty="0"/>
                    </a:p>
                  </a:txBody>
                  <a:tcPr/>
                </a:tc>
                <a:tc>
                  <a:txBody>
                    <a:bodyPr/>
                    <a:lstStyle/>
                    <a:p>
                      <a:r>
                        <a:rPr lang="en-GB" sz="1400" dirty="0" smtClean="0"/>
                        <a:t>90</a:t>
                      </a:r>
                      <a:endParaRPr lang="en-GB" sz="1400" dirty="0"/>
                    </a:p>
                  </a:txBody>
                  <a:tcPr/>
                </a:tc>
              </a:tr>
              <a:tr h="346838">
                <a:tc>
                  <a:txBody>
                    <a:bodyPr/>
                    <a:lstStyle/>
                    <a:p>
                      <a:endParaRPr lang="en-GB" sz="1400" dirty="0"/>
                    </a:p>
                  </a:txBody>
                  <a:tcPr/>
                </a:tc>
                <a:tc>
                  <a:txBody>
                    <a:bodyPr/>
                    <a:lstStyle/>
                    <a:p>
                      <a:endParaRPr lang="en-GB" sz="1400" dirty="0"/>
                    </a:p>
                  </a:txBody>
                  <a:tcPr/>
                </a:tc>
                <a:tc>
                  <a:txBody>
                    <a:bodyPr/>
                    <a:lstStyle/>
                    <a:p>
                      <a:r>
                        <a:rPr lang="en-GB" sz="1400" dirty="0" smtClean="0"/>
                        <a:t>xxx</a:t>
                      </a:r>
                      <a:endParaRPr lang="en-GB" sz="1400" dirty="0"/>
                    </a:p>
                  </a:txBody>
                  <a:tcPr/>
                </a:tc>
                <a:tc>
                  <a:txBody>
                    <a:bodyPr/>
                    <a:lstStyle/>
                    <a:p>
                      <a:r>
                        <a:rPr lang="en-GB" sz="1400" dirty="0" smtClean="0"/>
                        <a:t>85</a:t>
                      </a:r>
                      <a:endParaRPr lang="en-GB" sz="1400" dirty="0"/>
                    </a:p>
                  </a:txBody>
                  <a:tcPr/>
                </a:tc>
              </a:tr>
              <a:tr h="346838">
                <a:tc>
                  <a:txBody>
                    <a:bodyPr/>
                    <a:lstStyle/>
                    <a:p>
                      <a:endParaRPr lang="en-GB" sz="1400" dirty="0"/>
                    </a:p>
                  </a:txBody>
                  <a:tcPr/>
                </a:tc>
                <a:tc>
                  <a:txBody>
                    <a:bodyPr/>
                    <a:lstStyle/>
                    <a:p>
                      <a:endParaRPr lang="en-GB" sz="1400" dirty="0"/>
                    </a:p>
                  </a:txBody>
                  <a:tcPr/>
                </a:tc>
                <a:tc>
                  <a:txBody>
                    <a:bodyPr/>
                    <a:lstStyle/>
                    <a:p>
                      <a:r>
                        <a:rPr lang="en-GB" sz="1400" dirty="0" smtClean="0"/>
                        <a:t>xxx</a:t>
                      </a:r>
                      <a:endParaRPr lang="en-GB" sz="1400" dirty="0"/>
                    </a:p>
                  </a:txBody>
                  <a:tcPr/>
                </a:tc>
                <a:tc>
                  <a:txBody>
                    <a:bodyPr/>
                    <a:lstStyle/>
                    <a:p>
                      <a:r>
                        <a:rPr lang="en-GB" sz="1400" dirty="0" smtClean="0"/>
                        <a:t>80</a:t>
                      </a:r>
                      <a:endParaRPr lang="en-GB" sz="1400" dirty="0"/>
                    </a:p>
                  </a:txBody>
                  <a:tcPr/>
                </a:tc>
              </a:tr>
              <a:tr h="346838">
                <a:tc>
                  <a:txBody>
                    <a:bodyPr/>
                    <a:lstStyle/>
                    <a:p>
                      <a:endParaRPr lang="en-GB" sz="1400" dirty="0"/>
                    </a:p>
                  </a:txBody>
                  <a:tcPr/>
                </a:tc>
                <a:tc>
                  <a:txBody>
                    <a:bodyPr/>
                    <a:lstStyle/>
                    <a:p>
                      <a:endParaRPr lang="en-GB" sz="1400" dirty="0"/>
                    </a:p>
                  </a:txBody>
                  <a:tcPr/>
                </a:tc>
                <a:tc>
                  <a:txBody>
                    <a:bodyPr/>
                    <a:lstStyle/>
                    <a:p>
                      <a:r>
                        <a:rPr lang="en-GB" sz="1400" dirty="0" smtClean="0"/>
                        <a:t>xxx</a:t>
                      </a:r>
                      <a:endParaRPr lang="en-GB" sz="1400" dirty="0"/>
                    </a:p>
                  </a:txBody>
                  <a:tcPr/>
                </a:tc>
                <a:tc>
                  <a:txBody>
                    <a:bodyPr/>
                    <a:lstStyle/>
                    <a:p>
                      <a:r>
                        <a:rPr lang="en-GB" sz="1400" dirty="0" smtClean="0"/>
                        <a:t>75</a:t>
                      </a:r>
                      <a:endParaRPr lang="en-GB" sz="1400" dirty="0"/>
                    </a:p>
                  </a:txBody>
                  <a:tcPr/>
                </a:tc>
              </a:tr>
            </a:tbl>
          </a:graphicData>
        </a:graphic>
      </p:graphicFrame>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Template Tables of results</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27</a:t>
            </a:fld>
            <a:endParaRPr lang="en-GB" dirty="0"/>
          </a:p>
        </p:txBody>
      </p:sp>
      <p:sp>
        <p:nvSpPr>
          <p:cNvPr id="9" name="Content Placeholder 3"/>
          <p:cNvSpPr>
            <a:spLocks noGrp="1"/>
          </p:cNvSpPr>
          <p:nvPr>
            <p:ph idx="16"/>
          </p:nvPr>
        </p:nvSpPr>
        <p:spPr>
          <a:xfrm>
            <a:off x="237599" y="865030"/>
            <a:ext cx="8129505" cy="3981724"/>
          </a:xfrm>
          <a:prstGeom prst="rect">
            <a:avLst/>
          </a:prstGeom>
        </p:spPr>
        <p:txBody>
          <a:bodyPr/>
          <a:lstStyle/>
          <a:p>
            <a:r>
              <a:rPr lang="en-GB" dirty="0" smtClean="0"/>
              <a:t>More Straightforward than graphs</a:t>
            </a:r>
          </a:p>
          <a:p>
            <a:pPr lvl="1"/>
            <a:endParaRPr lang="en-GB" sz="1200" dirty="0" smtClean="0"/>
          </a:p>
          <a:p>
            <a:r>
              <a:rPr lang="en-GB" dirty="0" smtClean="0"/>
              <a:t>Practical considerations of statistical model (</a:t>
            </a:r>
            <a:r>
              <a:rPr lang="en-GB" sz="1600" dirty="0" smtClean="0"/>
              <a:t>Exacerbation rate will be modelled using a negative binomial model including country/region, number of exacerbations in prior year and log follow-up time as offset variable</a:t>
            </a:r>
            <a:r>
              <a:rPr lang="en-GB" dirty="0" smtClean="0"/>
              <a:t>) </a:t>
            </a:r>
          </a:p>
          <a:p>
            <a:pPr lvl="1"/>
            <a:r>
              <a:rPr lang="en-GB" sz="1600" dirty="0" smtClean="0"/>
              <a:t>Ensure SAP is crystal clear on the model e.g.</a:t>
            </a:r>
          </a:p>
          <a:p>
            <a:pPr lvl="1"/>
            <a:r>
              <a:rPr lang="en-GB" sz="1600" dirty="0" smtClean="0"/>
              <a:t>country/region – what is the decision criteria – what is the definition of region</a:t>
            </a:r>
          </a:p>
          <a:p>
            <a:pPr lvl="1"/>
            <a:r>
              <a:rPr lang="en-GB" sz="1600" dirty="0" smtClean="0"/>
              <a:t>number of exacerbations in prior year - categorical or linear (</a:t>
            </a:r>
            <a:r>
              <a:rPr lang="en-GB" sz="1600" b="1" dirty="0" smtClean="0">
                <a:solidFill>
                  <a:srgbClr val="7030A0"/>
                </a:solidFill>
              </a:rPr>
              <a:t>categorical</a:t>
            </a:r>
            <a:r>
              <a:rPr lang="en-GB" sz="1600" dirty="0" smtClean="0"/>
              <a:t>)</a:t>
            </a:r>
          </a:p>
          <a:p>
            <a:pPr lvl="1"/>
            <a:r>
              <a:rPr lang="en-GB" sz="1600" dirty="0" smtClean="0"/>
              <a:t>log follow-up time – base e or base 10 (</a:t>
            </a:r>
            <a:r>
              <a:rPr lang="en-GB" sz="1600" b="1" dirty="0" smtClean="0">
                <a:solidFill>
                  <a:srgbClr val="7030A0"/>
                </a:solidFill>
              </a:rPr>
              <a:t>e</a:t>
            </a:r>
            <a:r>
              <a:rPr lang="en-GB" sz="1600" dirty="0" smtClean="0"/>
              <a:t>)</a:t>
            </a:r>
          </a:p>
          <a:p>
            <a:pPr lvl="1"/>
            <a:endParaRPr lang="en-GB" sz="1400" dirty="0" smtClean="0"/>
          </a:p>
          <a:p>
            <a:pPr marL="180000" lvl="1">
              <a:buClr>
                <a:srgbClr val="830051"/>
              </a:buClr>
              <a:buFont typeface="Arial" pitchFamily="34" charset="0"/>
              <a:buChar char="•"/>
            </a:pPr>
            <a:r>
              <a:rPr lang="en-GB" dirty="0" smtClean="0"/>
              <a:t>Practical considerations of defining follow-up time (time at risk for an exacerbation) for an ongoing trial</a:t>
            </a:r>
          </a:p>
          <a:p>
            <a:pPr lvl="1"/>
            <a:endParaRPr lang="en-GB" sz="1600"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Team Recommendation - </a:t>
            </a:r>
            <a:r>
              <a:rPr lang="sv-SE" dirty="0" smtClean="0"/>
              <a:t>Template Slide </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28</a:t>
            </a:fld>
            <a:endParaRPr lang="en-GB" dirty="0"/>
          </a:p>
        </p:txBody>
      </p:sp>
      <p:sp>
        <p:nvSpPr>
          <p:cNvPr id="9" name="Content Placeholder 3"/>
          <p:cNvSpPr>
            <a:spLocks noGrp="1"/>
          </p:cNvSpPr>
          <p:nvPr>
            <p:ph idx="16"/>
          </p:nvPr>
        </p:nvSpPr>
        <p:spPr>
          <a:xfrm>
            <a:off x="237599" y="865030"/>
            <a:ext cx="8129505" cy="3981724"/>
          </a:xfrm>
          <a:prstGeom prst="rect">
            <a:avLst/>
          </a:prstGeom>
        </p:spPr>
        <p:txBody>
          <a:bodyPr/>
          <a:lstStyle/>
          <a:p>
            <a:r>
              <a:rPr lang="en-GB" dirty="0" smtClean="0"/>
              <a:t>Blank</a:t>
            </a:r>
            <a:endParaRPr lang="en-GB" sz="1600"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BSSR Pilot Results</a:t>
            </a:r>
            <a:endParaRPr lang="en-US" dirty="0"/>
          </a:p>
        </p:txBody>
      </p:sp>
    </p:spTree>
    <p:extLst>
      <p:ext uri="{BB962C8B-B14F-4D97-AF65-F5344CB8AC3E}">
        <p14:creationId xmlns:p14="http://schemas.microsoft.com/office/powerpoint/2010/main" xmlns="" val="3513003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Reminder – Why are we performing this </a:t>
            </a:r>
            <a:r>
              <a:rPr lang="en-GB" dirty="0" err="1" smtClean="0"/>
              <a:t>BSSR</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a:t>
            </a:fld>
            <a:endParaRPr lang="en-GB" dirty="0"/>
          </a:p>
        </p:txBody>
      </p:sp>
      <p:sp>
        <p:nvSpPr>
          <p:cNvPr id="4" name="Content Placeholder 3"/>
          <p:cNvSpPr>
            <a:spLocks noGrp="1"/>
          </p:cNvSpPr>
          <p:nvPr>
            <p:ph idx="16"/>
          </p:nvPr>
        </p:nvSpPr>
        <p:spPr>
          <a:xfrm>
            <a:off x="237600" y="1090064"/>
            <a:ext cx="8246382" cy="3461314"/>
          </a:xfrm>
          <a:prstGeom prst="rect">
            <a:avLst/>
          </a:prstGeom>
        </p:spPr>
        <p:txBody>
          <a:bodyPr/>
          <a:lstStyle/>
          <a:p>
            <a:r>
              <a:rPr lang="en-GB" dirty="0" smtClean="0"/>
              <a:t>Unsure of the variability assessment in our Sample Size Calculations</a:t>
            </a:r>
          </a:p>
          <a:p>
            <a:pPr lvl="1"/>
            <a:endParaRPr lang="en-GB" sz="1400" dirty="0" smtClean="0"/>
          </a:p>
          <a:p>
            <a:r>
              <a:rPr lang="en-GB" dirty="0" smtClean="0"/>
              <a:t>BSSR allows early assessment of variability in the Study, </a:t>
            </a:r>
          </a:p>
          <a:p>
            <a:pPr lvl="1"/>
            <a:endParaRPr lang="en-GB" sz="1400" dirty="0" smtClean="0"/>
          </a:p>
          <a:p>
            <a:r>
              <a:rPr lang="en-GB" dirty="0" smtClean="0"/>
              <a:t>Two (anticipated) potential decisions:</a:t>
            </a:r>
          </a:p>
          <a:p>
            <a:pPr marL="702900" lvl="1" indent="-342900">
              <a:buFont typeface="+mj-lt"/>
              <a:buAutoNum type="arabicPeriod"/>
            </a:pPr>
            <a:r>
              <a:rPr lang="en-GB" sz="1600" dirty="0" smtClean="0"/>
              <a:t>Power ‘reasonable’ – no need to increase sample size</a:t>
            </a:r>
          </a:p>
          <a:p>
            <a:pPr marL="702900" lvl="1" indent="-342900">
              <a:buFont typeface="+mj-lt"/>
              <a:buAutoNum type="arabicPeriod"/>
            </a:pPr>
            <a:r>
              <a:rPr lang="en-GB" sz="1600" dirty="0" smtClean="0"/>
              <a:t>Increase Sample size to retain ‘reasonable’ power </a:t>
            </a:r>
            <a:r>
              <a:rPr lang="en-GB" sz="1400" dirty="0" smtClean="0"/>
              <a:t>(within pre-defined limits)</a:t>
            </a:r>
            <a:endParaRPr lang="en-GB" sz="1600" dirty="0" smtClean="0"/>
          </a:p>
          <a:p>
            <a:pPr marL="702900" lvl="1" indent="-342900">
              <a:buFont typeface="+mj-lt"/>
              <a:buAutoNum type="arabicPeriod"/>
            </a:pPr>
            <a:endParaRPr lang="en-GB" sz="1400" dirty="0" smtClean="0"/>
          </a:p>
          <a:p>
            <a:r>
              <a:rPr lang="en-GB" sz="1600" dirty="0" smtClean="0"/>
              <a:t>Two more potential scenarios :</a:t>
            </a:r>
          </a:p>
          <a:p>
            <a:pPr marL="702900" lvl="1" indent="-342900">
              <a:buFont typeface="+mj-lt"/>
              <a:buAutoNum type="arabicPeriod"/>
            </a:pPr>
            <a:r>
              <a:rPr lang="en-GB" sz="1400" dirty="0" smtClean="0"/>
              <a:t>Initial estimate of variability was too high (Power &gt; required)</a:t>
            </a:r>
          </a:p>
          <a:p>
            <a:pPr marL="702900" lvl="1" indent="-342900">
              <a:buFont typeface="+mj-lt"/>
              <a:buAutoNum type="arabicPeriod"/>
            </a:pPr>
            <a:r>
              <a:rPr lang="en-GB" sz="1400" dirty="0" smtClean="0"/>
              <a:t>Initial estimate of variability was far too low (Power &lt;&lt;&lt; required) and may not be feasible to increase sample size sufficiently</a:t>
            </a:r>
          </a:p>
          <a:p>
            <a:pPr marL="702900" lvl="1" indent="-342900">
              <a:buNone/>
            </a:pPr>
            <a:endParaRPr lang="en-GB" sz="1200" dirty="0" smtClean="0"/>
          </a:p>
          <a:p>
            <a:pPr marL="180000" lvl="1">
              <a:buClr>
                <a:srgbClr val="830051"/>
              </a:buClr>
              <a:buFont typeface="Arial" pitchFamily="34" charset="0"/>
              <a:buChar char="•"/>
            </a:pPr>
            <a:r>
              <a:rPr lang="en-GB" b="1" dirty="0" smtClean="0">
                <a:solidFill>
                  <a:srgbClr val="FF0000"/>
                </a:solidFill>
              </a:rPr>
              <a:t>Agree your decision rules beforehand</a:t>
            </a:r>
          </a:p>
          <a:p>
            <a:pPr marL="702900" lvl="1" indent="-342900">
              <a:buFont typeface="+mj-lt"/>
              <a:buAutoNum type="arabicPeriod"/>
            </a:pPr>
            <a:endParaRPr lang="en-GB"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BSSR Pilot </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30</a:t>
            </a:fld>
            <a:endParaRPr lang="en-GB" dirty="0"/>
          </a:p>
        </p:txBody>
      </p:sp>
      <p:sp>
        <p:nvSpPr>
          <p:cNvPr id="9" name="Content Placeholder 3"/>
          <p:cNvSpPr>
            <a:spLocks noGrp="1"/>
          </p:cNvSpPr>
          <p:nvPr>
            <p:ph idx="16"/>
          </p:nvPr>
        </p:nvSpPr>
        <p:spPr>
          <a:xfrm>
            <a:off x="318375" y="775655"/>
            <a:ext cx="8075127" cy="3981724"/>
          </a:xfrm>
          <a:prstGeom prst="rect">
            <a:avLst/>
          </a:prstGeom>
        </p:spPr>
        <p:txBody>
          <a:bodyPr/>
          <a:lstStyle/>
          <a:p>
            <a:r>
              <a:rPr lang="en-GB" dirty="0" smtClean="0"/>
              <a:t>Miscommunication between DM and CRO Vendor meant that initial results were </a:t>
            </a:r>
            <a:r>
              <a:rPr lang="en-GB" b="1" dirty="0" smtClean="0"/>
              <a:t>not </a:t>
            </a:r>
            <a:r>
              <a:rPr lang="en-GB" dirty="0" smtClean="0"/>
              <a:t>on the (clean) data cut expected</a:t>
            </a:r>
          </a:p>
          <a:p>
            <a:pPr lvl="1"/>
            <a:r>
              <a:rPr lang="en-GB" dirty="0" smtClean="0"/>
              <a:t>New data required</a:t>
            </a:r>
          </a:p>
          <a:p>
            <a:pPr lvl="1"/>
            <a:r>
              <a:rPr lang="en-GB" dirty="0" smtClean="0"/>
              <a:t>2 week delay (2</a:t>
            </a:r>
            <a:r>
              <a:rPr lang="en-GB" baseline="30000" dirty="0" smtClean="0"/>
              <a:t>nd</a:t>
            </a:r>
            <a:r>
              <a:rPr lang="en-GB" dirty="0" smtClean="0"/>
              <a:t> April to 16</a:t>
            </a:r>
            <a:r>
              <a:rPr lang="en-GB" baseline="30000" dirty="0" smtClean="0"/>
              <a:t>th</a:t>
            </a:r>
            <a:r>
              <a:rPr lang="en-GB" dirty="0" smtClean="0"/>
              <a:t> April)</a:t>
            </a:r>
            <a:endParaRPr lang="en-GB" sz="1200" dirty="0" smtClean="0"/>
          </a:p>
          <a:p>
            <a:pPr marL="342900" indent="-342900">
              <a:buNone/>
            </a:pPr>
            <a:endParaRPr lang="en-GB" sz="1200" dirty="0" smtClean="0"/>
          </a:p>
          <a:p>
            <a:r>
              <a:rPr lang="en-GB" dirty="0" smtClean="0"/>
              <a:t>Statistical model used (</a:t>
            </a:r>
            <a:r>
              <a:rPr lang="en-GB" sz="1400" dirty="0" smtClean="0"/>
              <a:t>Exacerbation rate will be modelled using a negative binomial model including country/region, number of exacerbations in prior year and log follow-up time as offset variable</a:t>
            </a:r>
            <a:r>
              <a:rPr lang="en-GB" dirty="0" smtClean="0"/>
              <a:t>) </a:t>
            </a:r>
          </a:p>
          <a:p>
            <a:pPr lvl="1"/>
            <a:r>
              <a:rPr lang="en-GB" sz="1600" dirty="0" smtClean="0"/>
              <a:t>Only 42 exacerbations observed (in 31</a:t>
            </a:r>
            <a:r>
              <a:rPr lang="en-GB" sz="1600" baseline="30000" dirty="0" smtClean="0"/>
              <a:t>st</a:t>
            </a:r>
            <a:r>
              <a:rPr lang="en-GB" sz="1600" dirty="0" smtClean="0"/>
              <a:t> Jan database)</a:t>
            </a:r>
          </a:p>
          <a:p>
            <a:pPr lvl="1"/>
            <a:r>
              <a:rPr lang="en-GB" sz="1600" dirty="0" smtClean="0"/>
              <a:t>country/region – region required for model to fit</a:t>
            </a:r>
          </a:p>
          <a:p>
            <a:pPr lvl="1"/>
            <a:r>
              <a:rPr lang="en-GB" sz="1600" dirty="0" smtClean="0"/>
              <a:t>number of exacerbations in prior year – linear would not fit (actually I’d assumed we would be fitting as a </a:t>
            </a:r>
            <a:r>
              <a:rPr lang="en-GB" sz="1600" b="1" dirty="0" smtClean="0">
                <a:solidFill>
                  <a:srgbClr val="7030A0"/>
                </a:solidFill>
              </a:rPr>
              <a:t>categorical variable</a:t>
            </a:r>
            <a:r>
              <a:rPr lang="en-GB" sz="1600" dirty="0" smtClean="0"/>
              <a:t>) </a:t>
            </a:r>
          </a:p>
          <a:p>
            <a:pPr lvl="1"/>
            <a:endParaRPr lang="en-GB" sz="1600" dirty="0" smtClean="0"/>
          </a:p>
          <a:p>
            <a:pPr marL="180000" lvl="1">
              <a:buClr>
                <a:srgbClr val="830051"/>
              </a:buClr>
              <a:buFont typeface="Arial" pitchFamily="34" charset="0"/>
              <a:buChar char="•"/>
            </a:pPr>
            <a:r>
              <a:rPr lang="en-GB" b="1" dirty="0" smtClean="0"/>
              <a:t>Pilot clearly justified both in terms of team education and resolving above</a:t>
            </a:r>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smtClean="0"/>
              <a:t>Pilot </a:t>
            </a:r>
            <a:r>
              <a:rPr lang="sv-SE" dirty="0" smtClean="0"/>
              <a:t>BSSR : </a:t>
            </a:r>
            <a:r>
              <a:rPr lang="en-GB" dirty="0" smtClean="0"/>
              <a:t>Recruitment</a:t>
            </a:r>
            <a:r>
              <a:rPr lang="sv-SE" dirty="0" smtClean="0"/>
              <a:t> </a:t>
            </a:r>
            <a:r>
              <a:rPr lang="sv-SE" sz="2000" dirty="0" smtClean="0"/>
              <a:t>– result slide</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31</a:t>
            </a:fld>
            <a:endParaRPr lang="en-GB" dirty="0"/>
          </a:p>
        </p:txBody>
      </p:sp>
      <p:graphicFrame>
        <p:nvGraphicFramePr>
          <p:cNvPr id="5" name="Table 4"/>
          <p:cNvGraphicFramePr>
            <a:graphicFrameLocks noGrp="1"/>
          </p:cNvGraphicFramePr>
          <p:nvPr/>
        </p:nvGraphicFramePr>
        <p:xfrm>
          <a:off x="318375" y="1010653"/>
          <a:ext cx="8101725" cy="2890504"/>
        </p:xfrm>
        <a:graphic>
          <a:graphicData uri="http://schemas.openxmlformats.org/drawingml/2006/table">
            <a:tbl>
              <a:tblPr firstRow="1" bandRow="1">
                <a:tableStyleId>{5C22544A-7EE6-4342-B048-85BDC9FD1C3A}</a:tableStyleId>
              </a:tblPr>
              <a:tblGrid>
                <a:gridCol w="1634250"/>
                <a:gridCol w="2990850"/>
                <a:gridCol w="3476625"/>
              </a:tblGrid>
              <a:tr h="586351">
                <a:tc>
                  <a:txBody>
                    <a:bodyPr/>
                    <a:lstStyle/>
                    <a:p>
                      <a:endParaRPr lang="en-GB" sz="1400" dirty="0"/>
                    </a:p>
                  </a:txBody>
                  <a:tcPr/>
                </a:tc>
                <a:tc>
                  <a:txBody>
                    <a:bodyPr/>
                    <a:lstStyle/>
                    <a:p>
                      <a:r>
                        <a:rPr lang="en-GB" sz="1400" dirty="0" smtClean="0"/>
                        <a:t>31</a:t>
                      </a:r>
                      <a:r>
                        <a:rPr lang="en-GB" sz="1400" baseline="30000" dirty="0" smtClean="0"/>
                        <a:t>st</a:t>
                      </a:r>
                      <a:r>
                        <a:rPr lang="en-GB" sz="1400" dirty="0" smtClean="0"/>
                        <a:t> January  </a:t>
                      </a:r>
                      <a:endParaRPr lang="en-GB" sz="1400" dirty="0"/>
                    </a:p>
                  </a:txBody>
                  <a:tcPr/>
                </a:tc>
                <a:tc>
                  <a:txBody>
                    <a:bodyPr/>
                    <a:lstStyle/>
                    <a:p>
                      <a:r>
                        <a:rPr lang="en-GB" sz="1400" dirty="0" smtClean="0"/>
                        <a:t>20</a:t>
                      </a:r>
                      <a:r>
                        <a:rPr lang="en-GB" sz="1400" baseline="30000" dirty="0" smtClean="0"/>
                        <a:t>th</a:t>
                      </a:r>
                      <a:r>
                        <a:rPr lang="en-GB" sz="1400" dirty="0" smtClean="0"/>
                        <a:t> April   </a:t>
                      </a:r>
                    </a:p>
                    <a:p>
                      <a:r>
                        <a:rPr lang="en-GB" sz="1400" dirty="0" smtClean="0"/>
                        <a:t>(Most</a:t>
                      </a:r>
                      <a:r>
                        <a:rPr lang="en-GB" sz="1400" baseline="0" dirty="0" smtClean="0"/>
                        <a:t> Recent  data at the time)</a:t>
                      </a:r>
                      <a:endParaRPr lang="en-GB" sz="1400" dirty="0"/>
                    </a:p>
                  </a:txBody>
                  <a:tcPr/>
                </a:tc>
              </a:tr>
              <a:tr h="270243">
                <a:tc>
                  <a:txBody>
                    <a:bodyPr/>
                    <a:lstStyle/>
                    <a:p>
                      <a:r>
                        <a:rPr lang="en-US" sz="1400" kern="1200" dirty="0" smtClean="0">
                          <a:solidFill>
                            <a:schemeClr val="dk1"/>
                          </a:solidFill>
                          <a:latin typeface="+mn-lt"/>
                          <a:ea typeface="+mn-ea"/>
                          <a:cs typeface="+mn-cs"/>
                        </a:rPr>
                        <a:t>Enrolled</a:t>
                      </a:r>
                      <a:endParaRPr lang="en-GB" sz="1400" dirty="0"/>
                    </a:p>
                  </a:txBody>
                  <a:tcPr/>
                </a:tc>
                <a:tc>
                  <a:txBody>
                    <a:bodyPr/>
                    <a:lstStyle/>
                    <a:p>
                      <a:r>
                        <a:rPr lang="en-GB" sz="1400" dirty="0" smtClean="0"/>
                        <a:t>755</a:t>
                      </a:r>
                      <a:endParaRPr lang="en-GB" sz="1400" dirty="0"/>
                    </a:p>
                  </a:txBody>
                  <a:tcPr/>
                </a:tc>
                <a:tc>
                  <a:txBody>
                    <a:bodyPr/>
                    <a:lstStyle/>
                    <a:p>
                      <a:r>
                        <a:rPr lang="en-GB" sz="1400" dirty="0" smtClean="0"/>
                        <a:t>1366</a:t>
                      </a:r>
                      <a:endParaRPr lang="en-GB" sz="1400" dirty="0"/>
                    </a:p>
                  </a:txBody>
                  <a:tcPr/>
                </a:tc>
              </a:tr>
              <a:tr h="322953">
                <a:tc>
                  <a:txBody>
                    <a:bodyPr/>
                    <a:lstStyle/>
                    <a:p>
                      <a:r>
                        <a:rPr lang="en-US" sz="1400" kern="1200" dirty="0" smtClean="0">
                          <a:solidFill>
                            <a:schemeClr val="dk1"/>
                          </a:solidFill>
                          <a:latin typeface="+mn-lt"/>
                          <a:ea typeface="+mn-ea"/>
                          <a:cs typeface="+mn-cs"/>
                        </a:rPr>
                        <a:t>Randomized</a:t>
                      </a:r>
                      <a:endParaRPr lang="en-GB" sz="1400" dirty="0"/>
                    </a:p>
                  </a:txBody>
                  <a:tcPr/>
                </a:tc>
                <a:tc>
                  <a:txBody>
                    <a:bodyPr/>
                    <a:lstStyle/>
                    <a:p>
                      <a:r>
                        <a:rPr lang="en-GB" sz="1400" dirty="0" smtClean="0"/>
                        <a:t>344</a:t>
                      </a:r>
                      <a:endParaRPr lang="en-GB" sz="1400" dirty="0"/>
                    </a:p>
                  </a:txBody>
                  <a:tcPr/>
                </a:tc>
                <a:tc>
                  <a:txBody>
                    <a:bodyPr/>
                    <a:lstStyle/>
                    <a:p>
                      <a:r>
                        <a:rPr lang="en-GB" sz="1400" dirty="0" smtClean="0"/>
                        <a:t>612</a:t>
                      </a:r>
                      <a:endParaRPr lang="en-GB" sz="1400" dirty="0"/>
                    </a:p>
                  </a:txBody>
                  <a:tcPr/>
                </a:tc>
              </a:tr>
              <a:tr h="586351">
                <a:tc>
                  <a:txBody>
                    <a:bodyPr/>
                    <a:lstStyle/>
                    <a:p>
                      <a:r>
                        <a:rPr lang="en-US" sz="1400" kern="1200" dirty="0" smtClean="0">
                          <a:solidFill>
                            <a:schemeClr val="dk1"/>
                          </a:solidFill>
                          <a:latin typeface="+mn-lt"/>
                          <a:ea typeface="+mn-ea"/>
                          <a:cs typeface="+mn-cs"/>
                        </a:rPr>
                        <a:t>Countries open (patients</a:t>
                      </a:r>
                      <a:r>
                        <a:rPr lang="en-US" sz="1400" kern="1200" baseline="0" dirty="0" smtClean="0">
                          <a:solidFill>
                            <a:schemeClr val="dk1"/>
                          </a:solidFill>
                          <a:latin typeface="+mn-lt"/>
                          <a:ea typeface="+mn-ea"/>
                          <a:cs typeface="+mn-cs"/>
                        </a:rPr>
                        <a:t> randomised)</a:t>
                      </a:r>
                      <a:endParaRPr lang="en-GB" sz="1400" dirty="0"/>
                    </a:p>
                  </a:txBody>
                  <a:tcPr/>
                </a:tc>
                <a:tc>
                  <a:txBody>
                    <a:bodyPr/>
                    <a:lstStyle/>
                    <a:p>
                      <a:r>
                        <a:rPr lang="en-US" sz="1400" kern="1200" dirty="0" smtClean="0">
                          <a:solidFill>
                            <a:schemeClr val="dk1"/>
                          </a:solidFill>
                          <a:latin typeface="+mn-lt"/>
                          <a:ea typeface="+mn-ea"/>
                          <a:cs typeface="+mn-cs"/>
                        </a:rPr>
                        <a:t>Czech republic (22), Germany (36), Poland (41), South Africa (11) and </a:t>
                      </a:r>
                      <a:r>
                        <a:rPr lang="en-US" sz="1400" kern="1200" dirty="0" smtClean="0">
                          <a:solidFill>
                            <a:schemeClr val="dk1"/>
                          </a:solidFill>
                          <a:latin typeface="+mn-lt"/>
                          <a:ea typeface="+mn-ea"/>
                          <a:cs typeface="+mn-cs"/>
                        </a:rPr>
                        <a:t>USA </a:t>
                      </a:r>
                      <a:r>
                        <a:rPr lang="en-US" sz="1400" kern="1200" dirty="0" smtClean="0">
                          <a:solidFill>
                            <a:schemeClr val="dk1"/>
                          </a:solidFill>
                          <a:latin typeface="+mn-lt"/>
                          <a:ea typeface="+mn-ea"/>
                          <a:cs typeface="+mn-cs"/>
                        </a:rPr>
                        <a:t>(234).</a:t>
                      </a:r>
                      <a:endParaRPr lang="en-GB" sz="1400" kern="1200" dirty="0" smtClean="0">
                        <a:solidFill>
                          <a:schemeClr val="dk1"/>
                        </a:solidFill>
                        <a:latin typeface="+mn-lt"/>
                        <a:ea typeface="+mn-ea"/>
                        <a:cs typeface="+mn-cs"/>
                      </a:endParaRPr>
                    </a:p>
                  </a:txBody>
                  <a:tcPr/>
                </a:tc>
                <a:tc>
                  <a:txBody>
                    <a:bodyPr/>
                    <a:lstStyle/>
                    <a:p>
                      <a:r>
                        <a:rPr lang="en-GB" sz="1400" kern="1200" dirty="0" smtClean="0">
                          <a:solidFill>
                            <a:schemeClr val="dk1"/>
                          </a:solidFill>
                          <a:latin typeface="+mn-lt"/>
                          <a:ea typeface="+mn-ea"/>
                          <a:cs typeface="+mn-cs"/>
                        </a:rPr>
                        <a:t>Argentina (0), Bulgaria (52), </a:t>
                      </a:r>
                      <a:r>
                        <a:rPr lang="en-US" sz="1400" kern="1200" dirty="0" smtClean="0">
                          <a:solidFill>
                            <a:schemeClr val="dk1"/>
                          </a:solidFill>
                          <a:latin typeface="+mn-lt"/>
                          <a:ea typeface="+mn-ea"/>
                          <a:cs typeface="+mn-cs"/>
                        </a:rPr>
                        <a:t>Czech republic (</a:t>
                      </a:r>
                      <a:r>
                        <a:rPr lang="en-US" sz="1400" kern="1200" dirty="0" smtClean="0">
                          <a:solidFill>
                            <a:schemeClr val="dk1"/>
                          </a:solidFill>
                          <a:latin typeface="+mn-lt"/>
                          <a:ea typeface="+mn-ea"/>
                          <a:cs typeface="+mn-cs"/>
                        </a:rPr>
                        <a:t>41), </a:t>
                      </a:r>
                      <a:r>
                        <a:rPr lang="en-US" sz="1400" kern="1200" dirty="0" smtClean="0">
                          <a:solidFill>
                            <a:schemeClr val="dk1"/>
                          </a:solidFill>
                          <a:latin typeface="+mn-lt"/>
                          <a:ea typeface="+mn-ea"/>
                          <a:cs typeface="+mn-cs"/>
                        </a:rPr>
                        <a:t>Germany (58</a:t>
                      </a:r>
                      <a:r>
                        <a:rPr lang="en-US" sz="1400" kern="1200" dirty="0" smtClean="0">
                          <a:solidFill>
                            <a:schemeClr val="dk1"/>
                          </a:solidFill>
                          <a:latin typeface="+mn-lt"/>
                          <a:ea typeface="+mn-ea"/>
                          <a:cs typeface="+mn-cs"/>
                        </a:rPr>
                        <a:t>), </a:t>
                      </a:r>
                      <a:r>
                        <a:rPr lang="en-US" sz="1400" kern="1200" dirty="0" smtClean="0">
                          <a:solidFill>
                            <a:schemeClr val="dk1"/>
                          </a:solidFill>
                          <a:latin typeface="+mn-lt"/>
                          <a:ea typeface="+mn-ea"/>
                          <a:cs typeface="+mn-cs"/>
                        </a:rPr>
                        <a:t>Poland (80), South Africa (32),</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USA </a:t>
                      </a:r>
                      <a:r>
                        <a:rPr lang="en-US" sz="1400" kern="1200" dirty="0" smtClean="0">
                          <a:solidFill>
                            <a:schemeClr val="dk1"/>
                          </a:solidFill>
                          <a:latin typeface="+mn-lt"/>
                          <a:ea typeface="+mn-ea"/>
                          <a:cs typeface="+mn-cs"/>
                        </a:rPr>
                        <a:t>(343</a:t>
                      </a:r>
                      <a:r>
                        <a:rPr lang="en-GB" sz="1400" baseline="0" dirty="0" smtClean="0"/>
                        <a:t>), </a:t>
                      </a:r>
                      <a:r>
                        <a:rPr lang="en-GB" sz="1400" kern="1200" dirty="0" smtClean="0">
                          <a:solidFill>
                            <a:schemeClr val="dk1"/>
                          </a:solidFill>
                          <a:latin typeface="+mn-lt"/>
                          <a:ea typeface="+mn-ea"/>
                          <a:cs typeface="+mn-cs"/>
                        </a:rPr>
                        <a:t>Chile (4), Mexico (0), Spain</a:t>
                      </a:r>
                      <a:r>
                        <a:rPr lang="en-GB" sz="1400" kern="1200" baseline="0" dirty="0" smtClean="0">
                          <a:solidFill>
                            <a:schemeClr val="dk1"/>
                          </a:solidFill>
                          <a:latin typeface="+mn-lt"/>
                          <a:ea typeface="+mn-ea"/>
                          <a:cs typeface="+mn-cs"/>
                        </a:rPr>
                        <a:t> (2)</a:t>
                      </a:r>
                      <a:r>
                        <a:rPr lang="en-GB" sz="1400" kern="1200" dirty="0" smtClean="0">
                          <a:solidFill>
                            <a:schemeClr val="dk1"/>
                          </a:solidFill>
                          <a:latin typeface="+mn-lt"/>
                          <a:ea typeface="+mn-ea"/>
                          <a:cs typeface="+mn-cs"/>
                        </a:rPr>
                        <a:t>. </a:t>
                      </a:r>
                      <a:endParaRPr lang="en-GB" sz="1400" dirty="0"/>
                    </a:p>
                  </a:txBody>
                  <a:tcPr/>
                </a:tc>
              </a:tr>
              <a:tr h="586351">
                <a:tc>
                  <a:txBody>
                    <a:bodyPr/>
                    <a:lstStyle/>
                    <a:p>
                      <a:r>
                        <a:rPr lang="en-GB" sz="1400" dirty="0" smtClean="0"/>
                        <a:t>Countries</a:t>
                      </a:r>
                      <a:r>
                        <a:rPr lang="en-GB" sz="1400" baseline="0" dirty="0" smtClean="0"/>
                        <a:t> to open</a:t>
                      </a:r>
                      <a:endParaRPr lang="en-GB" sz="1400" dirty="0"/>
                    </a:p>
                  </a:txBody>
                  <a:tcPr/>
                </a:tc>
                <a:tc>
                  <a:txBody>
                    <a:bodyPr/>
                    <a:lstStyle/>
                    <a:p>
                      <a:r>
                        <a:rPr lang="en-GB" sz="1400" b="0" dirty="0" smtClean="0"/>
                        <a:t>Argentina, Chile, Mexico.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Bulgaria had started enrolment but no randomized patients</a:t>
                      </a:r>
                      <a:endParaRPr lang="en-GB" sz="1400" dirty="0" smtClean="0"/>
                    </a:p>
                  </a:txBody>
                  <a:tcPr/>
                </a:tc>
                <a:tc>
                  <a:txBody>
                    <a:bodyPr/>
                    <a:lstStyle/>
                    <a:p>
                      <a:r>
                        <a:rPr lang="en-GB" sz="1400" dirty="0" smtClean="0"/>
                        <a:t>All countries recruiting</a:t>
                      </a:r>
                      <a:r>
                        <a:rPr lang="en-GB" sz="1400" baseline="0" dirty="0" smtClean="0"/>
                        <a:t>. </a:t>
                      </a:r>
                      <a:r>
                        <a:rPr lang="en-US" sz="1400" kern="1200" dirty="0" smtClean="0">
                          <a:solidFill>
                            <a:schemeClr val="dk1"/>
                          </a:solidFill>
                          <a:latin typeface="+mn-lt"/>
                          <a:ea typeface="+mn-ea"/>
                          <a:cs typeface="+mn-cs"/>
                        </a:rPr>
                        <a:t>Mexico and Argentina not yet randomized patients.</a:t>
                      </a:r>
                      <a:endParaRPr lang="en-GB" sz="1400" dirty="0"/>
                    </a:p>
                  </a:txBody>
                  <a:tcPr/>
                </a:tc>
              </a:tr>
            </a:tbl>
          </a:graphicData>
        </a:graphic>
      </p:graphicFrame>
      <p:sp>
        <p:nvSpPr>
          <p:cNvPr id="8" name="TextBox 7"/>
          <p:cNvSpPr txBox="1"/>
          <p:nvPr/>
        </p:nvSpPr>
        <p:spPr>
          <a:xfrm>
            <a:off x="586596" y="4390845"/>
            <a:ext cx="5136342" cy="307777"/>
          </a:xfrm>
          <a:prstGeom prst="rect">
            <a:avLst/>
          </a:prstGeom>
          <a:noFill/>
        </p:spPr>
        <p:txBody>
          <a:bodyPr wrap="none" rtlCol="0">
            <a:spAutoFit/>
          </a:bodyPr>
          <a:lstStyle/>
          <a:p>
            <a:r>
              <a:rPr lang="en-GB" sz="1400" dirty="0" smtClean="0"/>
              <a:t>344 is less than a third of planned recruitment, 612 approx half</a:t>
            </a:r>
            <a:endParaRPr lang="en-GB" sz="1400"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calculation </a:t>
            </a:r>
            <a:r>
              <a:rPr lang="en-GB" sz="2000" dirty="0" smtClean="0"/>
              <a:t>- </a:t>
            </a:r>
            <a:r>
              <a:rPr lang="sv-SE" sz="2000" dirty="0" smtClean="0"/>
              <a:t>Result Slide </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32</a:t>
            </a:fld>
            <a:endParaRPr lang="en-GB" dirty="0"/>
          </a:p>
        </p:txBody>
      </p:sp>
      <p:sp>
        <p:nvSpPr>
          <p:cNvPr id="4" name="Content Placeholder 3"/>
          <p:cNvSpPr>
            <a:spLocks noGrp="1"/>
          </p:cNvSpPr>
          <p:nvPr>
            <p:ph idx="16"/>
          </p:nvPr>
        </p:nvSpPr>
        <p:spPr>
          <a:xfrm>
            <a:off x="625642" y="4046228"/>
            <a:ext cx="7507705" cy="608274"/>
          </a:xfrm>
          <a:prstGeom prst="rect">
            <a:avLst/>
          </a:prstGeom>
        </p:spPr>
        <p:txBody>
          <a:bodyPr/>
          <a:lstStyle/>
          <a:p>
            <a:pPr indent="0">
              <a:buNone/>
            </a:pPr>
            <a:r>
              <a:rPr lang="en-GB" sz="1600" dirty="0" smtClean="0"/>
              <a:t>Exacerbation rate modelled using a negative binomial model including region, number of exacerbations in prior year and log follow-up time as offset variable</a:t>
            </a:r>
            <a:endParaRPr lang="en-GB" sz="1600" dirty="0"/>
          </a:p>
        </p:txBody>
      </p:sp>
      <p:graphicFrame>
        <p:nvGraphicFramePr>
          <p:cNvPr id="7" name="Table 6"/>
          <p:cNvGraphicFramePr>
            <a:graphicFrameLocks noGrp="1"/>
          </p:cNvGraphicFramePr>
          <p:nvPr/>
        </p:nvGraphicFramePr>
        <p:xfrm>
          <a:off x="318375" y="648000"/>
          <a:ext cx="5329950" cy="1840582"/>
        </p:xfrm>
        <a:graphic>
          <a:graphicData uri="http://schemas.openxmlformats.org/drawingml/2006/table">
            <a:tbl>
              <a:tblPr firstRow="1" bandRow="1">
                <a:tableStyleId>{5C22544A-7EE6-4342-B048-85BDC9FD1C3A}</a:tableStyleId>
              </a:tblPr>
              <a:tblGrid>
                <a:gridCol w="2721557"/>
                <a:gridCol w="2608393"/>
              </a:tblGrid>
              <a:tr h="534532">
                <a:tc>
                  <a:txBody>
                    <a:bodyPr/>
                    <a:lstStyle/>
                    <a:p>
                      <a:endParaRPr lang="en-GB" sz="1400" dirty="0"/>
                    </a:p>
                  </a:txBody>
                  <a:tcPr/>
                </a:tc>
                <a:tc>
                  <a:txBody>
                    <a:bodyPr/>
                    <a:lstStyle/>
                    <a:p>
                      <a:r>
                        <a:rPr lang="en-GB" sz="1400" dirty="0" smtClean="0"/>
                        <a:t>Pilot BSSR – </a:t>
                      </a:r>
                    </a:p>
                    <a:p>
                      <a:r>
                        <a:rPr lang="en-GB" sz="1400" dirty="0" smtClean="0"/>
                        <a:t>31</a:t>
                      </a:r>
                      <a:r>
                        <a:rPr lang="en-GB" sz="1400" baseline="30000" dirty="0" smtClean="0"/>
                        <a:t>st</a:t>
                      </a:r>
                      <a:r>
                        <a:rPr lang="en-GB" sz="1400" dirty="0" smtClean="0"/>
                        <a:t> Jan  Data cleaned</a:t>
                      </a:r>
                      <a:endParaRPr lang="en-GB" sz="1400" dirty="0"/>
                    </a:p>
                  </a:txBody>
                  <a:tcPr/>
                </a:tc>
              </a:tr>
              <a:tr h="453752">
                <a:tc>
                  <a:txBody>
                    <a:bodyPr/>
                    <a:lstStyle/>
                    <a:p>
                      <a:r>
                        <a:rPr lang="en-GB" sz="1400" dirty="0" smtClean="0"/>
                        <a:t>Number of exacerbations</a:t>
                      </a:r>
                      <a:endParaRPr lang="en-GB" sz="1400" dirty="0"/>
                    </a:p>
                  </a:txBody>
                  <a:tcPr/>
                </a:tc>
                <a:tc>
                  <a:txBody>
                    <a:bodyPr/>
                    <a:lstStyle/>
                    <a:p>
                      <a:r>
                        <a:rPr lang="en-GB" dirty="0" smtClean="0"/>
                        <a:t>67</a:t>
                      </a:r>
                      <a:endParaRPr lang="en-GB" dirty="0"/>
                    </a:p>
                  </a:txBody>
                  <a:tcPr/>
                </a:tc>
              </a:tr>
              <a:tr h="426149">
                <a:tc>
                  <a:txBody>
                    <a:bodyPr/>
                    <a:lstStyle/>
                    <a:p>
                      <a:r>
                        <a:rPr lang="en-GB" sz="1400" dirty="0" smtClean="0"/>
                        <a:t>Total follow-up (years)</a:t>
                      </a:r>
                      <a:endParaRPr lang="en-GB" sz="1400" dirty="0"/>
                    </a:p>
                  </a:txBody>
                  <a:tcPr/>
                </a:tc>
                <a:tc>
                  <a:txBody>
                    <a:bodyPr/>
                    <a:lstStyle/>
                    <a:p>
                      <a:r>
                        <a:rPr lang="en-GB" dirty="0" smtClean="0"/>
                        <a:t>46</a:t>
                      </a:r>
                      <a:endParaRPr lang="en-GB" dirty="0"/>
                    </a:p>
                  </a:txBody>
                  <a:tcPr/>
                </a:tc>
              </a:tr>
              <a:tr h="426149">
                <a:tc>
                  <a:txBody>
                    <a:bodyPr/>
                    <a:lstStyle/>
                    <a:p>
                      <a:r>
                        <a:rPr lang="en-GB" sz="1400" dirty="0" smtClean="0"/>
                        <a:t>‘Crude’ 6-monthly rate</a:t>
                      </a:r>
                      <a:endParaRPr lang="en-GB" sz="1400" dirty="0"/>
                    </a:p>
                  </a:txBody>
                  <a:tcPr/>
                </a:tc>
                <a:tc>
                  <a:txBody>
                    <a:bodyPr/>
                    <a:lstStyle/>
                    <a:p>
                      <a:r>
                        <a:rPr lang="en-GB" dirty="0" smtClean="0"/>
                        <a:t>0.72</a:t>
                      </a:r>
                      <a:endParaRPr lang="en-GB" dirty="0"/>
                    </a:p>
                  </a:txBody>
                  <a:tcPr/>
                </a:tc>
              </a:tr>
            </a:tbl>
          </a:graphicData>
        </a:graphic>
      </p:graphicFrame>
      <p:sp>
        <p:nvSpPr>
          <p:cNvPr id="8" name="Content Placeholder 3"/>
          <p:cNvSpPr txBox="1">
            <a:spLocks/>
          </p:cNvSpPr>
          <p:nvPr/>
        </p:nvSpPr>
        <p:spPr>
          <a:xfrm>
            <a:off x="237062" y="2585070"/>
            <a:ext cx="8136380" cy="481263"/>
          </a:xfrm>
          <a:prstGeom prst="rect">
            <a:avLst/>
          </a:prstGeom>
        </p:spPr>
        <p:txBody>
          <a:bodyPr/>
          <a:lstStyle/>
          <a:p>
            <a:pPr algn="ctr"/>
            <a:r>
              <a:rPr lang="en-GB" sz="1600" dirty="0" smtClean="0"/>
              <a:t>Negative binomial model fitted – as for the analysis but without treatment</a:t>
            </a:r>
            <a:endParaRPr lang="en-GB" sz="1600" dirty="0"/>
          </a:p>
        </p:txBody>
      </p:sp>
      <p:graphicFrame>
        <p:nvGraphicFramePr>
          <p:cNvPr id="12" name="Table 11"/>
          <p:cNvGraphicFramePr>
            <a:graphicFrameLocks noGrp="1"/>
          </p:cNvGraphicFramePr>
          <p:nvPr/>
        </p:nvGraphicFramePr>
        <p:xfrm>
          <a:off x="318375" y="3066333"/>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sz="1600" dirty="0" smtClean="0"/>
                        <a:t>Overall rate</a:t>
                      </a:r>
                      <a:endParaRPr lang="en-GB" sz="1600" dirty="0"/>
                    </a:p>
                  </a:txBody>
                  <a:tcPr/>
                </a:tc>
                <a:tc>
                  <a:txBody>
                    <a:bodyPr/>
                    <a:lstStyle/>
                    <a:p>
                      <a:r>
                        <a:rPr lang="en-GB" dirty="0" smtClean="0"/>
                        <a:t>0.70</a:t>
                      </a:r>
                      <a:endParaRPr lang="en-GB" dirty="0"/>
                    </a:p>
                  </a:txBody>
                  <a:tcPr/>
                </a:tc>
              </a:tr>
              <a:tr h="370840">
                <a:tc>
                  <a:txBody>
                    <a:bodyPr/>
                    <a:lstStyle/>
                    <a:p>
                      <a:r>
                        <a:rPr lang="en-GB" sz="1600" dirty="0" smtClean="0"/>
                        <a:t>Over-dispersion parameter</a:t>
                      </a:r>
                      <a:endParaRPr lang="en-GB" sz="1600" dirty="0"/>
                    </a:p>
                  </a:txBody>
                  <a:tcPr/>
                </a:tc>
                <a:tc>
                  <a:txBody>
                    <a:bodyPr/>
                    <a:lstStyle/>
                    <a:p>
                      <a:r>
                        <a:rPr lang="en-GB" dirty="0" smtClean="0"/>
                        <a:t>0</a:t>
                      </a:r>
                      <a:endParaRPr lang="en-GB" dirty="0"/>
                    </a:p>
                  </a:txBody>
                  <a:tcPr/>
                </a:tc>
              </a:tr>
            </a:tbl>
          </a:graphicData>
        </a:graphic>
      </p:graphicFrame>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67608" y="1106906"/>
            <a:ext cx="6455802" cy="3423700"/>
            <a:chOff x="539552" y="1196752"/>
            <a:chExt cx="7295232" cy="5184576"/>
          </a:xfrm>
        </p:grpSpPr>
        <p:pic>
          <p:nvPicPr>
            <p:cNvPr id="15" name="Picture 2"/>
            <p:cNvPicPr>
              <a:picLocks noChangeAspect="1" noChangeArrowheads="1"/>
            </p:cNvPicPr>
            <p:nvPr/>
          </p:nvPicPr>
          <p:blipFill>
            <a:blip r:embed="rId2" cstate="print"/>
            <a:srcRect l="62043" t="41394" r="3668" b="38998"/>
            <a:stretch>
              <a:fillRect/>
            </a:stretch>
          </p:blipFill>
          <p:spPr bwMode="auto">
            <a:xfrm>
              <a:off x="2555776" y="5517232"/>
              <a:ext cx="4032450" cy="864096"/>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l="1016" t="4248" r="39387" b="2070"/>
            <a:stretch>
              <a:fillRect/>
            </a:stretch>
          </p:blipFill>
          <p:spPr bwMode="auto">
            <a:xfrm>
              <a:off x="539552" y="1196752"/>
              <a:ext cx="7272808" cy="4283983"/>
            </a:xfrm>
            <a:prstGeom prst="rect">
              <a:avLst/>
            </a:prstGeom>
            <a:noFill/>
            <a:ln w="9525">
              <a:noFill/>
              <a:miter lim="800000"/>
              <a:headEnd/>
              <a:tailEnd/>
            </a:ln>
          </p:spPr>
        </p:pic>
        <p:sp>
          <p:nvSpPr>
            <p:cNvPr id="19" name="TextBox 18"/>
            <p:cNvSpPr txBox="1"/>
            <p:nvPr/>
          </p:nvSpPr>
          <p:spPr>
            <a:xfrm>
              <a:off x="7006308" y="4530606"/>
              <a:ext cx="828476" cy="307777"/>
            </a:xfrm>
            <a:prstGeom prst="rect">
              <a:avLst/>
            </a:prstGeom>
            <a:noFill/>
          </p:spPr>
          <p:txBody>
            <a:bodyPr wrap="none" rtlCol="0">
              <a:spAutoFit/>
            </a:bodyPr>
            <a:lstStyle/>
            <a:p>
              <a:r>
                <a:rPr lang="en-GB" sz="1400" b="0" dirty="0" smtClean="0">
                  <a:solidFill>
                    <a:schemeClr val="accent6">
                      <a:lumMod val="75000"/>
                    </a:schemeClr>
                  </a:solidFill>
                </a:rPr>
                <a:t>N=1136 </a:t>
              </a:r>
              <a:endParaRPr lang="en-GB" sz="1400" b="0" dirty="0">
                <a:solidFill>
                  <a:schemeClr val="accent6">
                    <a:lumMod val="75000"/>
                  </a:schemeClr>
                </a:solidFill>
              </a:endParaRPr>
            </a:p>
          </p:txBody>
        </p:sp>
      </p:grpSp>
      <p:sp>
        <p:nvSpPr>
          <p:cNvPr id="6" name="Title 5"/>
          <p:cNvSpPr>
            <a:spLocks noGrp="1"/>
          </p:cNvSpPr>
          <p:nvPr>
            <p:ph type="title"/>
          </p:nvPr>
        </p:nvSpPr>
        <p:spPr/>
        <p:txBody>
          <a:bodyPr/>
          <a:lstStyle/>
          <a:p>
            <a:r>
              <a:rPr lang="sv-SE" dirty="0" smtClean="0"/>
              <a:t>Pilot BSSR : Power (graphically) </a:t>
            </a:r>
            <a:r>
              <a:rPr lang="sv-SE" sz="2000" dirty="0" smtClean="0"/>
              <a:t>– result slide</a:t>
            </a:r>
            <a:endParaRPr lang="en-GB" sz="18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33</a:t>
            </a:fld>
            <a:endParaRPr lang="en-GB" dirty="0"/>
          </a:p>
        </p:txBody>
      </p:sp>
      <p:sp>
        <p:nvSpPr>
          <p:cNvPr id="4" name="Content Placeholder 3"/>
          <p:cNvSpPr>
            <a:spLocks noGrp="1"/>
          </p:cNvSpPr>
          <p:nvPr>
            <p:ph idx="16"/>
          </p:nvPr>
        </p:nvSpPr>
        <p:spPr>
          <a:xfrm>
            <a:off x="567608" y="4688624"/>
            <a:ext cx="7084476" cy="316260"/>
          </a:xfrm>
          <a:prstGeom prst="rect">
            <a:avLst/>
          </a:prstGeom>
        </p:spPr>
        <p:txBody>
          <a:bodyPr/>
          <a:lstStyle/>
          <a:p>
            <a:pPr>
              <a:buNone/>
            </a:pPr>
            <a:r>
              <a:rPr lang="en-GB" sz="1200" dirty="0" smtClean="0"/>
              <a:t>Rates are 6-monthly</a:t>
            </a:r>
          </a:p>
          <a:p>
            <a:pPr indent="0"/>
            <a:endParaRPr lang="en-GB" sz="1000" dirty="0" smtClean="0"/>
          </a:p>
        </p:txBody>
      </p:sp>
      <p:cxnSp>
        <p:nvCxnSpPr>
          <p:cNvPr id="11" name="Straight Connector 10"/>
          <p:cNvCxnSpPr/>
          <p:nvPr/>
        </p:nvCxnSpPr>
        <p:spPr>
          <a:xfrm flipH="1">
            <a:off x="237062" y="1388788"/>
            <a:ext cx="7968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332621" y="648000"/>
            <a:ext cx="0" cy="33119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a:xfrm flipH="1">
            <a:off x="237062" y="1574418"/>
            <a:ext cx="7968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3"/>
          <p:cNvSpPr txBox="1">
            <a:spLocks/>
          </p:cNvSpPr>
          <p:nvPr/>
        </p:nvSpPr>
        <p:spPr>
          <a:xfrm>
            <a:off x="237062" y="648000"/>
            <a:ext cx="7084476" cy="316260"/>
          </a:xfrm>
          <a:prstGeom prst="rect">
            <a:avLst/>
          </a:prstGeom>
        </p:spPr>
        <p:txBody>
          <a:bodyPr/>
          <a:lstStyle/>
          <a:p>
            <a:r>
              <a:rPr lang="en-GB" sz="1600" b="1" dirty="0" smtClean="0">
                <a:solidFill>
                  <a:srgbClr val="0070C0"/>
                </a:solidFill>
              </a:rPr>
              <a:t>Overall Exacerbation Rate 0.70, 95% CI (0.50; 0.99)</a:t>
            </a:r>
          </a:p>
          <a:p>
            <a:pPr marL="180000" marR="0" lvl="0" indent="0" algn="l" defTabSz="457200" rtl="0" eaLnBrk="1" fontAlgn="auto" latinLnBrk="0" hangingPunct="1">
              <a:lnSpc>
                <a:spcPct val="100000"/>
              </a:lnSpc>
              <a:spcBef>
                <a:spcPts val="0"/>
              </a:spcBef>
              <a:spcAft>
                <a:spcPts val="0"/>
              </a:spcAft>
              <a:buClr>
                <a:srgbClr val="830051"/>
              </a:buClr>
              <a:buSzTx/>
              <a:buFont typeface="Arial" pitchFamily="34" charset="0"/>
              <a:buChar char="•"/>
              <a:tabLst/>
              <a:defRPr/>
            </a:pPr>
            <a:endParaRPr kumimoji="0" lang="en-GB"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Pilot BSSR : Exacerbations </a:t>
            </a:r>
            <a:r>
              <a:rPr lang="sv-SE" sz="2000" dirty="0" smtClean="0"/>
              <a:t>– result slide</a:t>
            </a:r>
            <a:endParaRPr lang="en-GB" sz="18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34</a:t>
            </a:fld>
            <a:endParaRPr lang="en-GB" dirty="0"/>
          </a:p>
        </p:txBody>
      </p:sp>
      <p:sp>
        <p:nvSpPr>
          <p:cNvPr id="4" name="Content Placeholder 3"/>
          <p:cNvSpPr>
            <a:spLocks noGrp="1"/>
          </p:cNvSpPr>
          <p:nvPr>
            <p:ph idx="16"/>
          </p:nvPr>
        </p:nvSpPr>
        <p:spPr>
          <a:xfrm>
            <a:off x="567608" y="648000"/>
            <a:ext cx="5537917" cy="316260"/>
          </a:xfrm>
          <a:prstGeom prst="rect">
            <a:avLst/>
          </a:prstGeom>
        </p:spPr>
        <p:txBody>
          <a:bodyPr/>
          <a:lstStyle/>
          <a:p>
            <a:pPr>
              <a:buNone/>
            </a:pPr>
            <a:r>
              <a:rPr lang="en-GB" sz="1400" dirty="0" smtClean="0">
                <a:solidFill>
                  <a:srgbClr val="002060"/>
                </a:solidFill>
              </a:rPr>
              <a:t>Country Level Information </a:t>
            </a:r>
            <a:r>
              <a:rPr lang="en-GB" sz="1400" dirty="0" smtClean="0">
                <a:solidFill>
                  <a:srgbClr val="FF0000"/>
                </a:solidFill>
              </a:rPr>
              <a:t>on 20 April   (~ 3 months later)</a:t>
            </a:r>
          </a:p>
          <a:p>
            <a:pPr indent="0"/>
            <a:endParaRPr lang="en-GB" sz="1000" dirty="0" smtClean="0"/>
          </a:p>
        </p:txBody>
      </p:sp>
      <p:pic>
        <p:nvPicPr>
          <p:cNvPr id="13" name="Picture 1"/>
          <p:cNvPicPr>
            <a:picLocks noChangeAspect="1" noChangeArrowheads="1"/>
          </p:cNvPicPr>
          <p:nvPr/>
        </p:nvPicPr>
        <p:blipFill>
          <a:blip r:embed="rId2" cstate="print"/>
          <a:srcRect/>
          <a:stretch>
            <a:fillRect/>
          </a:stretch>
        </p:blipFill>
        <p:spPr bwMode="auto">
          <a:xfrm>
            <a:off x="318375" y="964260"/>
            <a:ext cx="6068675" cy="1739946"/>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714374" y="2652835"/>
            <a:ext cx="7200745" cy="2355919"/>
          </a:xfrm>
          <a:prstGeom prst="rect">
            <a:avLst/>
          </a:prstGeom>
          <a:noFill/>
          <a:ln w="9525">
            <a:noFill/>
            <a:miter lim="800000"/>
            <a:headEnd/>
            <a:tailEnd/>
          </a:ln>
        </p:spPr>
      </p:pic>
      <p:sp>
        <p:nvSpPr>
          <p:cNvPr id="18" name="Rectangle 17"/>
          <p:cNvSpPr/>
          <p:nvPr/>
        </p:nvSpPr>
        <p:spPr>
          <a:xfrm>
            <a:off x="1876926" y="1079405"/>
            <a:ext cx="2268812" cy="2406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p:cNvSpPr txBox="1"/>
          <p:nvPr/>
        </p:nvSpPr>
        <p:spPr>
          <a:xfrm>
            <a:off x="6282559" y="804040"/>
            <a:ext cx="2388475" cy="830997"/>
          </a:xfrm>
          <a:prstGeom prst="rect">
            <a:avLst/>
          </a:prstGeom>
          <a:noFill/>
        </p:spPr>
        <p:txBody>
          <a:bodyPr wrap="square" rtlCol="0">
            <a:spAutoFit/>
          </a:bodyPr>
          <a:lstStyle/>
          <a:p>
            <a:r>
              <a:rPr lang="en-GB" sz="1600" dirty="0" smtClean="0"/>
              <a:t>Patient follow-up by country might be better – if available</a:t>
            </a:r>
            <a:endParaRPr lang="en-GB" sz="1600" dirty="0"/>
          </a:p>
        </p:txBody>
      </p:sp>
      <p:sp>
        <p:nvSpPr>
          <p:cNvPr id="20" name="TextBox 19"/>
          <p:cNvSpPr txBox="1"/>
          <p:nvPr/>
        </p:nvSpPr>
        <p:spPr>
          <a:xfrm>
            <a:off x="1647496" y="3101664"/>
            <a:ext cx="2924503" cy="338554"/>
          </a:xfrm>
          <a:prstGeom prst="rect">
            <a:avLst/>
          </a:prstGeom>
          <a:noFill/>
        </p:spPr>
        <p:txBody>
          <a:bodyPr wrap="square" rtlCol="0">
            <a:spAutoFit/>
          </a:bodyPr>
          <a:lstStyle/>
          <a:p>
            <a:r>
              <a:rPr lang="en-GB" sz="1600" dirty="0" smtClean="0"/>
              <a:t>Better with N on each country</a:t>
            </a:r>
            <a:endParaRPr lang="en-GB" sz="1600" dirty="0"/>
          </a:p>
        </p:txBody>
      </p:sp>
      <p:sp>
        <p:nvSpPr>
          <p:cNvPr id="21" name="TextBox 20"/>
          <p:cNvSpPr txBox="1"/>
          <p:nvPr/>
        </p:nvSpPr>
        <p:spPr>
          <a:xfrm>
            <a:off x="5194738" y="3270941"/>
            <a:ext cx="3807975" cy="338554"/>
          </a:xfrm>
          <a:prstGeom prst="rect">
            <a:avLst/>
          </a:prstGeom>
          <a:noFill/>
        </p:spPr>
        <p:txBody>
          <a:bodyPr wrap="square" rtlCol="0">
            <a:spAutoFit/>
          </a:bodyPr>
          <a:lstStyle/>
          <a:p>
            <a:r>
              <a:rPr lang="en-GB" sz="1600" dirty="0" smtClean="0"/>
              <a:t> 41       11      NR      234  (31st JAN)</a:t>
            </a:r>
            <a:endParaRPr lang="en-GB" sz="1600" dirty="0"/>
          </a:p>
        </p:txBody>
      </p:sp>
      <p:cxnSp>
        <p:nvCxnSpPr>
          <p:cNvPr id="23" name="Straight Connector 22"/>
          <p:cNvCxnSpPr/>
          <p:nvPr/>
        </p:nvCxnSpPr>
        <p:spPr>
          <a:xfrm flipH="1">
            <a:off x="1304323" y="3704897"/>
            <a:ext cx="720311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304322" y="4114800"/>
            <a:ext cx="72031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1+#ppt_w/2"/>
                                          </p:val>
                                        </p:tav>
                                        <p:tav tm="100000">
                                          <p:val>
                                            <p:strVal val="#ppt_x"/>
                                          </p:val>
                                        </p:tav>
                                      </p:tavLst>
                                    </p:anim>
                                    <p:anim calcmode="lin" valueType="num">
                                      <p:cBhvr additive="base">
                                        <p:cTn id="41"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amond(in)">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BSSR Pilot - Recommendations</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35</a:t>
            </a:fld>
            <a:endParaRPr lang="en-GB" dirty="0"/>
          </a:p>
        </p:txBody>
      </p:sp>
      <p:sp>
        <p:nvSpPr>
          <p:cNvPr id="9" name="Content Placeholder 3"/>
          <p:cNvSpPr>
            <a:spLocks noGrp="1"/>
          </p:cNvSpPr>
          <p:nvPr>
            <p:ph idx="16"/>
          </p:nvPr>
        </p:nvSpPr>
        <p:spPr>
          <a:xfrm>
            <a:off x="237599" y="865030"/>
            <a:ext cx="8129505" cy="3981724"/>
          </a:xfrm>
          <a:prstGeom prst="rect">
            <a:avLst/>
          </a:prstGeom>
        </p:spPr>
        <p:txBody>
          <a:bodyPr/>
          <a:lstStyle/>
          <a:p>
            <a:r>
              <a:rPr lang="en-GB" sz="2000" b="1" dirty="0" smtClean="0"/>
              <a:t>Just regard as a test-run (as stated before)</a:t>
            </a:r>
          </a:p>
          <a:p>
            <a:endParaRPr lang="en-GB" sz="2000" b="1" dirty="0" smtClean="0"/>
          </a:p>
          <a:p>
            <a:r>
              <a:rPr lang="en-GB" sz="2000" b="1" dirty="0" smtClean="0"/>
              <a:t>Not for decision making</a:t>
            </a:r>
          </a:p>
          <a:p>
            <a:pPr lvl="1"/>
            <a:r>
              <a:rPr lang="en-GB" dirty="0" smtClean="0"/>
              <a:t>Too small a proportion of the final information (46 patient years of follow-up compared with ~518 patient years expected)</a:t>
            </a:r>
          </a:p>
          <a:p>
            <a:pPr lvl="1"/>
            <a:r>
              <a:rPr lang="en-GB" dirty="0" smtClean="0"/>
              <a:t>(not all) Countries yet recruiting</a:t>
            </a:r>
          </a:p>
          <a:p>
            <a:pPr lvl="1"/>
            <a:r>
              <a:rPr lang="en-GB" dirty="0" smtClean="0"/>
              <a:t>Exacerbation rate varies by country</a:t>
            </a:r>
          </a:p>
          <a:p>
            <a:pPr lvl="1"/>
            <a:r>
              <a:rPr lang="en-GB" dirty="0" smtClean="0"/>
              <a:t>(Season variation in exacerbation rate)</a:t>
            </a:r>
          </a:p>
          <a:p>
            <a:pPr lvl="1"/>
            <a:r>
              <a:rPr lang="en-GB" dirty="0" smtClean="0"/>
              <a:t>(over dispersion under estimated?) </a:t>
            </a:r>
          </a:p>
          <a:p>
            <a:pPr lvl="1"/>
            <a:endParaRPr lang="en-GB" sz="1200" dirty="0" smtClean="0"/>
          </a:p>
          <a:p>
            <a:pPr marL="342900" indent="-342900">
              <a:buNone/>
            </a:pPr>
            <a:endParaRPr lang="en-GB" sz="1200"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Are you Awake? </a:t>
            </a:r>
            <a:r>
              <a:rPr lang="sv-SE" sz="2000" dirty="0" smtClean="0"/>
              <a:t>Slide</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36</a:t>
            </a:fld>
            <a:endParaRPr lang="en-GB" dirty="0"/>
          </a:p>
        </p:txBody>
      </p:sp>
      <p:sp>
        <p:nvSpPr>
          <p:cNvPr id="9" name="Content Placeholder 3"/>
          <p:cNvSpPr>
            <a:spLocks noGrp="1"/>
          </p:cNvSpPr>
          <p:nvPr>
            <p:ph idx="16"/>
          </p:nvPr>
        </p:nvSpPr>
        <p:spPr>
          <a:xfrm>
            <a:off x="237599" y="865030"/>
            <a:ext cx="8411387" cy="3981724"/>
          </a:xfrm>
          <a:prstGeom prst="rect">
            <a:avLst/>
          </a:prstGeom>
        </p:spPr>
        <p:txBody>
          <a:bodyPr/>
          <a:lstStyle/>
          <a:p>
            <a:r>
              <a:rPr lang="en-GB" dirty="0" smtClean="0"/>
              <a:t>Which Audience should </a:t>
            </a:r>
            <a:r>
              <a:rPr lang="en-GB" b="1" dirty="0" smtClean="0"/>
              <a:t>not </a:t>
            </a:r>
            <a:r>
              <a:rPr lang="en-GB" dirty="0" smtClean="0"/>
              <a:t>see the Pilot results?</a:t>
            </a:r>
          </a:p>
          <a:p>
            <a:pPr lvl="1"/>
            <a:endParaRPr lang="en-GB" sz="1200" dirty="0" smtClean="0"/>
          </a:p>
          <a:p>
            <a:pPr marL="342900" indent="-342900">
              <a:buFont typeface="+mj-lt"/>
              <a:buAutoNum type="arabicPeriod"/>
            </a:pPr>
            <a:r>
              <a:rPr lang="en-GB" sz="1400" dirty="0" smtClean="0"/>
              <a:t>Your Study team</a:t>
            </a:r>
          </a:p>
          <a:p>
            <a:pPr lvl="1"/>
            <a:endParaRPr lang="en-GB" sz="1050" dirty="0" smtClean="0"/>
          </a:p>
          <a:p>
            <a:pPr marL="342900" indent="-342900">
              <a:buFont typeface="+mj-lt"/>
              <a:buAutoNum type="arabicPeriod"/>
            </a:pPr>
            <a:r>
              <a:rPr lang="en-GB" sz="1400" dirty="0" smtClean="0"/>
              <a:t>Your Project team</a:t>
            </a:r>
          </a:p>
          <a:p>
            <a:pPr lvl="1"/>
            <a:endParaRPr lang="en-GB" sz="1050" dirty="0" smtClean="0"/>
          </a:p>
          <a:p>
            <a:pPr marL="342900" indent="-342900">
              <a:buFont typeface="+mj-lt"/>
              <a:buAutoNum type="arabicPeriod"/>
            </a:pPr>
            <a:r>
              <a:rPr lang="en-GB" sz="1400" dirty="0" smtClean="0"/>
              <a:t>The ‘purse-strings’ holders</a:t>
            </a:r>
          </a:p>
          <a:p>
            <a:pPr lvl="1"/>
            <a:endParaRPr lang="en-GB" sz="1050" dirty="0" smtClean="0"/>
          </a:p>
          <a:p>
            <a:pPr marL="342900" indent="-342900">
              <a:buFont typeface="+mj-lt"/>
              <a:buAutoNum type="arabicPeriod"/>
            </a:pPr>
            <a:r>
              <a:rPr lang="en-GB" sz="1400" dirty="0" smtClean="0"/>
              <a:t>Fellow Statisticians</a:t>
            </a:r>
          </a:p>
          <a:p>
            <a:pPr marL="342900" indent="-342900">
              <a:buNone/>
            </a:pPr>
            <a:endParaRPr lang="en-GB" sz="1200" dirty="0" smtClean="0"/>
          </a:p>
          <a:p>
            <a:r>
              <a:rPr lang="en-GB" dirty="0" smtClean="0"/>
              <a:t>The ‘purse-strings’ holders only need know when making any decisions</a:t>
            </a:r>
          </a:p>
        </p:txBody>
      </p:sp>
      <p:sp>
        <p:nvSpPr>
          <p:cNvPr id="11" name="Oval 10"/>
          <p:cNvSpPr/>
          <p:nvPr/>
        </p:nvSpPr>
        <p:spPr>
          <a:xfrm>
            <a:off x="116878" y="2001824"/>
            <a:ext cx="2832578" cy="39876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 calcmode="lin" valueType="num">
                                      <p:cBhvr additive="base">
                                        <p:cTn id="23" dur="5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 calcmode="lin" valueType="num">
                                      <p:cBhvr additive="base">
                                        <p:cTn id="35"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BSSR Results</a:t>
            </a:r>
            <a:endParaRPr lang="en-US" dirty="0"/>
          </a:p>
        </p:txBody>
      </p:sp>
    </p:spTree>
    <p:extLst>
      <p:ext uri="{BB962C8B-B14F-4D97-AF65-F5344CB8AC3E}">
        <p14:creationId xmlns:p14="http://schemas.microsoft.com/office/powerpoint/2010/main" xmlns="" val="3513003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BSSR Final </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38</a:t>
            </a:fld>
            <a:endParaRPr lang="en-GB" dirty="0"/>
          </a:p>
        </p:txBody>
      </p:sp>
      <p:sp>
        <p:nvSpPr>
          <p:cNvPr id="9" name="Content Placeholder 3"/>
          <p:cNvSpPr>
            <a:spLocks noGrp="1"/>
          </p:cNvSpPr>
          <p:nvPr>
            <p:ph idx="16"/>
          </p:nvPr>
        </p:nvSpPr>
        <p:spPr>
          <a:xfrm>
            <a:off x="237063" y="775655"/>
            <a:ext cx="7336930" cy="3981724"/>
          </a:xfrm>
          <a:prstGeom prst="rect">
            <a:avLst/>
          </a:prstGeom>
        </p:spPr>
        <p:txBody>
          <a:bodyPr/>
          <a:lstStyle/>
          <a:p>
            <a:r>
              <a:rPr lang="en-GB" dirty="0" smtClean="0"/>
              <a:t>Not done in isolation, regular additional information in the form of</a:t>
            </a:r>
          </a:p>
          <a:p>
            <a:endParaRPr lang="en-GB" sz="1400" dirty="0" smtClean="0"/>
          </a:p>
          <a:p>
            <a:pPr marL="228600" indent="-228600">
              <a:buFont typeface="+mj-lt"/>
              <a:buAutoNum type="arabicPeriod"/>
            </a:pPr>
            <a:r>
              <a:rPr lang="en-GB" sz="1600" dirty="0" smtClean="0"/>
              <a:t>Bi-Weekly Reports from CRO, mainly demographics and simple summaries, in particular:</a:t>
            </a:r>
          </a:p>
          <a:p>
            <a:pPr marL="588600" lvl="1" indent="-228600"/>
            <a:r>
              <a:rPr lang="en-GB" sz="1600" dirty="0" smtClean="0"/>
              <a:t>Exacerbations observed</a:t>
            </a:r>
          </a:p>
          <a:p>
            <a:pPr marL="588600" lvl="1" indent="-228600"/>
            <a:r>
              <a:rPr lang="en-GB" sz="1600" dirty="0" smtClean="0"/>
              <a:t>Time at Risk (definition not straightforward for ongoing trial)</a:t>
            </a:r>
          </a:p>
          <a:p>
            <a:pPr marL="588600" lvl="1" indent="-228600"/>
            <a:r>
              <a:rPr lang="en-GB" sz="1600" dirty="0" smtClean="0"/>
              <a:t>‘crude’ exacerbation rate</a:t>
            </a:r>
          </a:p>
          <a:p>
            <a:pPr marL="228600" indent="-228600">
              <a:buFont typeface="+mj-lt"/>
              <a:buAutoNum type="arabicPeriod"/>
            </a:pPr>
            <a:r>
              <a:rPr lang="en-GB" sz="1600" dirty="0" smtClean="0"/>
              <a:t>Visualisation tool, demographics, patient and disease characteristics, exacerbations and </a:t>
            </a:r>
            <a:r>
              <a:rPr lang="en-GB" sz="1600" dirty="0" err="1" smtClean="0"/>
              <a:t>AEs</a:t>
            </a:r>
            <a:r>
              <a:rPr lang="en-GB" sz="1600" dirty="0" smtClean="0"/>
              <a:t> </a:t>
            </a:r>
          </a:p>
          <a:p>
            <a:pPr marL="342900" indent="-342900">
              <a:buNone/>
            </a:pPr>
            <a:endParaRPr lang="en-GB" sz="1200" dirty="0" smtClean="0"/>
          </a:p>
          <a:p>
            <a:r>
              <a:rPr lang="en-GB" dirty="0" smtClean="0"/>
              <a:t>Decision rule (now) agreed</a:t>
            </a:r>
            <a:r>
              <a:rPr lang="en-GB" sz="1600" dirty="0" smtClean="0"/>
              <a:t> </a:t>
            </a:r>
          </a:p>
          <a:p>
            <a:endParaRPr lang="en-GB" sz="1600"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7062" y="144000"/>
            <a:ext cx="8765651" cy="476688"/>
          </a:xfrm>
        </p:spPr>
        <p:txBody>
          <a:bodyPr/>
          <a:lstStyle/>
          <a:p>
            <a:r>
              <a:rPr lang="sv-SE" dirty="0" smtClean="0"/>
              <a:t>Final BSSR : </a:t>
            </a:r>
            <a:r>
              <a:rPr lang="en-GB" dirty="0" smtClean="0"/>
              <a:t>Decision Tree</a:t>
            </a:r>
            <a:r>
              <a:rPr lang="sv-SE" dirty="0" smtClean="0"/>
              <a:t> </a:t>
            </a:r>
            <a:r>
              <a:rPr lang="sv-SE" sz="2000" dirty="0" smtClean="0"/>
              <a:t>– (pre)result slide</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39</a:t>
            </a:fld>
            <a:endParaRPr lang="en-GB" dirty="0"/>
          </a:p>
        </p:txBody>
      </p:sp>
      <p:sp>
        <p:nvSpPr>
          <p:cNvPr id="9" name="Content Placeholder 3"/>
          <p:cNvSpPr>
            <a:spLocks noGrp="1"/>
          </p:cNvSpPr>
          <p:nvPr>
            <p:ph idx="16"/>
          </p:nvPr>
        </p:nvSpPr>
        <p:spPr>
          <a:xfrm>
            <a:off x="395536" y="3673366"/>
            <a:ext cx="8071366" cy="764627"/>
          </a:xfrm>
          <a:prstGeom prst="rect">
            <a:avLst/>
          </a:prstGeom>
        </p:spPr>
        <p:txBody>
          <a:bodyPr/>
          <a:lstStyle/>
          <a:p>
            <a:pPr>
              <a:buNone/>
            </a:pPr>
            <a:r>
              <a:rPr lang="sv-SE" sz="1400" dirty="0" smtClean="0"/>
              <a:t>The CSP text: ”</a:t>
            </a:r>
            <a:r>
              <a:rPr lang="en-US" sz="1400" dirty="0" smtClean="0"/>
              <a:t>If results of the blinded review indicate that the projected power falls to below 85%, the sample size will be increased to ensure a 90% projected power.”</a:t>
            </a:r>
          </a:p>
          <a:p>
            <a:pPr>
              <a:buNone/>
            </a:pPr>
            <a:r>
              <a:rPr lang="sv-SE" sz="1400" i="1" dirty="0" smtClean="0"/>
              <a:t>Does not explicitly state that sample size may not be increased if power is between 85 and 90 %</a:t>
            </a:r>
          </a:p>
          <a:p>
            <a:pPr>
              <a:buNone/>
            </a:pPr>
            <a:endParaRPr lang="en-GB" dirty="0" smtClean="0"/>
          </a:p>
        </p:txBody>
      </p:sp>
      <p:grpSp>
        <p:nvGrpSpPr>
          <p:cNvPr id="7" name="Group 20"/>
          <p:cNvGrpSpPr/>
          <p:nvPr/>
        </p:nvGrpSpPr>
        <p:grpSpPr>
          <a:xfrm>
            <a:off x="395536" y="620688"/>
            <a:ext cx="8352928" cy="2896013"/>
            <a:chOff x="395536" y="1220559"/>
            <a:chExt cx="8352928" cy="3178522"/>
          </a:xfrm>
        </p:grpSpPr>
        <p:sp>
          <p:nvSpPr>
            <p:cNvPr id="8" name="TextBox 7"/>
            <p:cNvSpPr txBox="1"/>
            <p:nvPr/>
          </p:nvSpPr>
          <p:spPr>
            <a:xfrm>
              <a:off x="3491880" y="1220559"/>
              <a:ext cx="2232248" cy="615553"/>
            </a:xfrm>
            <a:prstGeom prst="rect">
              <a:avLst/>
            </a:prstGeom>
            <a:solidFill>
              <a:srgbClr val="FFFF00"/>
            </a:solidFill>
            <a:ln w="28575">
              <a:solidFill>
                <a:schemeClr val="accent1"/>
              </a:solidFill>
            </a:ln>
          </p:spPr>
          <p:txBody>
            <a:bodyPr wrap="square" rtlCol="0">
              <a:spAutoFit/>
            </a:bodyPr>
            <a:lstStyle/>
            <a:p>
              <a:pPr algn="ctr"/>
              <a:r>
                <a:rPr lang="sv-SE" dirty="0" smtClean="0"/>
                <a:t>BSSR2 June 23</a:t>
              </a:r>
            </a:p>
            <a:p>
              <a:pPr algn="ctr"/>
              <a:r>
                <a:rPr lang="sv-SE" sz="1600" dirty="0" smtClean="0"/>
                <a:t>ST Review June 24</a:t>
              </a:r>
            </a:p>
          </p:txBody>
        </p:sp>
        <p:sp>
          <p:nvSpPr>
            <p:cNvPr id="10" name="TextBox 9"/>
            <p:cNvSpPr txBox="1"/>
            <p:nvPr/>
          </p:nvSpPr>
          <p:spPr>
            <a:xfrm>
              <a:off x="395536" y="2563828"/>
              <a:ext cx="3240360" cy="1723319"/>
            </a:xfrm>
            <a:prstGeom prst="rect">
              <a:avLst/>
            </a:prstGeom>
            <a:solidFill>
              <a:schemeClr val="accent3">
                <a:lumMod val="60000"/>
                <a:lumOff val="40000"/>
              </a:schemeClr>
            </a:solidFill>
            <a:ln w="28575">
              <a:solidFill>
                <a:schemeClr val="accent1"/>
              </a:solidFill>
            </a:ln>
          </p:spPr>
          <p:txBody>
            <a:bodyPr wrap="square" rtlCol="0">
              <a:spAutoFit/>
            </a:bodyPr>
            <a:lstStyle/>
            <a:p>
              <a:r>
                <a:rPr lang="sv-SE" sz="1600" dirty="0" smtClean="0"/>
                <a:t>STOP </a:t>
              </a:r>
              <a:r>
                <a:rPr lang="sv-SE" sz="1600" dirty="0" err="1" smtClean="0"/>
                <a:t>recruitment</a:t>
              </a:r>
              <a:r>
                <a:rPr lang="sv-SE" sz="1600" dirty="0" smtClean="0"/>
                <a:t> :</a:t>
              </a:r>
            </a:p>
            <a:p>
              <a:pPr marL="271463" indent="-271463">
                <a:buFont typeface="Wingdings" pitchFamily="2" charset="2"/>
                <a:buChar char="ü"/>
              </a:pPr>
              <a:r>
                <a:rPr lang="sv-SE" sz="1600" dirty="0" smtClean="0"/>
                <a:t>6 </a:t>
              </a:r>
              <a:r>
                <a:rPr lang="sv-SE" sz="1600" dirty="0" err="1" smtClean="0"/>
                <a:t>monthly</a:t>
              </a:r>
              <a:r>
                <a:rPr lang="sv-SE" sz="1600" dirty="0" smtClean="0"/>
                <a:t> </a:t>
              </a:r>
              <a:r>
                <a:rPr lang="sv-SE" sz="1600" dirty="0" err="1" smtClean="0"/>
                <a:t>exacerbation</a:t>
              </a:r>
              <a:r>
                <a:rPr lang="sv-SE" sz="1600" dirty="0" smtClean="0"/>
                <a:t> rate &gt;0.5</a:t>
              </a:r>
            </a:p>
            <a:p>
              <a:pPr marL="271463" indent="-271463">
                <a:buFont typeface="Wingdings" pitchFamily="2" charset="2"/>
                <a:buChar char="ü"/>
              </a:pPr>
              <a:r>
                <a:rPr lang="sv-SE" sz="1600" dirty="0" err="1" smtClean="0"/>
                <a:t>Enough</a:t>
              </a:r>
              <a:r>
                <a:rPr lang="sv-SE" sz="1600" dirty="0" smtClean="0"/>
                <a:t> patients </a:t>
              </a:r>
              <a:r>
                <a:rPr lang="sv-SE" sz="1600" dirty="0" err="1" smtClean="0"/>
                <a:t>enrolled</a:t>
              </a:r>
              <a:r>
                <a:rPr lang="sv-SE" sz="1600" dirty="0" smtClean="0"/>
                <a:t> to </a:t>
              </a:r>
              <a:r>
                <a:rPr lang="sv-SE" sz="1600" dirty="0" err="1" smtClean="0"/>
                <a:t>reach</a:t>
              </a:r>
              <a:r>
                <a:rPr lang="sv-SE" sz="1600" dirty="0" smtClean="0"/>
                <a:t> 1136 randomized</a:t>
              </a:r>
            </a:p>
            <a:p>
              <a:pPr marL="271463" indent="-271463">
                <a:buFont typeface="Wingdings" pitchFamily="2" charset="2"/>
                <a:buChar char="ü"/>
              </a:pPr>
              <a:r>
                <a:rPr lang="sv-SE" sz="1600" dirty="0" smtClean="0"/>
                <a:t>&gt; 90% power</a:t>
              </a:r>
            </a:p>
          </p:txBody>
        </p:sp>
        <p:sp>
          <p:nvSpPr>
            <p:cNvPr id="11" name="TextBox 10"/>
            <p:cNvSpPr txBox="1"/>
            <p:nvPr/>
          </p:nvSpPr>
          <p:spPr>
            <a:xfrm>
              <a:off x="6944710" y="2676299"/>
              <a:ext cx="1803754" cy="1722782"/>
            </a:xfrm>
            <a:prstGeom prst="rect">
              <a:avLst/>
            </a:prstGeom>
            <a:solidFill>
              <a:schemeClr val="accent4">
                <a:lumMod val="40000"/>
                <a:lumOff val="60000"/>
              </a:schemeClr>
            </a:solidFill>
            <a:ln w="28575">
              <a:solidFill>
                <a:schemeClr val="accent1"/>
              </a:solidFill>
            </a:ln>
          </p:spPr>
          <p:txBody>
            <a:bodyPr wrap="square" rtlCol="0">
              <a:spAutoFit/>
            </a:bodyPr>
            <a:lstStyle/>
            <a:p>
              <a:r>
                <a:rPr lang="sv-SE" sz="1200" dirty="0" err="1" smtClean="0"/>
                <a:t>Communicate</a:t>
              </a:r>
              <a:r>
                <a:rPr lang="sv-SE" sz="1200" dirty="0" smtClean="0"/>
                <a:t> new </a:t>
              </a:r>
              <a:r>
                <a:rPr lang="sv-SE" sz="1200" dirty="0" err="1" smtClean="0"/>
                <a:t>sample</a:t>
              </a:r>
              <a:r>
                <a:rPr lang="sv-SE" sz="1200" dirty="0" smtClean="0"/>
                <a:t> </a:t>
              </a:r>
              <a:r>
                <a:rPr lang="sv-SE" sz="1200" dirty="0" err="1" smtClean="0"/>
                <a:t>size</a:t>
              </a:r>
              <a:r>
                <a:rPr lang="sv-SE" sz="1200" dirty="0" smtClean="0"/>
                <a:t> and CONTINUE recruitment with full speed :</a:t>
              </a:r>
            </a:p>
            <a:p>
              <a:pPr marL="271463" indent="-271463">
                <a:buFont typeface="Wingdings" pitchFamily="2" charset="2"/>
                <a:buChar char="ü"/>
              </a:pPr>
              <a:r>
                <a:rPr lang="sv-SE" sz="1200" dirty="0" smtClean="0"/>
                <a:t>6 </a:t>
              </a:r>
              <a:r>
                <a:rPr lang="sv-SE" sz="1200" dirty="0" err="1" smtClean="0"/>
                <a:t>monthly</a:t>
              </a:r>
              <a:r>
                <a:rPr lang="sv-SE" sz="1200" dirty="0" smtClean="0"/>
                <a:t> </a:t>
              </a:r>
              <a:r>
                <a:rPr lang="sv-SE" sz="1200" dirty="0" err="1" smtClean="0"/>
                <a:t>exacerbation</a:t>
              </a:r>
              <a:r>
                <a:rPr lang="sv-SE" sz="1200" dirty="0" smtClean="0"/>
                <a:t> rate &lt;0.41</a:t>
              </a:r>
            </a:p>
            <a:p>
              <a:pPr marL="271463" indent="-271463">
                <a:buFont typeface="Wingdings" pitchFamily="2" charset="2"/>
                <a:buChar char="ü"/>
              </a:pPr>
              <a:r>
                <a:rPr lang="sv-SE" sz="1200" dirty="0" smtClean="0"/>
                <a:t>&lt; 85% power </a:t>
              </a:r>
              <a:endParaRPr lang="sv-SE" sz="1200" dirty="0"/>
            </a:p>
          </p:txBody>
        </p:sp>
        <p:sp>
          <p:nvSpPr>
            <p:cNvPr id="12" name="TextBox 11"/>
            <p:cNvSpPr txBox="1"/>
            <p:nvPr/>
          </p:nvSpPr>
          <p:spPr>
            <a:xfrm>
              <a:off x="3941379" y="2676299"/>
              <a:ext cx="2774731" cy="1722782"/>
            </a:xfrm>
            <a:prstGeom prst="rect">
              <a:avLst/>
            </a:prstGeom>
            <a:solidFill>
              <a:schemeClr val="accent5">
                <a:lumMod val="40000"/>
                <a:lumOff val="60000"/>
              </a:schemeClr>
            </a:solidFill>
            <a:ln w="28575">
              <a:solidFill>
                <a:schemeClr val="accent1"/>
              </a:solidFill>
            </a:ln>
          </p:spPr>
          <p:txBody>
            <a:bodyPr wrap="square" rtlCol="0">
              <a:spAutoFit/>
            </a:bodyPr>
            <a:lstStyle/>
            <a:p>
              <a:r>
                <a:rPr lang="sv-SE" sz="1200" dirty="0" err="1" smtClean="0"/>
                <a:t>Allow</a:t>
              </a:r>
              <a:r>
                <a:rPr lang="sv-SE" sz="1200" dirty="0" smtClean="0"/>
                <a:t> Clinical </a:t>
              </a:r>
              <a:r>
                <a:rPr lang="sv-SE" sz="1200" dirty="0" err="1" smtClean="0"/>
                <a:t>expectations</a:t>
              </a:r>
              <a:r>
                <a:rPr lang="sv-SE" sz="1200" dirty="0" smtClean="0"/>
                <a:t>, on </a:t>
              </a:r>
              <a:r>
                <a:rPr lang="sv-SE" sz="1200" dirty="0" err="1" smtClean="0"/>
                <a:t>exacerbation</a:t>
              </a:r>
              <a:r>
                <a:rPr lang="sv-SE" sz="1200" dirty="0" smtClean="0"/>
                <a:t> rate* in the rest of the </a:t>
              </a:r>
              <a:r>
                <a:rPr lang="sv-SE" sz="1200" dirty="0" err="1" smtClean="0"/>
                <a:t>study</a:t>
              </a:r>
              <a:r>
                <a:rPr lang="sv-SE" sz="1200" dirty="0" smtClean="0"/>
                <a:t>, to </a:t>
              </a:r>
              <a:r>
                <a:rPr lang="sv-SE" sz="1200" dirty="0" err="1" smtClean="0"/>
                <a:t>influence</a:t>
              </a:r>
              <a:r>
                <a:rPr lang="sv-SE" sz="1200" dirty="0" smtClean="0"/>
                <a:t> the </a:t>
              </a:r>
              <a:r>
                <a:rPr lang="sv-SE" sz="1200" dirty="0" err="1" smtClean="0"/>
                <a:t>decision</a:t>
              </a:r>
              <a:r>
                <a:rPr lang="sv-SE" sz="1200" dirty="0" smtClean="0"/>
                <a:t> </a:t>
              </a:r>
              <a:r>
                <a:rPr lang="sv-SE" sz="1200" dirty="0" err="1" smtClean="0"/>
                <a:t>whether</a:t>
              </a:r>
              <a:r>
                <a:rPr lang="sv-SE" sz="1200" dirty="0" smtClean="0"/>
                <a:t> to </a:t>
              </a:r>
              <a:r>
                <a:rPr lang="sv-SE" sz="1200" dirty="0" err="1" smtClean="0"/>
                <a:t>increase</a:t>
              </a:r>
              <a:r>
                <a:rPr lang="sv-SE" sz="1200" dirty="0" smtClean="0"/>
                <a:t> </a:t>
              </a:r>
              <a:r>
                <a:rPr lang="sv-SE" sz="1200" dirty="0" err="1" smtClean="0"/>
                <a:t>sample</a:t>
              </a:r>
              <a:r>
                <a:rPr lang="sv-SE" sz="1200" dirty="0" smtClean="0"/>
                <a:t> </a:t>
              </a:r>
              <a:r>
                <a:rPr lang="sv-SE" sz="1200" dirty="0" err="1" smtClean="0"/>
                <a:t>size</a:t>
              </a:r>
              <a:r>
                <a:rPr lang="sv-SE" sz="1200" dirty="0" smtClean="0"/>
                <a:t> or not:</a:t>
              </a:r>
            </a:p>
            <a:p>
              <a:pPr marL="271463" indent="-271463">
                <a:buFont typeface="Wingdings" pitchFamily="2" charset="2"/>
                <a:buChar char="ü"/>
              </a:pPr>
              <a:r>
                <a:rPr lang="sv-SE" sz="1200" dirty="0" smtClean="0"/>
                <a:t>6 </a:t>
              </a:r>
              <a:r>
                <a:rPr lang="sv-SE" sz="1200" dirty="0" err="1" smtClean="0"/>
                <a:t>monthly</a:t>
              </a:r>
              <a:r>
                <a:rPr lang="sv-SE" sz="1200" dirty="0" smtClean="0"/>
                <a:t> </a:t>
              </a:r>
              <a:r>
                <a:rPr lang="sv-SE" sz="1200" dirty="0" err="1" smtClean="0"/>
                <a:t>exacerbation</a:t>
              </a:r>
              <a:r>
                <a:rPr lang="sv-SE" sz="1200" dirty="0" smtClean="0"/>
                <a:t> rate </a:t>
              </a:r>
              <a:r>
                <a:rPr lang="sv-SE" sz="1200" dirty="0" err="1" smtClean="0"/>
                <a:t>between</a:t>
              </a:r>
              <a:r>
                <a:rPr lang="sv-SE" sz="1200" dirty="0" smtClean="0"/>
                <a:t> 0.41 – 0.5.</a:t>
              </a:r>
            </a:p>
            <a:p>
              <a:pPr marL="271463" indent="-271463">
                <a:buFont typeface="Wingdings" pitchFamily="2" charset="2"/>
                <a:buChar char="ü"/>
              </a:pPr>
              <a:r>
                <a:rPr lang="sv-SE" sz="1200" dirty="0" smtClean="0"/>
                <a:t>85%-90% power</a:t>
              </a:r>
              <a:endParaRPr lang="sv-SE" sz="1200" dirty="0"/>
            </a:p>
          </p:txBody>
        </p:sp>
        <p:cxnSp>
          <p:nvCxnSpPr>
            <p:cNvPr id="13" name="Elbow Connector 12"/>
            <p:cNvCxnSpPr>
              <a:stCxn id="8" idx="2"/>
              <a:endCxn id="10" idx="0"/>
            </p:cNvCxnSpPr>
            <p:nvPr/>
          </p:nvCxnSpPr>
          <p:spPr bwMode="auto">
            <a:xfrm rot="5400000">
              <a:off x="2948002" y="903826"/>
              <a:ext cx="727716" cy="2592288"/>
            </a:xfrm>
            <a:prstGeom prst="bentConnector3">
              <a:avLst>
                <a:gd name="adj1" fmla="val 50000"/>
              </a:avLst>
            </a:prstGeom>
            <a:solidFill>
              <a:schemeClr val="accent1"/>
            </a:solidFill>
            <a:ln w="28575" cap="flat" cmpd="sng" algn="ctr">
              <a:solidFill>
                <a:schemeClr val="tx1"/>
              </a:solidFill>
              <a:prstDash val="solid"/>
              <a:round/>
              <a:headEnd type="none" w="med" len="med"/>
              <a:tailEnd type="arrow"/>
            </a:ln>
            <a:effectLst/>
          </p:spPr>
        </p:cxnSp>
        <p:cxnSp>
          <p:nvCxnSpPr>
            <p:cNvPr id="14" name="Elbow Connector 13"/>
            <p:cNvCxnSpPr>
              <a:stCxn id="8" idx="2"/>
              <a:endCxn id="11" idx="0"/>
            </p:cNvCxnSpPr>
            <p:nvPr/>
          </p:nvCxnSpPr>
          <p:spPr bwMode="auto">
            <a:xfrm rot="16200000" flipH="1">
              <a:off x="5807202" y="636913"/>
              <a:ext cx="840187" cy="3238583"/>
            </a:xfrm>
            <a:prstGeom prst="bentConnector3">
              <a:avLst>
                <a:gd name="adj1" fmla="val 50000"/>
              </a:avLst>
            </a:prstGeom>
            <a:solidFill>
              <a:schemeClr val="accent1"/>
            </a:solidFill>
            <a:ln w="28575" cap="flat" cmpd="sng" algn="ctr">
              <a:solidFill>
                <a:schemeClr val="tx1"/>
              </a:solidFill>
              <a:prstDash val="solid"/>
              <a:round/>
              <a:headEnd type="none" w="med" len="med"/>
              <a:tailEnd type="arrow"/>
            </a:ln>
            <a:effectLst/>
          </p:spPr>
        </p:cxnSp>
        <p:cxnSp>
          <p:nvCxnSpPr>
            <p:cNvPr id="15" name="Elbow Connector 14"/>
            <p:cNvCxnSpPr>
              <a:stCxn id="8" idx="2"/>
              <a:endCxn id="12" idx="0"/>
            </p:cNvCxnSpPr>
            <p:nvPr/>
          </p:nvCxnSpPr>
          <p:spPr bwMode="auto">
            <a:xfrm rot="16200000" flipH="1">
              <a:off x="4548281" y="1895834"/>
              <a:ext cx="840187" cy="720741"/>
            </a:xfrm>
            <a:prstGeom prst="bentConnector3">
              <a:avLst>
                <a:gd name="adj1" fmla="val 50000"/>
              </a:avLst>
            </a:prstGeom>
            <a:solidFill>
              <a:schemeClr val="accent1"/>
            </a:solidFill>
            <a:ln w="28575" cap="flat" cmpd="sng" algn="ctr">
              <a:solidFill>
                <a:schemeClr val="tx1"/>
              </a:solidFill>
              <a:prstDash val="solid"/>
              <a:round/>
              <a:headEnd type="none" w="med" len="med"/>
              <a:tailEnd type="arrow"/>
            </a:ln>
            <a:effectLst/>
          </p:spPr>
        </p:cxnSp>
      </p:grpSp>
      <p:sp>
        <p:nvSpPr>
          <p:cNvPr id="24" name="TextBox 23"/>
          <p:cNvSpPr txBox="1"/>
          <p:nvPr/>
        </p:nvSpPr>
        <p:spPr>
          <a:xfrm>
            <a:off x="714375" y="4538977"/>
            <a:ext cx="7436397" cy="276999"/>
          </a:xfrm>
          <a:prstGeom prst="rect">
            <a:avLst/>
          </a:prstGeom>
          <a:noFill/>
        </p:spPr>
        <p:txBody>
          <a:bodyPr wrap="square" rtlCol="0">
            <a:spAutoFit/>
          </a:bodyPr>
          <a:lstStyle/>
          <a:p>
            <a:r>
              <a:rPr lang="sv-SE" sz="1200" b="0" dirty="0" smtClean="0"/>
              <a:t>*</a:t>
            </a:r>
            <a:r>
              <a:rPr lang="sv-SE" sz="1200" b="0" dirty="0" err="1" smtClean="0"/>
              <a:t>E.g</a:t>
            </a:r>
            <a:r>
              <a:rPr lang="sv-SE" sz="1200" b="0" dirty="0" smtClean="0"/>
              <a:t>. Influenza situation, seasonal variation and FEV1 in randomised patients during the rest of the study</a:t>
            </a:r>
            <a:endParaRPr lang="sv-SE" sz="1200" b="0"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 Key Messages</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4</a:t>
            </a:fld>
            <a:endParaRPr lang="en-GB" dirty="0"/>
          </a:p>
        </p:txBody>
      </p:sp>
      <p:sp>
        <p:nvSpPr>
          <p:cNvPr id="4" name="Content Placeholder 3"/>
          <p:cNvSpPr>
            <a:spLocks noGrp="1"/>
          </p:cNvSpPr>
          <p:nvPr>
            <p:ph idx="16"/>
          </p:nvPr>
        </p:nvSpPr>
        <p:spPr>
          <a:xfrm>
            <a:off x="237599" y="1002530"/>
            <a:ext cx="8243791" cy="3330934"/>
          </a:xfrm>
          <a:prstGeom prst="rect">
            <a:avLst/>
          </a:prstGeom>
        </p:spPr>
        <p:txBody>
          <a:bodyPr/>
          <a:lstStyle/>
          <a:p>
            <a:r>
              <a:rPr lang="en-GB" sz="1600" dirty="0" smtClean="0"/>
              <a:t>Remember the reason for doing the BSSR</a:t>
            </a:r>
          </a:p>
          <a:p>
            <a:pPr lvl="1"/>
            <a:r>
              <a:rPr lang="en-GB" sz="1400" dirty="0" smtClean="0"/>
              <a:t>Unsure of the variability assessment in your Sample Size Calculations</a:t>
            </a:r>
          </a:p>
          <a:p>
            <a:pPr lvl="1"/>
            <a:endParaRPr lang="en-GB" sz="1400" dirty="0" smtClean="0"/>
          </a:p>
          <a:p>
            <a:pPr marL="180000" lvl="1">
              <a:buClr>
                <a:srgbClr val="830051"/>
              </a:buClr>
              <a:buFont typeface="Arial" pitchFamily="34" charset="0"/>
              <a:buChar char="•"/>
            </a:pPr>
            <a:r>
              <a:rPr lang="en-GB" sz="1600" dirty="0" smtClean="0"/>
              <a:t>Agree your decision rules beforehand</a:t>
            </a:r>
          </a:p>
          <a:p>
            <a:pPr lvl="1"/>
            <a:endParaRPr lang="en-GB" sz="1600" dirty="0" smtClean="0"/>
          </a:p>
          <a:p>
            <a:r>
              <a:rPr lang="en-GB" sz="1600" dirty="0" smtClean="0"/>
              <a:t>Do a Pilot BSSR</a:t>
            </a:r>
          </a:p>
          <a:p>
            <a:endParaRPr lang="en-GB" sz="1600" dirty="0" smtClean="0"/>
          </a:p>
          <a:p>
            <a:r>
              <a:rPr lang="en-GB" sz="1600" dirty="0" smtClean="0"/>
              <a:t>Planning</a:t>
            </a:r>
          </a:p>
          <a:p>
            <a:pPr lvl="1"/>
            <a:r>
              <a:rPr lang="en-GB" sz="1400" dirty="0" smtClean="0"/>
              <a:t>You need to know the results of your BSSR before you complete recruitment of the study</a:t>
            </a:r>
          </a:p>
          <a:p>
            <a:endParaRPr lang="en-GB" sz="1000" dirty="0" smtClean="0"/>
          </a:p>
          <a:p>
            <a:r>
              <a:rPr lang="en-GB" sz="1600" dirty="0" smtClean="0"/>
              <a:t>Keep it Simple (Statistically) </a:t>
            </a:r>
          </a:p>
          <a:p>
            <a:pPr lvl="1"/>
            <a:r>
              <a:rPr lang="en-GB" sz="1400" dirty="0" smtClean="0"/>
              <a:t>Graphs are (usually) better</a:t>
            </a:r>
          </a:p>
          <a:p>
            <a:pPr lvl="1"/>
            <a:endParaRPr lang="en-GB" sz="1600" dirty="0" smtClean="0"/>
          </a:p>
          <a:p>
            <a:r>
              <a:rPr lang="en-GB" sz="1600" dirty="0" smtClean="0"/>
              <a:t>Know your audience</a:t>
            </a:r>
          </a:p>
          <a:p>
            <a:endParaRPr lang="en-GB"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calculation </a:t>
            </a:r>
            <a:r>
              <a:rPr lang="en-GB" sz="2000" dirty="0" smtClean="0"/>
              <a:t>– </a:t>
            </a:r>
            <a:r>
              <a:rPr lang="sv-SE" sz="2000" dirty="0" smtClean="0"/>
              <a:t>Final result slide </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40</a:t>
            </a:fld>
            <a:endParaRPr lang="en-GB" dirty="0"/>
          </a:p>
        </p:txBody>
      </p:sp>
      <p:sp>
        <p:nvSpPr>
          <p:cNvPr id="4" name="Content Placeholder 3"/>
          <p:cNvSpPr>
            <a:spLocks noGrp="1"/>
          </p:cNvSpPr>
          <p:nvPr>
            <p:ph idx="16"/>
          </p:nvPr>
        </p:nvSpPr>
        <p:spPr>
          <a:xfrm>
            <a:off x="625642" y="4093526"/>
            <a:ext cx="7507705" cy="608274"/>
          </a:xfrm>
          <a:prstGeom prst="rect">
            <a:avLst/>
          </a:prstGeom>
        </p:spPr>
        <p:txBody>
          <a:bodyPr/>
          <a:lstStyle/>
          <a:p>
            <a:pPr indent="0">
              <a:buNone/>
            </a:pPr>
            <a:r>
              <a:rPr lang="en-GB" sz="1600" dirty="0" smtClean="0"/>
              <a:t>Exacerbation rate modelled using a negative binomial model including region, number of exacerbations in prior year and log follow-up time as offset variable</a:t>
            </a:r>
            <a:endParaRPr lang="en-GB" sz="1600" dirty="0"/>
          </a:p>
        </p:txBody>
      </p:sp>
      <p:graphicFrame>
        <p:nvGraphicFramePr>
          <p:cNvPr id="7" name="Table 6"/>
          <p:cNvGraphicFramePr>
            <a:graphicFrameLocks noGrp="1"/>
          </p:cNvGraphicFramePr>
          <p:nvPr/>
        </p:nvGraphicFramePr>
        <p:xfrm>
          <a:off x="625642" y="748862"/>
          <a:ext cx="5459687" cy="1631812"/>
        </p:xfrm>
        <a:graphic>
          <a:graphicData uri="http://schemas.openxmlformats.org/drawingml/2006/table">
            <a:tbl>
              <a:tblPr firstRow="1" bandRow="1">
                <a:tableStyleId>{5C22544A-7EE6-4342-B048-85BDC9FD1C3A}</a:tableStyleId>
              </a:tblPr>
              <a:tblGrid>
                <a:gridCol w="3029755"/>
                <a:gridCol w="2429932"/>
              </a:tblGrid>
              <a:tr h="534532">
                <a:tc>
                  <a:txBody>
                    <a:bodyPr/>
                    <a:lstStyle/>
                    <a:p>
                      <a:endParaRPr lang="en-GB" sz="1400" dirty="0"/>
                    </a:p>
                  </a:txBody>
                  <a:tcPr/>
                </a:tc>
                <a:tc>
                  <a:txBody>
                    <a:bodyPr/>
                    <a:lstStyle/>
                    <a:p>
                      <a:pPr algn="ctr"/>
                      <a:r>
                        <a:rPr lang="en-GB" sz="1400" dirty="0" smtClean="0"/>
                        <a:t>BSSR </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dirty="0" smtClean="0"/>
                        <a:t>30</a:t>
                      </a:r>
                      <a:r>
                        <a:rPr lang="en-GB" sz="1400" baseline="30000" dirty="0" smtClean="0"/>
                        <a:t>th</a:t>
                      </a:r>
                      <a:r>
                        <a:rPr lang="en-GB" sz="1400" dirty="0" smtClean="0"/>
                        <a:t> April  </a:t>
                      </a:r>
                      <a:r>
                        <a:rPr lang="en-GB" sz="1400" dirty="0" smtClean="0"/>
                        <a:t>- </a:t>
                      </a:r>
                      <a:r>
                        <a:rPr lang="en-GB" sz="1400" dirty="0" smtClean="0"/>
                        <a:t>Data cleaned</a:t>
                      </a:r>
                    </a:p>
                  </a:txBody>
                  <a:tcPr/>
                </a:tc>
              </a:tr>
              <a:tr h="323378">
                <a:tc>
                  <a:txBody>
                    <a:bodyPr/>
                    <a:lstStyle/>
                    <a:p>
                      <a:r>
                        <a:rPr lang="en-GB" sz="1400" dirty="0" smtClean="0"/>
                        <a:t>Number of exacerbations</a:t>
                      </a:r>
                      <a:endParaRPr lang="en-GB" sz="1400" dirty="0"/>
                    </a:p>
                  </a:txBody>
                  <a:tcPr/>
                </a:tc>
                <a:tc>
                  <a:txBody>
                    <a:bodyPr/>
                    <a:lstStyle/>
                    <a:p>
                      <a:pPr algn="ctr"/>
                      <a:r>
                        <a:rPr lang="en-GB" sz="1800" dirty="0" smtClean="0"/>
                        <a:t>176</a:t>
                      </a:r>
                      <a:endParaRPr lang="en-GB" sz="1800" dirty="0"/>
                    </a:p>
                  </a:txBody>
                  <a:tcPr/>
                </a:tc>
              </a:tr>
              <a:tr h="304459">
                <a:tc>
                  <a:txBody>
                    <a:bodyPr/>
                    <a:lstStyle/>
                    <a:p>
                      <a:r>
                        <a:rPr lang="en-GB" sz="1400" dirty="0" smtClean="0"/>
                        <a:t>Total follow-up (years)</a:t>
                      </a:r>
                      <a:endParaRPr lang="en-GB" sz="1400" dirty="0"/>
                    </a:p>
                  </a:txBody>
                  <a:tcPr/>
                </a:tc>
                <a:tc>
                  <a:txBody>
                    <a:bodyPr/>
                    <a:lstStyle/>
                    <a:p>
                      <a:pPr algn="ctr"/>
                      <a:r>
                        <a:rPr lang="en-GB" sz="1800" dirty="0" smtClean="0"/>
                        <a:t>137</a:t>
                      </a:r>
                      <a:endParaRPr lang="en-GB" sz="1800" dirty="0"/>
                    </a:p>
                  </a:txBody>
                  <a:tcPr/>
                </a:tc>
              </a:tr>
              <a:tr h="270945">
                <a:tc>
                  <a:txBody>
                    <a:bodyPr/>
                    <a:lstStyle/>
                    <a:p>
                      <a:r>
                        <a:rPr lang="en-GB" sz="1400" dirty="0" smtClean="0"/>
                        <a:t>‘Crude’ 6-monthly rate</a:t>
                      </a:r>
                      <a:endParaRPr lang="en-GB" sz="1400" dirty="0"/>
                    </a:p>
                  </a:txBody>
                  <a:tcPr/>
                </a:tc>
                <a:tc>
                  <a:txBody>
                    <a:bodyPr/>
                    <a:lstStyle/>
                    <a:p>
                      <a:pPr algn="ctr"/>
                      <a:r>
                        <a:rPr lang="en-GB" sz="1800" dirty="0" smtClean="0"/>
                        <a:t>0.65</a:t>
                      </a:r>
                      <a:endParaRPr lang="en-GB" sz="1800" dirty="0"/>
                    </a:p>
                  </a:txBody>
                  <a:tcPr/>
                </a:tc>
              </a:tr>
            </a:tbl>
          </a:graphicData>
        </a:graphic>
      </p:graphicFrame>
      <p:sp>
        <p:nvSpPr>
          <p:cNvPr id="8" name="Content Placeholder 3"/>
          <p:cNvSpPr txBox="1">
            <a:spLocks/>
          </p:cNvSpPr>
          <p:nvPr/>
        </p:nvSpPr>
        <p:spPr>
          <a:xfrm>
            <a:off x="237062" y="2734847"/>
            <a:ext cx="8136380" cy="315785"/>
          </a:xfrm>
          <a:prstGeom prst="rect">
            <a:avLst/>
          </a:prstGeom>
        </p:spPr>
        <p:txBody>
          <a:bodyPr/>
          <a:lstStyle/>
          <a:p>
            <a:pPr algn="ctr"/>
            <a:r>
              <a:rPr lang="en-GB" sz="1600" dirty="0" smtClean="0"/>
              <a:t>Negative binomial model fitted – as for the analysis but without treatment</a:t>
            </a:r>
            <a:endParaRPr lang="en-GB" sz="1600" dirty="0"/>
          </a:p>
        </p:txBody>
      </p:sp>
      <p:graphicFrame>
        <p:nvGraphicFramePr>
          <p:cNvPr id="12" name="Table 11"/>
          <p:cNvGraphicFramePr>
            <a:graphicFrameLocks noGrp="1"/>
          </p:cNvGraphicFramePr>
          <p:nvPr/>
        </p:nvGraphicFramePr>
        <p:xfrm>
          <a:off x="318375" y="3160929"/>
          <a:ext cx="6096000" cy="7416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sz="1600" dirty="0" smtClean="0"/>
                        <a:t>Overall rate</a:t>
                      </a:r>
                      <a:endParaRPr lang="en-GB" sz="1600" dirty="0"/>
                    </a:p>
                  </a:txBody>
                  <a:tcPr/>
                </a:tc>
                <a:tc>
                  <a:txBody>
                    <a:bodyPr/>
                    <a:lstStyle/>
                    <a:p>
                      <a:pPr algn="ctr"/>
                      <a:r>
                        <a:rPr lang="en-GB" dirty="0" smtClean="0"/>
                        <a:t>0.6</a:t>
                      </a:r>
                      <a:endParaRPr lang="en-GB" dirty="0"/>
                    </a:p>
                  </a:txBody>
                  <a:tcPr/>
                </a:tc>
              </a:tr>
              <a:tr h="370840">
                <a:tc>
                  <a:txBody>
                    <a:bodyPr/>
                    <a:lstStyle/>
                    <a:p>
                      <a:r>
                        <a:rPr lang="en-GB" sz="1600" dirty="0" smtClean="0"/>
                        <a:t>Over-dispersion parameter</a:t>
                      </a:r>
                      <a:endParaRPr lang="en-GB" sz="1600" dirty="0"/>
                    </a:p>
                  </a:txBody>
                  <a:tcPr/>
                </a:tc>
                <a:tc>
                  <a:txBody>
                    <a:bodyPr/>
                    <a:lstStyle/>
                    <a:p>
                      <a:pPr algn="ctr"/>
                      <a:r>
                        <a:rPr lang="en-GB" dirty="0" smtClean="0"/>
                        <a:t>0.03</a:t>
                      </a:r>
                      <a:endParaRPr lang="en-GB" dirty="0"/>
                    </a:p>
                  </a:txBody>
                  <a:tcPr/>
                </a:tc>
              </a:tr>
            </a:tbl>
          </a:graphicData>
        </a:graphic>
      </p:graphicFrame>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7"/>
          <p:cNvGrpSpPr/>
          <p:nvPr/>
        </p:nvGrpSpPr>
        <p:grpSpPr>
          <a:xfrm>
            <a:off x="567608" y="964260"/>
            <a:ext cx="6960426" cy="3605835"/>
            <a:chOff x="827584" y="1268760"/>
            <a:chExt cx="7164288" cy="4827838"/>
          </a:xfrm>
        </p:grpSpPr>
        <p:pic>
          <p:nvPicPr>
            <p:cNvPr id="14" name="Picture 4"/>
            <p:cNvPicPr>
              <a:picLocks noChangeAspect="1" noChangeArrowheads="1"/>
            </p:cNvPicPr>
            <p:nvPr/>
          </p:nvPicPr>
          <p:blipFill>
            <a:blip r:embed="rId3" cstate="print"/>
            <a:srcRect t="4606" r="33379"/>
            <a:stretch>
              <a:fillRect/>
            </a:stretch>
          </p:blipFill>
          <p:spPr bwMode="auto">
            <a:xfrm>
              <a:off x="827584" y="1268760"/>
              <a:ext cx="7164288" cy="3934371"/>
            </a:xfrm>
            <a:prstGeom prst="rect">
              <a:avLst/>
            </a:prstGeom>
            <a:noFill/>
            <a:ln w="9525">
              <a:noFill/>
              <a:miter lim="800000"/>
              <a:headEnd/>
              <a:tailEnd/>
            </a:ln>
          </p:spPr>
        </p:pic>
        <p:sp>
          <p:nvSpPr>
            <p:cNvPr id="21" name="TextBox 20"/>
            <p:cNvSpPr txBox="1"/>
            <p:nvPr/>
          </p:nvSpPr>
          <p:spPr>
            <a:xfrm>
              <a:off x="6876256" y="4293096"/>
              <a:ext cx="963567" cy="405080"/>
            </a:xfrm>
            <a:prstGeom prst="rect">
              <a:avLst/>
            </a:prstGeom>
            <a:noFill/>
          </p:spPr>
          <p:txBody>
            <a:bodyPr wrap="square" rtlCol="0">
              <a:spAutoFit/>
            </a:bodyPr>
            <a:lstStyle/>
            <a:p>
              <a:r>
                <a:rPr lang="en-GB" sz="1200" b="0" dirty="0" smtClean="0">
                  <a:solidFill>
                    <a:schemeClr val="accent6">
                      <a:lumMod val="75000"/>
                    </a:schemeClr>
                  </a:solidFill>
                </a:rPr>
                <a:t>N=1180 </a:t>
              </a:r>
              <a:endParaRPr lang="en-GB" sz="1200" b="0" dirty="0">
                <a:solidFill>
                  <a:schemeClr val="accent6">
                    <a:lumMod val="75000"/>
                  </a:schemeClr>
                </a:solidFill>
              </a:endParaRPr>
            </a:p>
          </p:txBody>
        </p:sp>
        <p:pic>
          <p:nvPicPr>
            <p:cNvPr id="22" name="Picture 2"/>
            <p:cNvPicPr>
              <a:picLocks noChangeAspect="1" noChangeArrowheads="1"/>
            </p:cNvPicPr>
            <p:nvPr/>
          </p:nvPicPr>
          <p:blipFill>
            <a:blip r:embed="rId4" cstate="print"/>
            <a:srcRect l="65602" t="43687" r="2485" b="42109"/>
            <a:stretch>
              <a:fillRect/>
            </a:stretch>
          </p:blipFill>
          <p:spPr bwMode="auto">
            <a:xfrm>
              <a:off x="2802328" y="5301208"/>
              <a:ext cx="3929912" cy="795390"/>
            </a:xfrm>
            <a:prstGeom prst="rect">
              <a:avLst/>
            </a:prstGeom>
            <a:noFill/>
            <a:ln w="9525">
              <a:noFill/>
              <a:miter lim="800000"/>
              <a:headEnd/>
              <a:tailEnd/>
            </a:ln>
          </p:spPr>
        </p:pic>
      </p:grpSp>
      <p:sp>
        <p:nvSpPr>
          <p:cNvPr id="6" name="Title 5"/>
          <p:cNvSpPr>
            <a:spLocks noGrp="1"/>
          </p:cNvSpPr>
          <p:nvPr>
            <p:ph type="title"/>
          </p:nvPr>
        </p:nvSpPr>
        <p:spPr/>
        <p:txBody>
          <a:bodyPr/>
          <a:lstStyle/>
          <a:p>
            <a:r>
              <a:rPr lang="sv-SE" dirty="0" smtClean="0"/>
              <a:t>Final BSSR : Power (graphically) </a:t>
            </a:r>
            <a:r>
              <a:rPr lang="sv-SE" sz="2000" dirty="0" smtClean="0"/>
              <a:t>– result slide</a:t>
            </a:r>
            <a:endParaRPr lang="en-GB" sz="18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41</a:t>
            </a:fld>
            <a:endParaRPr lang="en-GB" dirty="0"/>
          </a:p>
        </p:txBody>
      </p:sp>
      <p:sp>
        <p:nvSpPr>
          <p:cNvPr id="4" name="Content Placeholder 3"/>
          <p:cNvSpPr>
            <a:spLocks noGrp="1"/>
          </p:cNvSpPr>
          <p:nvPr>
            <p:ph idx="16"/>
          </p:nvPr>
        </p:nvSpPr>
        <p:spPr>
          <a:xfrm>
            <a:off x="567608" y="4688624"/>
            <a:ext cx="7084476" cy="316260"/>
          </a:xfrm>
          <a:prstGeom prst="rect">
            <a:avLst/>
          </a:prstGeom>
        </p:spPr>
        <p:txBody>
          <a:bodyPr/>
          <a:lstStyle/>
          <a:p>
            <a:pPr>
              <a:buNone/>
            </a:pPr>
            <a:r>
              <a:rPr lang="en-GB" sz="1200" dirty="0" smtClean="0"/>
              <a:t>Rates are 6-monthly</a:t>
            </a:r>
          </a:p>
          <a:p>
            <a:pPr indent="0"/>
            <a:endParaRPr lang="en-GB" sz="1000" dirty="0" smtClean="0"/>
          </a:p>
        </p:txBody>
      </p:sp>
      <p:cxnSp>
        <p:nvCxnSpPr>
          <p:cNvPr id="11" name="Straight Connector 10"/>
          <p:cNvCxnSpPr/>
          <p:nvPr/>
        </p:nvCxnSpPr>
        <p:spPr>
          <a:xfrm flipH="1">
            <a:off x="237062" y="1231128"/>
            <a:ext cx="7968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V="1">
            <a:off x="6390432" y="724200"/>
            <a:ext cx="0" cy="28776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a:xfrm flipH="1">
            <a:off x="237062" y="1369460"/>
            <a:ext cx="7968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3"/>
          <p:cNvSpPr txBox="1">
            <a:spLocks/>
          </p:cNvSpPr>
          <p:nvPr/>
        </p:nvSpPr>
        <p:spPr>
          <a:xfrm>
            <a:off x="237062" y="648000"/>
            <a:ext cx="7084476" cy="316260"/>
          </a:xfrm>
          <a:prstGeom prst="rect">
            <a:avLst/>
          </a:prstGeom>
        </p:spPr>
        <p:txBody>
          <a:bodyPr/>
          <a:lstStyle/>
          <a:p>
            <a:r>
              <a:rPr lang="en-GB" sz="1600" b="1" dirty="0" smtClean="0">
                <a:solidFill>
                  <a:srgbClr val="0070C0"/>
                </a:solidFill>
              </a:rPr>
              <a:t>Overall 6month Exacerbation Rate 0.6, 95% CI (0.51; 0.71)</a:t>
            </a:r>
          </a:p>
          <a:p>
            <a:pPr marL="180000" marR="0" lvl="0" indent="0" algn="l" defTabSz="457200" rtl="0" eaLnBrk="1" fontAlgn="auto" latinLnBrk="0" hangingPunct="1">
              <a:lnSpc>
                <a:spcPct val="100000"/>
              </a:lnSpc>
              <a:spcBef>
                <a:spcPts val="0"/>
              </a:spcBef>
              <a:spcAft>
                <a:spcPts val="0"/>
              </a:spcAft>
              <a:buClr>
                <a:srgbClr val="830051"/>
              </a:buClr>
              <a:buSzTx/>
              <a:buFont typeface="Arial" pitchFamily="34" charset="0"/>
              <a:buChar char="•"/>
              <a:tabLst/>
              <a:defRPr/>
            </a:pPr>
            <a:endParaRPr kumimoji="0" lang="en-GB"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6"/>
          <p:cNvGrpSpPr/>
          <p:nvPr/>
        </p:nvGrpSpPr>
        <p:grpSpPr>
          <a:xfrm>
            <a:off x="567609" y="964260"/>
            <a:ext cx="6753930" cy="3724364"/>
            <a:chOff x="827583" y="1196752"/>
            <a:chExt cx="7013369" cy="4896544"/>
          </a:xfrm>
        </p:grpSpPr>
        <p:pic>
          <p:nvPicPr>
            <p:cNvPr id="15" name="Picture 1"/>
            <p:cNvPicPr>
              <a:picLocks noChangeAspect="1" noChangeArrowheads="1"/>
            </p:cNvPicPr>
            <p:nvPr/>
          </p:nvPicPr>
          <p:blipFill>
            <a:blip r:embed="rId3" cstate="print"/>
            <a:srcRect t="4568" r="40391" b="1923"/>
            <a:stretch>
              <a:fillRect/>
            </a:stretch>
          </p:blipFill>
          <p:spPr bwMode="auto">
            <a:xfrm>
              <a:off x="827583" y="1196752"/>
              <a:ext cx="7013369" cy="4032448"/>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l="60128" t="42105" r="2709" b="39096"/>
            <a:stretch>
              <a:fillRect/>
            </a:stretch>
          </p:blipFill>
          <p:spPr bwMode="auto">
            <a:xfrm>
              <a:off x="2411760" y="5229200"/>
              <a:ext cx="4660784" cy="864096"/>
            </a:xfrm>
            <a:prstGeom prst="rect">
              <a:avLst/>
            </a:prstGeom>
            <a:noFill/>
            <a:ln w="9525">
              <a:noFill/>
              <a:miter lim="800000"/>
              <a:headEnd/>
              <a:tailEnd/>
            </a:ln>
          </p:spPr>
        </p:pic>
        <p:sp>
          <p:nvSpPr>
            <p:cNvPr id="19" name="TextBox 18"/>
            <p:cNvSpPr txBox="1"/>
            <p:nvPr/>
          </p:nvSpPr>
          <p:spPr>
            <a:xfrm>
              <a:off x="6228184" y="4448145"/>
              <a:ext cx="756746" cy="276999"/>
            </a:xfrm>
            <a:prstGeom prst="rect">
              <a:avLst/>
            </a:prstGeom>
            <a:noFill/>
          </p:spPr>
          <p:txBody>
            <a:bodyPr wrap="none" rtlCol="0">
              <a:spAutoFit/>
            </a:bodyPr>
            <a:lstStyle/>
            <a:p>
              <a:r>
                <a:rPr lang="en-GB" sz="1200" b="0" dirty="0" smtClean="0">
                  <a:solidFill>
                    <a:schemeClr val="accent6">
                      <a:lumMod val="75000"/>
                    </a:schemeClr>
                  </a:solidFill>
                </a:rPr>
                <a:t>N=1136 </a:t>
              </a:r>
              <a:endParaRPr lang="en-GB" sz="1200" b="0" dirty="0">
                <a:solidFill>
                  <a:schemeClr val="accent6">
                    <a:lumMod val="75000"/>
                  </a:schemeClr>
                </a:solidFill>
              </a:endParaRPr>
            </a:p>
          </p:txBody>
        </p:sp>
      </p:grpSp>
      <p:sp>
        <p:nvSpPr>
          <p:cNvPr id="6" name="Title 5"/>
          <p:cNvSpPr>
            <a:spLocks noGrp="1"/>
          </p:cNvSpPr>
          <p:nvPr>
            <p:ph type="title"/>
          </p:nvPr>
        </p:nvSpPr>
        <p:spPr/>
        <p:txBody>
          <a:bodyPr/>
          <a:lstStyle/>
          <a:p>
            <a:r>
              <a:rPr lang="sv-SE" dirty="0" smtClean="0"/>
              <a:t>Final Biweekly : Power (graphically) </a:t>
            </a:r>
            <a:r>
              <a:rPr lang="sv-SE" sz="2000" dirty="0" smtClean="0"/>
              <a:t>– result slide</a:t>
            </a:r>
            <a:endParaRPr lang="en-GB" sz="18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42</a:t>
            </a:fld>
            <a:endParaRPr lang="en-GB" dirty="0"/>
          </a:p>
        </p:txBody>
      </p:sp>
      <p:sp>
        <p:nvSpPr>
          <p:cNvPr id="4" name="Content Placeholder 3"/>
          <p:cNvSpPr>
            <a:spLocks noGrp="1"/>
          </p:cNvSpPr>
          <p:nvPr>
            <p:ph idx="16"/>
          </p:nvPr>
        </p:nvSpPr>
        <p:spPr>
          <a:xfrm>
            <a:off x="567608" y="4688624"/>
            <a:ext cx="7084476" cy="316260"/>
          </a:xfrm>
          <a:prstGeom prst="rect">
            <a:avLst/>
          </a:prstGeom>
        </p:spPr>
        <p:txBody>
          <a:bodyPr/>
          <a:lstStyle/>
          <a:p>
            <a:pPr>
              <a:buNone/>
            </a:pPr>
            <a:r>
              <a:rPr lang="en-GB" sz="1200" dirty="0" smtClean="0"/>
              <a:t>Rates are 6-monthly</a:t>
            </a:r>
          </a:p>
          <a:p>
            <a:pPr indent="0"/>
            <a:endParaRPr lang="en-GB" sz="1000" dirty="0" smtClean="0"/>
          </a:p>
        </p:txBody>
      </p:sp>
      <p:cxnSp>
        <p:nvCxnSpPr>
          <p:cNvPr id="17" name="Straight Connector 16"/>
          <p:cNvCxnSpPr/>
          <p:nvPr/>
        </p:nvCxnSpPr>
        <p:spPr>
          <a:xfrm flipH="1">
            <a:off x="237062" y="1400992"/>
            <a:ext cx="7968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3"/>
          <p:cNvSpPr txBox="1">
            <a:spLocks/>
          </p:cNvSpPr>
          <p:nvPr/>
        </p:nvSpPr>
        <p:spPr>
          <a:xfrm>
            <a:off x="237062" y="648000"/>
            <a:ext cx="7084476" cy="316260"/>
          </a:xfrm>
          <a:prstGeom prst="rect">
            <a:avLst/>
          </a:prstGeom>
        </p:spPr>
        <p:txBody>
          <a:bodyPr/>
          <a:lstStyle/>
          <a:p>
            <a:r>
              <a:rPr lang="en-GB" sz="1600" b="1" dirty="0" smtClean="0">
                <a:solidFill>
                  <a:srgbClr val="0070C0"/>
                </a:solidFill>
              </a:rPr>
              <a:t>Overall 6month Exacerbation Rate 0.54, 95% CI (0.46; 0.64)</a:t>
            </a:r>
          </a:p>
          <a:p>
            <a:pPr marL="180000" marR="0" lvl="0" indent="0" algn="l" defTabSz="457200" rtl="0" eaLnBrk="1" fontAlgn="auto" latinLnBrk="0" hangingPunct="1">
              <a:lnSpc>
                <a:spcPct val="100000"/>
              </a:lnSpc>
              <a:spcBef>
                <a:spcPts val="0"/>
              </a:spcBef>
              <a:spcAft>
                <a:spcPts val="0"/>
              </a:spcAft>
              <a:buClr>
                <a:srgbClr val="830051"/>
              </a:buClr>
              <a:buSzTx/>
              <a:buFont typeface="Arial" pitchFamily="34" charset="0"/>
              <a:buChar char="•"/>
              <a:tabLst/>
              <a:defRPr/>
            </a:pPr>
            <a:endParaRPr kumimoji="0" lang="en-GB"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Final BSSR : </a:t>
            </a:r>
            <a:r>
              <a:rPr lang="en-GB" dirty="0" smtClean="0"/>
              <a:t>Team Recommendations </a:t>
            </a:r>
            <a:r>
              <a:rPr lang="sv-SE" dirty="0" smtClean="0"/>
              <a:t> </a:t>
            </a:r>
            <a:r>
              <a:rPr lang="sv-SE" sz="2000" dirty="0" smtClean="0"/>
              <a:t>– result slide </a:t>
            </a:r>
            <a:endParaRPr lang="en-GB" sz="18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43</a:t>
            </a:fld>
            <a:endParaRPr lang="en-GB" dirty="0"/>
          </a:p>
        </p:txBody>
      </p:sp>
      <p:sp>
        <p:nvSpPr>
          <p:cNvPr id="18" name="Rectangle 17"/>
          <p:cNvSpPr/>
          <p:nvPr/>
        </p:nvSpPr>
        <p:spPr>
          <a:xfrm>
            <a:off x="1876926" y="1079405"/>
            <a:ext cx="2268812" cy="2406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Text Placeholder 3"/>
          <p:cNvSpPr txBox="1">
            <a:spLocks/>
          </p:cNvSpPr>
          <p:nvPr/>
        </p:nvSpPr>
        <p:spPr>
          <a:xfrm>
            <a:off x="133279" y="862027"/>
            <a:ext cx="8332804" cy="3883394"/>
          </a:xfrm>
          <a:prstGeom prst="rect">
            <a:avLst/>
          </a:prstGeom>
        </p:spPr>
        <p:txBody>
          <a:bodyPr>
            <a:normAutofit/>
          </a:bodyPr>
          <a:lstStyle/>
          <a:p>
            <a:pPr marL="180975" marR="0" lvl="0" indent="-180975"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Given the BSSR2 results (30</a:t>
            </a:r>
            <a:r>
              <a:rPr kumimoji="0" lang="en-GB" b="0" i="0" u="none" strike="noStrike" kern="1200" cap="none" spc="0" normalizeH="0" baseline="30000" noProof="0" dirty="0" smtClean="0">
                <a:ln>
                  <a:noFill/>
                </a:ln>
                <a:solidFill>
                  <a:schemeClr val="tx1"/>
                </a:solidFill>
                <a:effectLst/>
                <a:uLnTx/>
                <a:uFillTx/>
                <a:latin typeface="+mn-lt"/>
                <a:ea typeface="+mn-ea"/>
                <a:cs typeface="+mn-cs"/>
              </a:rPr>
              <a:t>th</a:t>
            </a:r>
            <a:r>
              <a:rPr kumimoji="0" lang="en-GB" b="0" i="0" u="none" strike="noStrike" kern="1200" cap="none" spc="0" normalizeH="0" baseline="0" noProof="0" dirty="0" smtClean="0">
                <a:ln>
                  <a:noFill/>
                </a:ln>
                <a:solidFill>
                  <a:schemeClr val="tx1"/>
                </a:solidFill>
                <a:effectLst/>
                <a:uLnTx/>
                <a:uFillTx/>
                <a:latin typeface="+mn-lt"/>
                <a:ea typeface="+mn-ea"/>
                <a:cs typeface="+mn-cs"/>
              </a:rPr>
              <a:t> April on ‘clean’ data), </a:t>
            </a:r>
            <a:r>
              <a:rPr kumimoji="0" lang="en-GB" b="0" i="0" u="none" strike="noStrike" kern="1200" cap="none" spc="0" normalizeH="0" baseline="0" noProof="0" dirty="0" smtClean="0">
                <a:ln>
                  <a:noFill/>
                </a:ln>
                <a:solidFill>
                  <a:srgbClr val="7030A0"/>
                </a:solidFill>
                <a:effectLst/>
                <a:uLnTx/>
                <a:uFillTx/>
                <a:latin typeface="+mn-lt"/>
                <a:ea typeface="+mn-ea"/>
                <a:cs typeface="+mn-cs"/>
              </a:rPr>
              <a:t>current sample size gives &gt;97% power </a:t>
            </a:r>
            <a:r>
              <a:rPr kumimoji="0" lang="en-GB" b="0" i="0" u="none" strike="noStrike" kern="1200" cap="none" spc="0" normalizeH="0" baseline="0" noProof="0" dirty="0" smtClean="0">
                <a:ln>
                  <a:noFill/>
                </a:ln>
                <a:solidFill>
                  <a:schemeClr val="tx1"/>
                </a:solidFill>
                <a:effectLst/>
                <a:uLnTx/>
                <a:uFillTx/>
                <a:latin typeface="+mn-lt"/>
                <a:ea typeface="+mn-ea"/>
                <a:cs typeface="+mn-cs"/>
              </a:rPr>
              <a:t>to detect 28% difference (from protocol) between treatments</a:t>
            </a:r>
          </a:p>
          <a:p>
            <a:pPr marL="180975" marR="0" lvl="0" indent="-180975"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Given the 1</a:t>
            </a:r>
            <a:r>
              <a:rPr kumimoji="0" lang="en-GB" b="0" i="0" u="none" strike="noStrike" kern="1200" cap="none" spc="0" normalizeH="0" baseline="30000" noProof="0" dirty="0" smtClean="0">
                <a:ln>
                  <a:noFill/>
                </a:ln>
                <a:solidFill>
                  <a:schemeClr val="tx1"/>
                </a:solidFill>
                <a:effectLst/>
                <a:uLnTx/>
                <a:uFillTx/>
                <a:latin typeface="+mn-lt"/>
                <a:ea typeface="+mn-ea"/>
                <a:cs typeface="+mn-cs"/>
              </a:rPr>
              <a:t>st</a:t>
            </a:r>
            <a:r>
              <a:rPr kumimoji="0" lang="en-GB" b="0" i="0" u="none" strike="noStrike" kern="1200" cap="none" spc="0" normalizeH="0" baseline="0" noProof="0" dirty="0" smtClean="0">
                <a:ln>
                  <a:noFill/>
                </a:ln>
                <a:solidFill>
                  <a:schemeClr val="tx1"/>
                </a:solidFill>
                <a:effectLst/>
                <a:uLnTx/>
                <a:uFillTx/>
                <a:latin typeface="+mn-lt"/>
                <a:ea typeface="+mn-ea"/>
                <a:cs typeface="+mn-cs"/>
              </a:rPr>
              <a:t> June Bi-weekly results, </a:t>
            </a:r>
            <a:r>
              <a:rPr kumimoji="0" lang="en-GB" b="0" i="0" u="none" strike="noStrike" kern="1200" cap="none" spc="0" normalizeH="0" baseline="0" noProof="0" dirty="0" smtClean="0">
                <a:ln>
                  <a:noFill/>
                </a:ln>
                <a:solidFill>
                  <a:srgbClr val="7030A0"/>
                </a:solidFill>
                <a:effectLst/>
                <a:uLnTx/>
                <a:uFillTx/>
                <a:latin typeface="+mn-lt"/>
                <a:ea typeface="+mn-ea"/>
                <a:cs typeface="+mn-cs"/>
              </a:rPr>
              <a:t>current sample size gives &gt;95% power </a:t>
            </a:r>
            <a:r>
              <a:rPr kumimoji="0" lang="en-GB" b="0" i="0" u="none" strike="noStrike" kern="1200" cap="none" spc="0" normalizeH="0" baseline="0" noProof="0" dirty="0" smtClean="0">
                <a:ln>
                  <a:noFill/>
                </a:ln>
                <a:solidFill>
                  <a:schemeClr val="tx1"/>
                </a:solidFill>
                <a:effectLst/>
                <a:uLnTx/>
                <a:uFillTx/>
                <a:latin typeface="+mn-lt"/>
                <a:ea typeface="+mn-ea"/>
                <a:cs typeface="+mn-cs"/>
              </a:rPr>
              <a:t>to detect 28% difference (from protocol) between treatments</a:t>
            </a:r>
          </a:p>
          <a:p>
            <a:pPr marL="180975" marR="0" lvl="0" indent="-180975"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BSSR2 and Bi-weekly results are consistent</a:t>
            </a:r>
          </a:p>
          <a:p>
            <a:pPr marL="180975" marR="0" lvl="0" indent="-180975" algn="l" defTabSz="457200" rtl="0" eaLnBrk="1" fontAlgn="auto" latinLnBrk="0" hangingPunct="1">
              <a:lnSpc>
                <a:spcPct val="100000"/>
              </a:lnSpc>
              <a:spcBef>
                <a:spcPct val="20000"/>
              </a:spcBef>
              <a:spcAft>
                <a:spcPts val="0"/>
              </a:spcAft>
              <a:buClrTx/>
              <a:buSzTx/>
              <a:buFont typeface="Arial"/>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180975" marR="0" lvl="0" indent="-180975"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Overdispersion parameter is lower than originally estimated, therefore the expected power is slightly higher</a:t>
            </a:r>
          </a:p>
          <a:p>
            <a:pPr marL="180975" marR="0" lvl="0" indent="-180975" algn="l" defTabSz="457200" rtl="0" eaLnBrk="1" fontAlgn="auto" latinLnBrk="0" hangingPunct="1">
              <a:lnSpc>
                <a:spcPct val="100000"/>
              </a:lnSpc>
              <a:spcBef>
                <a:spcPct val="20000"/>
              </a:spcBef>
              <a:spcAft>
                <a:spcPts val="0"/>
              </a:spcAft>
              <a:buClrTx/>
              <a:buSzTx/>
              <a:buFont typeface="Arial"/>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180975" marR="0" lvl="0" indent="-180975"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Therefore there is no need to increase the sample size, based on the present results</a:t>
            </a:r>
          </a:p>
          <a:p>
            <a:pPr marL="180975" marR="0" lvl="0" indent="-180975" algn="l" defTabSz="457200" rtl="0" eaLnBrk="1" fontAlgn="auto" latinLnBrk="0" hangingPunct="1">
              <a:lnSpc>
                <a:spcPct val="100000"/>
              </a:lnSpc>
              <a:spcBef>
                <a:spcPct val="20000"/>
              </a:spcBef>
              <a:spcAft>
                <a:spcPts val="0"/>
              </a:spcAft>
              <a:buClrTx/>
              <a:buSzTx/>
              <a:buFont typeface="Arial"/>
              <a:buChar char="•"/>
              <a:tabLst/>
              <a:defRPr/>
            </a:pPr>
            <a:endParaRPr kumimoji="0" lang="en-GB" sz="1200" b="0" i="0" u="none" strike="noStrike" kern="1200" cap="none" spc="0" normalizeH="0" baseline="0" noProof="0" dirty="0" smtClean="0">
              <a:ln>
                <a:noFill/>
              </a:ln>
              <a:solidFill>
                <a:schemeClr val="tx1"/>
              </a:solidFill>
              <a:effectLst/>
              <a:uLnTx/>
              <a:uFillTx/>
              <a:latin typeface="+mn-lt"/>
              <a:ea typeface="+mn-ea"/>
              <a:cs typeface="+mn-cs"/>
            </a:endParaRPr>
          </a:p>
          <a:p>
            <a:pPr marL="180975" marR="0" lvl="0" indent="-180975"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Please confirm that </a:t>
            </a:r>
            <a:r>
              <a:rPr kumimoji="0" lang="en-GB" sz="2000" b="1" i="0" u="none" strike="noStrike" kern="1200" cap="none" spc="0" normalizeH="0" baseline="0" noProof="0" dirty="0" err="1" smtClean="0">
                <a:ln>
                  <a:noFill/>
                </a:ln>
                <a:solidFill>
                  <a:schemeClr val="tx1"/>
                </a:solidFill>
                <a:effectLst/>
                <a:uLnTx/>
                <a:uFillTx/>
                <a:latin typeface="+mn-lt"/>
                <a:ea typeface="+mn-ea"/>
                <a:cs typeface="+mn-cs"/>
              </a:rPr>
              <a:t>enrollment</a:t>
            </a:r>
            <a:r>
              <a:rPr kumimoji="0" lang="en-GB" sz="2000" b="1" i="0" u="none" strike="noStrike" kern="1200" cap="none" spc="0" normalizeH="0" baseline="0" noProof="0" dirty="0" smtClean="0">
                <a:ln>
                  <a:noFill/>
                </a:ln>
                <a:solidFill>
                  <a:schemeClr val="tx1"/>
                </a:solidFill>
                <a:effectLst/>
                <a:uLnTx/>
                <a:uFillTx/>
                <a:latin typeface="+mn-lt"/>
                <a:ea typeface="+mn-ea"/>
                <a:cs typeface="+mn-cs"/>
              </a:rPr>
              <a:t> hold can be changed to a stop?</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 calcmode="lin" valueType="num">
                                      <p:cBhvr additive="base">
                                        <p:cTn id="15"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 calcmode="lin" valueType="num">
                                      <p:cBhvr additive="base">
                                        <p:cTn id="21" dur="500" fill="hold"/>
                                        <p:tgtEl>
                                          <p:spTgt spid="16">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 calcmode="lin" valueType="num">
                                      <p:cBhvr additive="base">
                                        <p:cTn id="27" dur="500" fill="hold"/>
                                        <p:tgtEl>
                                          <p:spTgt spid="16">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anim calcmode="lin" valueType="num">
                                      <p:cBhvr additive="base">
                                        <p:cTn id="33" dur="500" fill="hold"/>
                                        <p:tgtEl>
                                          <p:spTgt spid="16">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Are you Awake? </a:t>
            </a:r>
            <a:r>
              <a:rPr lang="sv-SE" sz="2000" dirty="0" smtClean="0"/>
              <a:t>Slide</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44</a:t>
            </a:fld>
            <a:endParaRPr lang="en-GB" dirty="0"/>
          </a:p>
        </p:txBody>
      </p:sp>
      <p:sp>
        <p:nvSpPr>
          <p:cNvPr id="9" name="Content Placeholder 3"/>
          <p:cNvSpPr>
            <a:spLocks noGrp="1"/>
          </p:cNvSpPr>
          <p:nvPr>
            <p:ph idx="16"/>
          </p:nvPr>
        </p:nvSpPr>
        <p:spPr>
          <a:xfrm>
            <a:off x="237599" y="865030"/>
            <a:ext cx="8534926" cy="3981724"/>
          </a:xfrm>
          <a:prstGeom prst="rect">
            <a:avLst/>
          </a:prstGeom>
        </p:spPr>
        <p:txBody>
          <a:bodyPr/>
          <a:lstStyle/>
          <a:p>
            <a:r>
              <a:rPr lang="en-GB" dirty="0" smtClean="0"/>
              <a:t>Which Audience should see the Final results?</a:t>
            </a:r>
          </a:p>
          <a:p>
            <a:pPr lvl="1"/>
            <a:endParaRPr lang="en-GB" sz="1200" dirty="0" smtClean="0"/>
          </a:p>
          <a:p>
            <a:pPr marL="342900" indent="-342900">
              <a:buFont typeface="+mj-lt"/>
              <a:buAutoNum type="arabicPeriod"/>
            </a:pPr>
            <a:r>
              <a:rPr lang="en-GB" sz="1400" dirty="0" smtClean="0"/>
              <a:t>Your Study team</a:t>
            </a:r>
          </a:p>
          <a:p>
            <a:pPr lvl="1"/>
            <a:endParaRPr lang="en-GB" sz="1050" dirty="0" smtClean="0"/>
          </a:p>
          <a:p>
            <a:pPr marL="342900" indent="-342900">
              <a:buFont typeface="+mj-lt"/>
              <a:buAutoNum type="arabicPeriod"/>
            </a:pPr>
            <a:r>
              <a:rPr lang="en-GB" sz="1400" dirty="0" smtClean="0"/>
              <a:t>Your Project team</a:t>
            </a:r>
          </a:p>
          <a:p>
            <a:pPr lvl="1"/>
            <a:endParaRPr lang="en-GB" sz="1050" dirty="0" smtClean="0"/>
          </a:p>
          <a:p>
            <a:pPr marL="342900" indent="-342900">
              <a:buFont typeface="+mj-lt"/>
              <a:buAutoNum type="arabicPeriod"/>
            </a:pPr>
            <a:r>
              <a:rPr lang="en-GB" sz="1400" dirty="0" smtClean="0"/>
              <a:t>The ‘purse-strings’ holders</a:t>
            </a:r>
          </a:p>
          <a:p>
            <a:pPr lvl="1"/>
            <a:endParaRPr lang="en-GB" sz="1050" dirty="0" smtClean="0"/>
          </a:p>
          <a:p>
            <a:pPr marL="342900" indent="-342900">
              <a:buFont typeface="+mj-lt"/>
              <a:buAutoNum type="arabicPeriod"/>
            </a:pPr>
            <a:r>
              <a:rPr lang="en-GB" sz="1400" dirty="0" smtClean="0"/>
              <a:t>Fellow Statisticians</a:t>
            </a:r>
          </a:p>
          <a:p>
            <a:pPr marL="342900" indent="-342900">
              <a:buNone/>
            </a:pPr>
            <a:endParaRPr lang="en-GB" sz="1200" dirty="0" smtClean="0"/>
          </a:p>
          <a:p>
            <a:r>
              <a:rPr lang="en-GB" dirty="0" smtClean="0"/>
              <a:t>Everyone!</a:t>
            </a:r>
          </a:p>
          <a:p>
            <a:pPr lvl="1"/>
            <a:r>
              <a:rPr lang="en-GB" dirty="0" smtClean="0"/>
              <a:t>For (1) and (2) the previous slides are probably sufficient (plus demography)</a:t>
            </a:r>
          </a:p>
          <a:p>
            <a:pPr lvl="1"/>
            <a:r>
              <a:rPr lang="en-GB" dirty="0" smtClean="0"/>
              <a:t>(3) can probably manage with a quick email (2/3 slides max)</a:t>
            </a:r>
          </a:p>
          <a:p>
            <a:pPr lvl="1"/>
            <a:r>
              <a:rPr lang="en-GB" dirty="0" smtClean="0"/>
              <a:t>(4) may want to understand why the parameters change over time</a:t>
            </a:r>
          </a:p>
        </p:txBody>
      </p:sp>
      <p:sp>
        <p:nvSpPr>
          <p:cNvPr id="11" name="Oval 10"/>
          <p:cNvSpPr/>
          <p:nvPr/>
        </p:nvSpPr>
        <p:spPr>
          <a:xfrm>
            <a:off x="116878" y="2400585"/>
            <a:ext cx="2832578" cy="39876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Oval 6"/>
          <p:cNvSpPr/>
          <p:nvPr/>
        </p:nvSpPr>
        <p:spPr>
          <a:xfrm>
            <a:off x="96250" y="1244411"/>
            <a:ext cx="2832578" cy="39876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Oval 7"/>
          <p:cNvSpPr/>
          <p:nvPr/>
        </p:nvSpPr>
        <p:spPr>
          <a:xfrm>
            <a:off x="90525" y="1603061"/>
            <a:ext cx="2832578" cy="39876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Oval 9"/>
          <p:cNvSpPr/>
          <p:nvPr/>
        </p:nvSpPr>
        <p:spPr>
          <a:xfrm>
            <a:off x="96250" y="2001824"/>
            <a:ext cx="2832578" cy="398761"/>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 calcmode="lin" valueType="num">
                                      <p:cBhvr additive="base">
                                        <p:cTn id="2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 calcmode="lin" valueType="num">
                                      <p:cBhvr additive="base">
                                        <p:cTn id="45"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xEl>
                                              <p:pRg st="11" end="11"/>
                                            </p:txEl>
                                          </p:spTgt>
                                        </p:tgtEl>
                                        <p:attrNameLst>
                                          <p:attrName>style.visibility</p:attrName>
                                        </p:attrNameLst>
                                      </p:cBhvr>
                                      <p:to>
                                        <p:strVal val="visible"/>
                                      </p:to>
                                    </p:set>
                                    <p:anim calcmode="lin" valueType="num">
                                      <p:cBhvr additive="base">
                                        <p:cTn id="4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xEl>
                                              <p:pRg st="12" end="12"/>
                                            </p:txEl>
                                          </p:spTgt>
                                        </p:tgtEl>
                                        <p:attrNameLst>
                                          <p:attrName>style.visibility</p:attrName>
                                        </p:attrNameLst>
                                      </p:cBhvr>
                                      <p:to>
                                        <p:strVal val="visible"/>
                                      </p:to>
                                    </p:set>
                                    <p:anim calcmode="lin" valueType="num">
                                      <p:cBhvr additive="base">
                                        <p:cTn id="53"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xEl>
                                              <p:pRg st="13" end="13"/>
                                            </p:txEl>
                                          </p:spTgt>
                                        </p:tgtEl>
                                        <p:attrNameLst>
                                          <p:attrName>style.visibility</p:attrName>
                                        </p:attrNameLst>
                                      </p:cBhvr>
                                      <p:to>
                                        <p:strVal val="visible"/>
                                      </p:to>
                                    </p:set>
                                    <p:anim calcmode="lin" valueType="num">
                                      <p:cBhvr additive="base">
                                        <p:cTn id="57"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animBg="1"/>
      <p:bldP spid="7" grpId="0" animBg="1"/>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BSSR Results</a:t>
            </a:r>
            <a:endParaRPr lang="en-US" dirty="0"/>
          </a:p>
        </p:txBody>
      </p:sp>
    </p:spTree>
    <p:extLst>
      <p:ext uri="{BB962C8B-B14F-4D97-AF65-F5344CB8AC3E}">
        <p14:creationId xmlns:p14="http://schemas.microsoft.com/office/powerpoint/2010/main" xmlns="" val="3513003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0770" y="144000"/>
            <a:ext cx="8881943" cy="504000"/>
          </a:xfrm>
        </p:spPr>
        <p:txBody>
          <a:bodyPr/>
          <a:lstStyle/>
          <a:p>
            <a:r>
              <a:rPr lang="sv-SE" sz="2000" dirty="0" smtClean="0"/>
              <a:t>AZ COPD Exacerbation Study : </a:t>
            </a:r>
            <a:r>
              <a:rPr lang="en-GB" sz="2000" dirty="0" smtClean="0"/>
              <a:t>Comparison of BSSR results</a:t>
            </a:r>
            <a:r>
              <a:rPr lang="sv-SE" sz="2000" dirty="0" smtClean="0"/>
              <a:t> </a:t>
            </a:r>
            <a:r>
              <a:rPr lang="sv-SE" sz="1600" dirty="0" smtClean="0"/>
              <a:t>– result slide</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46</a:t>
            </a:fld>
            <a:endParaRPr lang="en-GB" dirty="0"/>
          </a:p>
        </p:txBody>
      </p:sp>
      <p:sp>
        <p:nvSpPr>
          <p:cNvPr id="9" name="Content Placeholder 3"/>
          <p:cNvSpPr>
            <a:spLocks noGrp="1"/>
          </p:cNvSpPr>
          <p:nvPr>
            <p:ph idx="16"/>
          </p:nvPr>
        </p:nvSpPr>
        <p:spPr>
          <a:xfrm>
            <a:off x="2798202" y="4543002"/>
            <a:ext cx="2560603" cy="303752"/>
          </a:xfrm>
          <a:prstGeom prst="rect">
            <a:avLst/>
          </a:prstGeom>
        </p:spPr>
        <p:txBody>
          <a:bodyPr/>
          <a:lstStyle/>
          <a:p>
            <a:pPr>
              <a:buNone/>
            </a:pPr>
            <a:r>
              <a:rPr lang="en-GB" dirty="0" smtClean="0"/>
              <a:t>* Data – not cleaned</a:t>
            </a:r>
            <a:endParaRPr lang="en-GB" dirty="0"/>
          </a:p>
        </p:txBody>
      </p:sp>
      <p:graphicFrame>
        <p:nvGraphicFramePr>
          <p:cNvPr id="7" name="Table 6"/>
          <p:cNvGraphicFramePr>
            <a:graphicFrameLocks noGrp="1"/>
          </p:cNvGraphicFramePr>
          <p:nvPr/>
        </p:nvGraphicFramePr>
        <p:xfrm>
          <a:off x="467544" y="764625"/>
          <a:ext cx="7825118" cy="2076569"/>
        </p:xfrm>
        <a:graphic>
          <a:graphicData uri="http://schemas.openxmlformats.org/drawingml/2006/table">
            <a:tbl>
              <a:tblPr firstRow="1" bandRow="1">
                <a:tableStyleId>{5C22544A-7EE6-4342-B048-85BDC9FD1C3A}</a:tableStyleId>
              </a:tblPr>
              <a:tblGrid>
                <a:gridCol w="2204711"/>
                <a:gridCol w="1562833"/>
                <a:gridCol w="1369553"/>
                <a:gridCol w="1529256"/>
                <a:gridCol w="1158765"/>
              </a:tblGrid>
              <a:tr h="769377">
                <a:tc>
                  <a:txBody>
                    <a:bodyPr/>
                    <a:lstStyle/>
                    <a:p>
                      <a:r>
                        <a:rPr lang="en-GB" sz="1400" dirty="0" smtClean="0"/>
                        <a:t>Summary results</a:t>
                      </a:r>
                      <a:endParaRPr lang="en-GB" sz="1400" dirty="0"/>
                    </a:p>
                  </a:txBody>
                  <a:tcPr/>
                </a:tc>
                <a:tc>
                  <a:txBody>
                    <a:bodyPr/>
                    <a:lstStyle/>
                    <a:p>
                      <a:pPr algn="ctr"/>
                      <a:r>
                        <a:rPr lang="en-GB" sz="1400" dirty="0" smtClean="0"/>
                        <a:t>Pilot BSSR – </a:t>
                      </a:r>
                    </a:p>
                    <a:p>
                      <a:pPr algn="ctr"/>
                      <a:r>
                        <a:rPr lang="en-GB" sz="1400" dirty="0" smtClean="0"/>
                        <a:t>31</a:t>
                      </a:r>
                      <a:r>
                        <a:rPr lang="en-GB" sz="1400" baseline="30000" dirty="0" smtClean="0"/>
                        <a:t>st</a:t>
                      </a:r>
                      <a:r>
                        <a:rPr lang="en-GB" sz="1400" dirty="0" smtClean="0"/>
                        <a:t> Jan </a:t>
                      </a:r>
                    </a:p>
                    <a:p>
                      <a:pPr algn="ctr"/>
                      <a:r>
                        <a:rPr lang="en-GB" sz="1400" dirty="0" smtClean="0"/>
                        <a:t>Data cleaned</a:t>
                      </a:r>
                      <a:endParaRPr lang="en-GB" sz="1400" dirty="0"/>
                    </a:p>
                  </a:txBody>
                  <a:tcPr/>
                </a:tc>
                <a:tc>
                  <a:txBody>
                    <a:bodyPr/>
                    <a:lstStyle/>
                    <a:p>
                      <a:pPr algn="ctr"/>
                      <a:r>
                        <a:rPr lang="en-GB" sz="1400" dirty="0" smtClean="0"/>
                        <a:t>16</a:t>
                      </a:r>
                      <a:r>
                        <a:rPr lang="en-GB" sz="1400" baseline="30000" dirty="0" smtClean="0"/>
                        <a:t>th</a:t>
                      </a:r>
                      <a:r>
                        <a:rPr lang="en-GB" sz="1400" dirty="0" smtClean="0"/>
                        <a:t> March </a:t>
                      </a:r>
                      <a:r>
                        <a:rPr lang="en-GB" sz="1600" baseline="0" dirty="0" smtClean="0"/>
                        <a:t>*</a:t>
                      </a:r>
                      <a:endParaRPr lang="en-GB" sz="1400" dirty="0"/>
                    </a:p>
                  </a:txBody>
                  <a:tcPr/>
                </a:tc>
                <a:tc>
                  <a:txBody>
                    <a:bodyPr/>
                    <a:lstStyle/>
                    <a:p>
                      <a:pPr algn="ctr"/>
                      <a:r>
                        <a:rPr lang="en-GB" sz="1400" dirty="0" smtClean="0"/>
                        <a:t>BSSR </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dirty="0" smtClean="0"/>
                        <a:t>30</a:t>
                      </a:r>
                      <a:r>
                        <a:rPr lang="en-GB" sz="1400" baseline="30000" dirty="0" smtClean="0"/>
                        <a:t>th</a:t>
                      </a:r>
                      <a:r>
                        <a:rPr lang="en-GB" sz="1400" dirty="0" smtClean="0"/>
                        <a:t> April  </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dirty="0" smtClean="0"/>
                        <a:t>Data cleaned</a:t>
                      </a:r>
                    </a:p>
                  </a:txBody>
                  <a:tcPr/>
                </a:tc>
                <a:tc>
                  <a:txBody>
                    <a:bodyPr/>
                    <a:lstStyle/>
                    <a:p>
                      <a:pPr algn="ctr"/>
                      <a:r>
                        <a:rPr lang="en-GB" sz="1400" dirty="0" smtClean="0"/>
                        <a:t>1</a:t>
                      </a:r>
                      <a:r>
                        <a:rPr lang="en-GB" sz="1400" baseline="30000" dirty="0" smtClean="0"/>
                        <a:t>st</a:t>
                      </a:r>
                      <a:r>
                        <a:rPr lang="en-GB" sz="1400" dirty="0" smtClean="0"/>
                        <a:t> June </a:t>
                      </a:r>
                      <a:r>
                        <a:rPr lang="en-GB" sz="1600" baseline="0" dirty="0" smtClean="0"/>
                        <a:t>*</a:t>
                      </a:r>
                      <a:endParaRPr lang="en-GB" sz="1400" dirty="0"/>
                    </a:p>
                  </a:txBody>
                  <a:tcPr/>
                </a:tc>
              </a:tr>
              <a:tr h="453752">
                <a:tc>
                  <a:txBody>
                    <a:bodyPr/>
                    <a:lstStyle/>
                    <a:p>
                      <a:r>
                        <a:rPr lang="en-GB" sz="1400" dirty="0" smtClean="0"/>
                        <a:t>Number of exacerbations</a:t>
                      </a:r>
                      <a:endParaRPr lang="en-GB" sz="1400" dirty="0"/>
                    </a:p>
                  </a:txBody>
                  <a:tcPr/>
                </a:tc>
                <a:tc>
                  <a:txBody>
                    <a:bodyPr/>
                    <a:lstStyle/>
                    <a:p>
                      <a:pPr algn="ctr"/>
                      <a:r>
                        <a:rPr lang="en-GB" sz="1400" dirty="0" smtClean="0"/>
                        <a:t>67</a:t>
                      </a:r>
                      <a:endParaRPr lang="en-GB" sz="1400" dirty="0"/>
                    </a:p>
                  </a:txBody>
                  <a:tcPr/>
                </a:tc>
                <a:tc>
                  <a:txBody>
                    <a:bodyPr/>
                    <a:lstStyle/>
                    <a:p>
                      <a:pPr algn="ctr"/>
                      <a:r>
                        <a:rPr lang="en-GB" sz="1400" dirty="0" smtClean="0"/>
                        <a:t>100</a:t>
                      </a:r>
                      <a:endParaRPr lang="en-GB" sz="1400" dirty="0"/>
                    </a:p>
                  </a:txBody>
                  <a:tcPr/>
                </a:tc>
                <a:tc>
                  <a:txBody>
                    <a:bodyPr/>
                    <a:lstStyle/>
                    <a:p>
                      <a:pPr algn="ctr"/>
                      <a:r>
                        <a:rPr lang="en-GB" sz="1400" dirty="0" smtClean="0"/>
                        <a:t>176</a:t>
                      </a:r>
                      <a:endParaRPr lang="en-GB" sz="1400" dirty="0"/>
                    </a:p>
                  </a:txBody>
                  <a:tcPr/>
                </a:tc>
                <a:tc>
                  <a:txBody>
                    <a:bodyPr/>
                    <a:lstStyle/>
                    <a:p>
                      <a:pPr algn="ctr"/>
                      <a:r>
                        <a:rPr lang="en-GB" sz="1400" dirty="0" smtClean="0"/>
                        <a:t>201</a:t>
                      </a:r>
                      <a:endParaRPr lang="en-GB" sz="1400" dirty="0"/>
                    </a:p>
                  </a:txBody>
                  <a:tcPr/>
                </a:tc>
              </a:tr>
              <a:tr h="296897">
                <a:tc>
                  <a:txBody>
                    <a:bodyPr/>
                    <a:lstStyle/>
                    <a:p>
                      <a:r>
                        <a:rPr lang="en-GB" sz="1400" dirty="0" smtClean="0"/>
                        <a:t>Total follow-up (years)</a:t>
                      </a:r>
                      <a:endParaRPr lang="en-GB" sz="1400" dirty="0"/>
                    </a:p>
                  </a:txBody>
                  <a:tcPr/>
                </a:tc>
                <a:tc>
                  <a:txBody>
                    <a:bodyPr/>
                    <a:lstStyle/>
                    <a:p>
                      <a:pPr algn="ctr"/>
                      <a:r>
                        <a:rPr lang="en-GB" sz="1600" dirty="0" smtClean="0"/>
                        <a:t>46</a:t>
                      </a:r>
                      <a:endParaRPr lang="en-GB" sz="1600" dirty="0"/>
                    </a:p>
                  </a:txBody>
                  <a:tcPr/>
                </a:tc>
                <a:tc>
                  <a:txBody>
                    <a:bodyPr/>
                    <a:lstStyle/>
                    <a:p>
                      <a:pPr algn="ctr"/>
                      <a:r>
                        <a:rPr lang="en-GB" sz="1600" dirty="0" smtClean="0"/>
                        <a:t>78</a:t>
                      </a:r>
                      <a:endParaRPr lang="en-GB" sz="1600" dirty="0"/>
                    </a:p>
                  </a:txBody>
                  <a:tcPr/>
                </a:tc>
                <a:tc>
                  <a:txBody>
                    <a:bodyPr/>
                    <a:lstStyle/>
                    <a:p>
                      <a:pPr algn="ctr"/>
                      <a:r>
                        <a:rPr lang="en-GB" sz="1600" dirty="0" smtClean="0"/>
                        <a:t>137</a:t>
                      </a:r>
                      <a:endParaRPr lang="en-GB" sz="1600" dirty="0"/>
                    </a:p>
                  </a:txBody>
                  <a:tcPr/>
                </a:tc>
                <a:tc>
                  <a:txBody>
                    <a:bodyPr/>
                    <a:lstStyle/>
                    <a:p>
                      <a:pPr algn="ctr"/>
                      <a:r>
                        <a:rPr lang="en-GB" sz="1600" dirty="0" smtClean="0"/>
                        <a:t>174</a:t>
                      </a:r>
                      <a:endParaRPr lang="en-GB" sz="1600" dirty="0"/>
                    </a:p>
                  </a:txBody>
                  <a:tcPr/>
                </a:tc>
              </a:tr>
              <a:tr h="426149">
                <a:tc>
                  <a:txBody>
                    <a:bodyPr/>
                    <a:lstStyle/>
                    <a:p>
                      <a:r>
                        <a:rPr lang="en-GB" sz="1400" dirty="0" smtClean="0"/>
                        <a:t>‘Crude’ 6-monthly exacerbation rate</a:t>
                      </a:r>
                      <a:endParaRPr lang="en-GB" sz="1400" dirty="0"/>
                    </a:p>
                  </a:txBody>
                  <a:tcPr/>
                </a:tc>
                <a:tc>
                  <a:txBody>
                    <a:bodyPr/>
                    <a:lstStyle/>
                    <a:p>
                      <a:pPr algn="ctr"/>
                      <a:r>
                        <a:rPr lang="en-GB" sz="1400" dirty="0" smtClean="0"/>
                        <a:t>0.72</a:t>
                      </a:r>
                      <a:endParaRPr lang="en-GB" sz="1400" dirty="0"/>
                    </a:p>
                  </a:txBody>
                  <a:tcPr/>
                </a:tc>
                <a:tc>
                  <a:txBody>
                    <a:bodyPr/>
                    <a:lstStyle/>
                    <a:p>
                      <a:pPr algn="ctr"/>
                      <a:r>
                        <a:rPr lang="en-GB" sz="1400" dirty="0" smtClean="0"/>
                        <a:t>0.65</a:t>
                      </a:r>
                      <a:endParaRPr lang="en-GB" sz="1400" dirty="0"/>
                    </a:p>
                  </a:txBody>
                  <a:tcPr/>
                </a:tc>
                <a:tc>
                  <a:txBody>
                    <a:bodyPr/>
                    <a:lstStyle/>
                    <a:p>
                      <a:pPr algn="ctr"/>
                      <a:r>
                        <a:rPr lang="en-GB" sz="1400" dirty="0" smtClean="0"/>
                        <a:t>0.65</a:t>
                      </a:r>
                      <a:endParaRPr lang="en-GB" sz="1400" dirty="0"/>
                    </a:p>
                  </a:txBody>
                  <a:tcPr/>
                </a:tc>
                <a:tc>
                  <a:txBody>
                    <a:bodyPr/>
                    <a:lstStyle/>
                    <a:p>
                      <a:pPr algn="ctr"/>
                      <a:r>
                        <a:rPr lang="en-GB" sz="1400" dirty="0" smtClean="0"/>
                        <a:t>0.6</a:t>
                      </a:r>
                      <a:endParaRPr lang="en-GB" sz="1400" dirty="0"/>
                    </a:p>
                  </a:txBody>
                  <a:tcPr/>
                </a:tc>
              </a:tr>
            </a:tbl>
          </a:graphicData>
        </a:graphic>
      </p:graphicFrame>
      <p:graphicFrame>
        <p:nvGraphicFramePr>
          <p:cNvPr id="8" name="Table 7"/>
          <p:cNvGraphicFramePr>
            <a:graphicFrameLocks noGrp="1"/>
          </p:cNvGraphicFramePr>
          <p:nvPr/>
        </p:nvGraphicFramePr>
        <p:xfrm>
          <a:off x="467544" y="2961835"/>
          <a:ext cx="7817235" cy="1320800"/>
        </p:xfrm>
        <a:graphic>
          <a:graphicData uri="http://schemas.openxmlformats.org/drawingml/2006/table">
            <a:tbl>
              <a:tblPr firstRow="1" bandRow="1">
                <a:tableStyleId>{5C22544A-7EE6-4342-B048-85BDC9FD1C3A}</a:tableStyleId>
              </a:tblPr>
              <a:tblGrid>
                <a:gridCol w="2204711"/>
                <a:gridCol w="1562832"/>
                <a:gridCol w="1369554"/>
                <a:gridCol w="1521373"/>
                <a:gridCol w="1158765"/>
              </a:tblGrid>
              <a:tr h="370840">
                <a:tc>
                  <a:txBody>
                    <a:bodyPr/>
                    <a:lstStyle/>
                    <a:p>
                      <a:r>
                        <a:rPr lang="en-GB" dirty="0" smtClean="0"/>
                        <a:t>Model results</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370840">
                <a:tc>
                  <a:txBody>
                    <a:bodyPr/>
                    <a:lstStyle/>
                    <a:p>
                      <a:r>
                        <a:rPr lang="en-GB" dirty="0" smtClean="0"/>
                        <a:t>Overall rate</a:t>
                      </a:r>
                      <a:endParaRPr lang="en-GB" dirty="0"/>
                    </a:p>
                  </a:txBody>
                  <a:tcPr/>
                </a:tc>
                <a:tc>
                  <a:txBody>
                    <a:bodyPr/>
                    <a:lstStyle/>
                    <a:p>
                      <a:pPr algn="ctr"/>
                      <a:r>
                        <a:rPr lang="en-GB" dirty="0" smtClean="0"/>
                        <a:t>0.70</a:t>
                      </a:r>
                      <a:endParaRPr lang="en-GB" dirty="0"/>
                    </a:p>
                  </a:txBody>
                  <a:tcPr/>
                </a:tc>
                <a:tc>
                  <a:txBody>
                    <a:bodyPr/>
                    <a:lstStyle/>
                    <a:p>
                      <a:pPr algn="ctr"/>
                      <a:r>
                        <a:rPr lang="en-GB" dirty="0" smtClean="0"/>
                        <a:t>0.61</a:t>
                      </a:r>
                      <a:endParaRPr lang="en-GB" dirty="0"/>
                    </a:p>
                  </a:txBody>
                  <a:tcPr/>
                </a:tc>
                <a:tc>
                  <a:txBody>
                    <a:bodyPr/>
                    <a:lstStyle/>
                    <a:p>
                      <a:pPr algn="ctr"/>
                      <a:r>
                        <a:rPr lang="en-GB" dirty="0" smtClean="0"/>
                        <a:t>0.6</a:t>
                      </a:r>
                      <a:endParaRPr lang="en-GB" dirty="0"/>
                    </a:p>
                  </a:txBody>
                  <a:tcPr/>
                </a:tc>
                <a:tc>
                  <a:txBody>
                    <a:bodyPr/>
                    <a:lstStyle/>
                    <a:p>
                      <a:pPr algn="ctr"/>
                      <a:r>
                        <a:rPr lang="en-GB" dirty="0" smtClean="0"/>
                        <a:t>0.54</a:t>
                      </a:r>
                      <a:endParaRPr lang="en-GB" dirty="0"/>
                    </a:p>
                  </a:txBody>
                  <a:tcPr/>
                </a:tc>
              </a:tr>
              <a:tr h="370840">
                <a:tc>
                  <a:txBody>
                    <a:bodyPr/>
                    <a:lstStyle/>
                    <a:p>
                      <a:r>
                        <a:rPr lang="en-GB" sz="1600" dirty="0" smtClean="0"/>
                        <a:t>Over-dispersion parameter</a:t>
                      </a:r>
                      <a:endParaRPr lang="en-GB" sz="1600" dirty="0"/>
                    </a:p>
                  </a:txBody>
                  <a:tcPr/>
                </a:tc>
                <a:tc>
                  <a:txBody>
                    <a:bodyPr/>
                    <a:lstStyle/>
                    <a:p>
                      <a:pPr algn="ctr"/>
                      <a:r>
                        <a:rPr lang="en-GB" dirty="0" smtClean="0"/>
                        <a:t>0</a:t>
                      </a:r>
                      <a:endParaRPr lang="en-GB" dirty="0"/>
                    </a:p>
                  </a:txBody>
                  <a:tcPr/>
                </a:tc>
                <a:tc>
                  <a:txBody>
                    <a:bodyPr/>
                    <a:lstStyle/>
                    <a:p>
                      <a:pPr algn="ctr"/>
                      <a:r>
                        <a:rPr lang="en-GB" dirty="0" smtClean="0"/>
                        <a:t>0</a:t>
                      </a:r>
                      <a:endParaRPr lang="en-GB" dirty="0"/>
                    </a:p>
                  </a:txBody>
                  <a:tcPr/>
                </a:tc>
                <a:tc>
                  <a:txBody>
                    <a:bodyPr/>
                    <a:lstStyle/>
                    <a:p>
                      <a:pPr algn="ctr"/>
                      <a:r>
                        <a:rPr lang="en-GB" dirty="0" smtClean="0"/>
                        <a:t>0.03</a:t>
                      </a:r>
                      <a:endParaRPr lang="en-GB" dirty="0"/>
                    </a:p>
                  </a:txBody>
                  <a:tcPr/>
                </a:tc>
                <a:tc>
                  <a:txBody>
                    <a:bodyPr/>
                    <a:lstStyle/>
                    <a:p>
                      <a:pPr algn="ctr"/>
                      <a:r>
                        <a:rPr lang="en-GB" dirty="0" smtClean="0"/>
                        <a:t>0.2</a:t>
                      </a:r>
                      <a:endParaRPr lang="en-GB" dirty="0"/>
                    </a:p>
                  </a:txBody>
                  <a:tcPr/>
                </a:tc>
              </a:tr>
            </a:tbl>
          </a:graphicData>
        </a:graphic>
      </p:graphicFrame>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pPr>
              <a:defRPr/>
            </a:pPr>
            <a:fld id="{1748D8EB-9301-403A-889B-E8DDB32CFF4A}" type="slidenum">
              <a:rPr lang="en-GB" smtClean="0"/>
              <a:pPr>
                <a:defRPr/>
              </a:pPr>
              <a:t>47</a:t>
            </a:fld>
            <a:endParaRPr lang="en-GB" dirty="0"/>
          </a:p>
        </p:txBody>
      </p:sp>
      <p:sp>
        <p:nvSpPr>
          <p:cNvPr id="7" name="Footer Placeholder 6"/>
          <p:cNvSpPr>
            <a:spLocks noGrp="1"/>
          </p:cNvSpPr>
          <p:nvPr>
            <p:ph type="ftr" sz="quarter" idx="16"/>
          </p:nvPr>
        </p:nvSpPr>
        <p:spPr/>
        <p:txBody>
          <a:bodyPr/>
          <a:lstStyle/>
          <a:p>
            <a:endParaRPr lang="sv-SE" sz="1100" dirty="0"/>
          </a:p>
        </p:txBody>
      </p:sp>
      <p:graphicFrame>
        <p:nvGraphicFramePr>
          <p:cNvPr id="8" name="Table 7"/>
          <p:cNvGraphicFramePr>
            <a:graphicFrameLocks noGrp="1"/>
          </p:cNvGraphicFramePr>
          <p:nvPr/>
        </p:nvGraphicFramePr>
        <p:xfrm>
          <a:off x="237062" y="914400"/>
          <a:ext cx="8640960" cy="2600093"/>
        </p:xfrm>
        <a:graphic>
          <a:graphicData uri="http://schemas.openxmlformats.org/drawingml/2006/table">
            <a:tbl>
              <a:tblPr firstRow="1" bandRow="1">
                <a:tableStyleId>{5C22544A-7EE6-4342-B048-85BDC9FD1C3A}</a:tableStyleId>
              </a:tblPr>
              <a:tblGrid>
                <a:gridCol w="2592288"/>
                <a:gridCol w="4248472"/>
                <a:gridCol w="1800200"/>
              </a:tblGrid>
              <a:tr h="561975">
                <a:tc rowSpan="2">
                  <a:txBody>
                    <a:bodyPr/>
                    <a:lstStyle/>
                    <a:p>
                      <a:pPr algn="ctr"/>
                      <a:r>
                        <a:rPr lang="en-GB" sz="1200" dirty="0" smtClean="0"/>
                        <a:t>Initial Scenarios (first 2 rows) / </a:t>
                      </a:r>
                    </a:p>
                    <a:p>
                      <a:pPr algn="ctr"/>
                      <a:r>
                        <a:rPr lang="en-GB" sz="1200" dirty="0" smtClean="0"/>
                        <a:t>Results observed (final 3 rows)</a:t>
                      </a:r>
                      <a:endParaRPr lang="en-GB" sz="1200" dirty="0"/>
                    </a:p>
                  </a:txBody>
                  <a:tcPr marT="34290" marB="34290" anchor="ctr"/>
                </a:tc>
                <a:tc rowSpan="2">
                  <a:txBody>
                    <a:bodyPr/>
                    <a:lstStyle/>
                    <a:p>
                      <a:pPr algn="ctr"/>
                      <a:r>
                        <a:rPr lang="en-GB" sz="1800" dirty="0" smtClean="0"/>
                        <a:t>Parameters</a:t>
                      </a:r>
                      <a:endParaRPr lang="en-GB" sz="1800" dirty="0"/>
                    </a:p>
                  </a:txBody>
                  <a:tcPr marT="34290" marB="34290" anchor="ctr"/>
                </a:tc>
                <a:tc>
                  <a:txBody>
                    <a:bodyPr/>
                    <a:lstStyle/>
                    <a:p>
                      <a:pPr algn="ctr"/>
                      <a:r>
                        <a:rPr lang="en-GB" sz="1600" dirty="0" err="1" smtClean="0"/>
                        <a:t>MDD</a:t>
                      </a:r>
                      <a:r>
                        <a:rPr lang="en-GB" sz="1600" dirty="0" smtClean="0"/>
                        <a:t> 95%* </a:t>
                      </a:r>
                      <a:endParaRPr lang="en-GB" sz="1600" dirty="0"/>
                    </a:p>
                  </a:txBody>
                  <a:tcPr marT="34290" marB="34290" anchor="ctr"/>
                </a:tc>
              </a:tr>
              <a:tr h="482684">
                <a:tc vMerge="1">
                  <a:txBody>
                    <a:bodyPr/>
                    <a:lstStyle/>
                    <a:p>
                      <a:endParaRPr lang="en-GB" dirty="0"/>
                    </a:p>
                  </a:txBody>
                  <a:tcPr/>
                </a:tc>
                <a:tc vMerge="1">
                  <a:txBody>
                    <a:bodyPr/>
                    <a:lstStyle/>
                    <a:p>
                      <a:endParaRPr lang="en-GB" dirty="0"/>
                    </a:p>
                  </a:txBody>
                  <a:tcPr/>
                </a:tc>
                <a:tc>
                  <a:txBody>
                    <a:bodyPr/>
                    <a:lstStyle/>
                    <a:p>
                      <a:pPr algn="ctr"/>
                      <a:r>
                        <a:rPr lang="en-GB" sz="1400" dirty="0" smtClean="0"/>
                        <a:t>N = 1136 (protocol)</a:t>
                      </a:r>
                      <a:endParaRPr lang="en-GB" sz="1400" dirty="0"/>
                    </a:p>
                  </a:txBody>
                  <a:tcPr marT="34290" marB="34290" anchor="ctr"/>
                </a:tc>
              </a:tr>
              <a:tr h="309087">
                <a:tc>
                  <a:txBody>
                    <a:bodyPr/>
                    <a:lstStyle/>
                    <a:p>
                      <a:r>
                        <a:rPr lang="en-GB" sz="1200" dirty="0" smtClean="0"/>
                        <a:t>Protocol Assumptions</a:t>
                      </a:r>
                      <a:endParaRPr lang="en-GB" sz="12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overall rate = </a:t>
                      </a:r>
                      <a:r>
                        <a:rPr lang="en-GB" sz="1200" baseline="0" dirty="0" smtClean="0"/>
                        <a:t>0.516, </a:t>
                      </a:r>
                      <a:r>
                        <a:rPr lang="en-GB" sz="1200" baseline="0" dirty="0" err="1" smtClean="0"/>
                        <a:t>overdispersion</a:t>
                      </a:r>
                      <a:r>
                        <a:rPr lang="en-GB" sz="1200" baseline="0" dirty="0" smtClean="0"/>
                        <a:t> = 0.6</a:t>
                      </a:r>
                      <a:endParaRPr lang="en-GB" sz="1200" dirty="0" smtClean="0"/>
                    </a:p>
                  </a:txBody>
                  <a:tcPr marT="34290" marB="34290"/>
                </a:tc>
                <a:tc>
                  <a:txBody>
                    <a:bodyPr/>
                    <a:lstStyle/>
                    <a:p>
                      <a:r>
                        <a:rPr lang="en-GB" sz="1100" dirty="0" smtClean="0"/>
                        <a:t>0.82 (18%)</a:t>
                      </a:r>
                      <a:endParaRPr lang="en-GB" sz="1100" dirty="0"/>
                    </a:p>
                  </a:txBody>
                  <a:tcPr marT="34290" marB="34290"/>
                </a:tc>
              </a:tr>
              <a:tr h="309087">
                <a:tc>
                  <a:txBody>
                    <a:bodyPr/>
                    <a:lstStyle/>
                    <a:p>
                      <a:r>
                        <a:rPr lang="en-GB" sz="1200" dirty="0" smtClean="0"/>
                        <a:t>High </a:t>
                      </a:r>
                      <a:r>
                        <a:rPr lang="en-GB" sz="1200" dirty="0" err="1" smtClean="0"/>
                        <a:t>exac</a:t>
                      </a:r>
                      <a:r>
                        <a:rPr lang="en-GB" sz="1200" dirty="0" smtClean="0"/>
                        <a:t>. rate</a:t>
                      </a:r>
                      <a:endParaRPr lang="en-GB" sz="1200" dirty="0"/>
                    </a:p>
                  </a:txBody>
                  <a:tcPr marT="34290" marB="34290"/>
                </a:tc>
                <a:tc>
                  <a:txBody>
                    <a:bodyPr/>
                    <a:lstStyle/>
                    <a:p>
                      <a:r>
                        <a:rPr lang="en-GB" sz="1200" dirty="0" smtClean="0"/>
                        <a:t>overall rate = </a:t>
                      </a:r>
                      <a:r>
                        <a:rPr lang="en-GB" sz="1200" baseline="0" dirty="0" smtClean="0"/>
                        <a:t>0.7, </a:t>
                      </a:r>
                      <a:r>
                        <a:rPr lang="en-GB" sz="1200" baseline="0" dirty="0" err="1" smtClean="0"/>
                        <a:t>overdispersion</a:t>
                      </a:r>
                      <a:r>
                        <a:rPr lang="en-GB" sz="1200" baseline="0" dirty="0" smtClean="0"/>
                        <a:t> = 0.6</a:t>
                      </a:r>
                      <a:endParaRPr lang="en-GB" sz="1200" dirty="0"/>
                    </a:p>
                  </a:txBody>
                  <a:tcPr marT="34290" marB="34290"/>
                </a:tc>
                <a:tc>
                  <a:txBody>
                    <a:bodyPr/>
                    <a:lstStyle/>
                    <a:p>
                      <a:r>
                        <a:rPr lang="en-GB" sz="1100" dirty="0" smtClean="0"/>
                        <a:t>0.84 (16%)</a:t>
                      </a:r>
                      <a:endParaRPr lang="en-GB" sz="1100" dirty="0"/>
                    </a:p>
                  </a:txBody>
                  <a:tcPr marT="34290" marB="34290"/>
                </a:tc>
              </a:tr>
              <a:tr h="309087">
                <a:tc>
                  <a:txBody>
                    <a:bodyPr/>
                    <a:lstStyle/>
                    <a:p>
                      <a:r>
                        <a:rPr lang="en-GB" sz="1600" dirty="0" smtClean="0"/>
                        <a:t>BSSR1 – 31</a:t>
                      </a:r>
                      <a:r>
                        <a:rPr lang="en-GB" sz="1600" baseline="30000" dirty="0" smtClean="0"/>
                        <a:t>st</a:t>
                      </a:r>
                      <a:r>
                        <a:rPr lang="en-GB" sz="1600" dirty="0" smtClean="0"/>
                        <a:t> Jan</a:t>
                      </a:r>
                      <a:endParaRPr lang="en-GB" sz="16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overall rate=0.70 </a:t>
                      </a:r>
                      <a:r>
                        <a:rPr lang="en-GB" sz="1600" dirty="0" err="1" smtClean="0"/>
                        <a:t>overdispersion</a:t>
                      </a:r>
                      <a:r>
                        <a:rPr lang="en-GB" sz="1600" dirty="0" smtClean="0"/>
                        <a:t> = 0</a:t>
                      </a:r>
                    </a:p>
                  </a:txBody>
                  <a:tcPr marT="34290" marB="34290"/>
                </a:tc>
                <a:tc>
                  <a:txBody>
                    <a:bodyPr/>
                    <a:lstStyle/>
                    <a:p>
                      <a:r>
                        <a:rPr lang="en-GB" sz="1400" dirty="0" smtClean="0"/>
                        <a:t>0.86 (14%)</a:t>
                      </a:r>
                      <a:endParaRPr lang="en-GB" sz="1400" dirty="0"/>
                    </a:p>
                  </a:txBody>
                  <a:tcPr marT="34290" marB="34290"/>
                </a:tc>
              </a:tr>
              <a:tr h="309087">
                <a:tc>
                  <a:txBody>
                    <a:bodyPr/>
                    <a:lstStyle/>
                    <a:p>
                      <a:r>
                        <a:rPr lang="en-GB" sz="1600" dirty="0" smtClean="0">
                          <a:solidFill>
                            <a:schemeClr val="tx1"/>
                          </a:solidFill>
                        </a:rPr>
                        <a:t>BSSR2 – 30</a:t>
                      </a:r>
                      <a:r>
                        <a:rPr lang="en-GB" sz="1600" baseline="30000" dirty="0" smtClean="0">
                          <a:solidFill>
                            <a:schemeClr val="tx1"/>
                          </a:solidFill>
                        </a:rPr>
                        <a:t>th</a:t>
                      </a:r>
                      <a:r>
                        <a:rPr lang="en-GB" sz="1600" dirty="0" smtClean="0">
                          <a:solidFill>
                            <a:schemeClr val="tx1"/>
                          </a:solidFill>
                        </a:rPr>
                        <a:t> April</a:t>
                      </a:r>
                      <a:endParaRPr lang="en-GB" sz="1600" dirty="0">
                        <a:solidFill>
                          <a:schemeClr val="tx1"/>
                        </a:solidFill>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overall rate=0.60 </a:t>
                      </a:r>
                      <a:r>
                        <a:rPr lang="en-GB" sz="1600" dirty="0" err="1" smtClean="0">
                          <a:solidFill>
                            <a:schemeClr val="tx1"/>
                          </a:solidFill>
                        </a:rPr>
                        <a:t>overdispersion</a:t>
                      </a:r>
                      <a:r>
                        <a:rPr lang="en-GB" sz="1600" dirty="0" smtClean="0">
                          <a:solidFill>
                            <a:schemeClr val="tx1"/>
                          </a:solidFill>
                        </a:rPr>
                        <a:t>=0.03</a:t>
                      </a:r>
                    </a:p>
                  </a:txBody>
                  <a:tcPr marT="34290" marB="34290"/>
                </a:tc>
                <a:tc>
                  <a:txBody>
                    <a:bodyPr/>
                    <a:lstStyle/>
                    <a:p>
                      <a:r>
                        <a:rPr lang="en-GB" sz="1400" dirty="0" smtClean="0">
                          <a:solidFill>
                            <a:schemeClr val="tx1"/>
                          </a:solidFill>
                        </a:rPr>
                        <a:t>0.85 (15%)</a:t>
                      </a:r>
                      <a:endParaRPr lang="en-GB" sz="1400" dirty="0">
                        <a:solidFill>
                          <a:schemeClr val="tx1"/>
                        </a:solidFill>
                      </a:endParaRPr>
                    </a:p>
                  </a:txBody>
                  <a:tcPr marT="34290" marB="34290"/>
                </a:tc>
              </a:tr>
              <a:tr h="309087">
                <a:tc>
                  <a:txBody>
                    <a:bodyPr/>
                    <a:lstStyle/>
                    <a:p>
                      <a:r>
                        <a:rPr lang="en-GB" sz="1600" dirty="0" smtClean="0"/>
                        <a:t>1</a:t>
                      </a:r>
                      <a:r>
                        <a:rPr lang="en-GB" sz="1600" baseline="30000" dirty="0" smtClean="0"/>
                        <a:t>st</a:t>
                      </a:r>
                      <a:r>
                        <a:rPr lang="en-GB" sz="1600" dirty="0" smtClean="0"/>
                        <a:t> June Bi-Weekly</a:t>
                      </a:r>
                      <a:endParaRPr lang="en-GB" sz="1600" dirty="0"/>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overall rate=0.54 </a:t>
                      </a:r>
                      <a:r>
                        <a:rPr lang="en-GB" sz="1600" dirty="0" err="1" smtClean="0"/>
                        <a:t>overdispersion</a:t>
                      </a:r>
                      <a:r>
                        <a:rPr lang="en-GB" sz="1600" dirty="0" smtClean="0"/>
                        <a:t>=0.2</a:t>
                      </a:r>
                    </a:p>
                  </a:txBody>
                  <a:tcPr marT="34290" marB="34290"/>
                </a:tc>
                <a:tc>
                  <a:txBody>
                    <a:bodyPr/>
                    <a:lstStyle/>
                    <a:p>
                      <a:r>
                        <a:rPr lang="en-GB" sz="1400" dirty="0" smtClean="0"/>
                        <a:t>0.84 (16%)</a:t>
                      </a:r>
                      <a:endParaRPr lang="en-GB" sz="1400" dirty="0"/>
                    </a:p>
                  </a:txBody>
                  <a:tcPr marT="34290" marB="34290"/>
                </a:tc>
              </a:tr>
            </a:tbl>
          </a:graphicData>
        </a:graphic>
      </p:graphicFrame>
      <p:sp>
        <p:nvSpPr>
          <p:cNvPr id="10" name="Rectangle 9"/>
          <p:cNvSpPr/>
          <p:nvPr/>
        </p:nvSpPr>
        <p:spPr>
          <a:xfrm>
            <a:off x="323528" y="3968938"/>
            <a:ext cx="7704856" cy="276999"/>
          </a:xfrm>
          <a:prstGeom prst="rect">
            <a:avLst/>
          </a:prstGeom>
        </p:spPr>
        <p:txBody>
          <a:bodyPr wrap="square">
            <a:spAutoFit/>
          </a:bodyPr>
          <a:lstStyle/>
          <a:p>
            <a:r>
              <a:rPr lang="en-GB" sz="1200" b="0" dirty="0" smtClean="0"/>
              <a:t>* </a:t>
            </a:r>
            <a:r>
              <a:rPr lang="en-GB" sz="1200" b="0" dirty="0" err="1" smtClean="0"/>
              <a:t>MDD</a:t>
            </a:r>
            <a:r>
              <a:rPr lang="en-GB" sz="1200" b="0" dirty="0" smtClean="0"/>
              <a:t> (95%) is calculated as the smallest difference (here a rate ratio) that would result in a p-value of 0.0499. </a:t>
            </a:r>
          </a:p>
        </p:txBody>
      </p:sp>
      <p:sp>
        <p:nvSpPr>
          <p:cNvPr id="14" name="Title 5"/>
          <p:cNvSpPr>
            <a:spLocks noGrp="1"/>
          </p:cNvSpPr>
          <p:nvPr>
            <p:ph type="title"/>
          </p:nvPr>
        </p:nvSpPr>
        <p:spPr>
          <a:xfrm>
            <a:off x="60385" y="144000"/>
            <a:ext cx="9083615" cy="504000"/>
          </a:xfrm>
        </p:spPr>
        <p:txBody>
          <a:bodyPr/>
          <a:lstStyle/>
          <a:p>
            <a:r>
              <a:rPr lang="sv-SE" sz="2000" b="1" dirty="0" smtClean="0">
                <a:solidFill>
                  <a:srgbClr val="830051"/>
                </a:solidFill>
                <a:latin typeface="Arial" pitchFamily="34" charset="0"/>
                <a:cs typeface="Arial" pitchFamily="34" charset="0"/>
              </a:rPr>
              <a:t>AZ COPD Exacerbation Study : </a:t>
            </a:r>
            <a:r>
              <a:rPr lang="en-GB" sz="2000" b="1" dirty="0" smtClean="0">
                <a:solidFill>
                  <a:srgbClr val="830051"/>
                </a:solidFill>
                <a:latin typeface="Arial" pitchFamily="34" charset="0"/>
                <a:cs typeface="Arial" pitchFamily="34" charset="0"/>
              </a:rPr>
              <a:t>Comparison of BSSR results</a:t>
            </a:r>
            <a:r>
              <a:rPr lang="sv-SE" sz="2000" b="1" dirty="0" smtClean="0">
                <a:solidFill>
                  <a:srgbClr val="830051"/>
                </a:solidFill>
                <a:latin typeface="Arial" pitchFamily="34" charset="0"/>
                <a:cs typeface="Arial" pitchFamily="34" charset="0"/>
              </a:rPr>
              <a:t> </a:t>
            </a:r>
            <a:r>
              <a:rPr lang="sv-SE" sz="1800" b="1" dirty="0" smtClean="0">
                <a:solidFill>
                  <a:srgbClr val="830051"/>
                </a:solidFill>
                <a:latin typeface="Arial" pitchFamily="34" charset="0"/>
                <a:cs typeface="Arial" pitchFamily="34" charset="0"/>
              </a:rPr>
              <a:t>– result slide</a:t>
            </a:r>
            <a:endParaRPr lang="en-GB" sz="2000" b="1" dirty="0">
              <a:solidFill>
                <a:srgbClr val="83005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49" y="195486"/>
            <a:ext cx="8738559" cy="383400"/>
          </a:xfrm>
        </p:spPr>
        <p:txBody>
          <a:bodyPr vert="horz"/>
          <a:lstStyle/>
          <a:p>
            <a:pPr algn="l"/>
            <a:r>
              <a:rPr lang="en-GB" sz="2400" b="1" dirty="0" smtClean="0">
                <a:solidFill>
                  <a:srgbClr val="830051"/>
                </a:solidFill>
                <a:latin typeface="Arial" pitchFamily="34" charset="0"/>
                <a:cs typeface="Arial" pitchFamily="34" charset="0"/>
              </a:rPr>
              <a:t>AZ </a:t>
            </a:r>
            <a:r>
              <a:rPr lang="en-GB" sz="2400" b="1" dirty="0" err="1" smtClean="0">
                <a:solidFill>
                  <a:srgbClr val="830051"/>
                </a:solidFill>
                <a:latin typeface="Arial" pitchFamily="34" charset="0"/>
                <a:cs typeface="Arial" pitchFamily="34" charset="0"/>
              </a:rPr>
              <a:t>COPD</a:t>
            </a:r>
            <a:r>
              <a:rPr lang="en-GB" sz="2400" b="1" dirty="0" smtClean="0">
                <a:solidFill>
                  <a:srgbClr val="830051"/>
                </a:solidFill>
                <a:latin typeface="Arial" pitchFamily="34" charset="0"/>
                <a:cs typeface="Arial" pitchFamily="34" charset="0"/>
              </a:rPr>
              <a:t> Exacerbation Study : Overdispersion (over time) </a:t>
            </a:r>
            <a:endParaRPr lang="en-GB" sz="2400" b="1" dirty="0">
              <a:solidFill>
                <a:srgbClr val="830051"/>
              </a:solidFill>
              <a:latin typeface="Arial" pitchFamily="34" charset="0"/>
              <a:cs typeface="Arial" pitchFamily="34" charset="0"/>
            </a:endParaRPr>
          </a:p>
        </p:txBody>
      </p:sp>
      <p:sp>
        <p:nvSpPr>
          <p:cNvPr id="3" name="Text Placeholder 2"/>
          <p:cNvSpPr>
            <a:spLocks noGrp="1"/>
          </p:cNvSpPr>
          <p:nvPr>
            <p:ph type="body" sz="quarter" idx="12"/>
          </p:nvPr>
        </p:nvSpPr>
        <p:spPr>
          <a:xfrm>
            <a:off x="309600" y="625284"/>
            <a:ext cx="8416800" cy="270030"/>
          </a:xfrm>
        </p:spPr>
        <p:txBody>
          <a:bodyPr>
            <a:normAutofit fontScale="70000" lnSpcReduction="20000"/>
          </a:bodyPr>
          <a:lstStyle/>
          <a:p>
            <a:r>
              <a:rPr lang="en-GB" sz="2000" dirty="0" smtClean="0"/>
              <a:t>Comparison with Cleaned BSSR1 &amp; BSSR2 data</a:t>
            </a:r>
            <a:endParaRPr lang="en-GB" sz="2000" dirty="0"/>
          </a:p>
        </p:txBody>
      </p:sp>
      <p:sp>
        <p:nvSpPr>
          <p:cNvPr id="6" name="Slide Number Placeholder 5"/>
          <p:cNvSpPr>
            <a:spLocks noGrp="1"/>
          </p:cNvSpPr>
          <p:nvPr>
            <p:ph type="sldNum" sz="quarter" idx="15"/>
          </p:nvPr>
        </p:nvSpPr>
        <p:spPr/>
        <p:txBody>
          <a:bodyPr/>
          <a:lstStyle/>
          <a:p>
            <a:pPr>
              <a:defRPr/>
            </a:pPr>
            <a:fld id="{1748D8EB-9301-403A-889B-E8DDB32CFF4A}" type="slidenum">
              <a:rPr lang="en-GB" smtClean="0"/>
              <a:pPr>
                <a:defRPr/>
              </a:pPr>
              <a:t>48</a:t>
            </a:fld>
            <a:endParaRPr lang="en-GB" dirty="0"/>
          </a:p>
        </p:txBody>
      </p:sp>
      <p:sp>
        <p:nvSpPr>
          <p:cNvPr id="7" name="Footer Placeholder 6"/>
          <p:cNvSpPr>
            <a:spLocks noGrp="1"/>
          </p:cNvSpPr>
          <p:nvPr>
            <p:ph type="ftr" sz="quarter" idx="16"/>
          </p:nvPr>
        </p:nvSpPr>
        <p:spPr/>
        <p:txBody>
          <a:bodyPr/>
          <a:lstStyle/>
          <a:p>
            <a:endParaRPr lang="sv-SE" sz="1100" dirty="0"/>
          </a:p>
        </p:txBody>
      </p:sp>
      <p:graphicFrame>
        <p:nvGraphicFramePr>
          <p:cNvPr id="8" name="Table 7"/>
          <p:cNvGraphicFramePr>
            <a:graphicFrameLocks noGrp="1"/>
          </p:cNvGraphicFramePr>
          <p:nvPr/>
        </p:nvGraphicFramePr>
        <p:xfrm>
          <a:off x="349405" y="957532"/>
          <a:ext cx="7736230" cy="2781451"/>
        </p:xfrm>
        <a:graphic>
          <a:graphicData uri="http://schemas.openxmlformats.org/drawingml/2006/table">
            <a:tbl>
              <a:tblPr firstRow="1" bandRow="1">
                <a:tableStyleId>{5C22544A-7EE6-4342-B048-85BDC9FD1C3A}</a:tableStyleId>
              </a:tblPr>
              <a:tblGrid>
                <a:gridCol w="1620049"/>
                <a:gridCol w="1344626"/>
                <a:gridCol w="1064495"/>
                <a:gridCol w="1083170"/>
                <a:gridCol w="1251249"/>
                <a:gridCol w="1372641"/>
              </a:tblGrid>
              <a:tr h="630378">
                <a:tc>
                  <a:txBody>
                    <a:bodyPr/>
                    <a:lstStyle/>
                    <a:p>
                      <a:endParaRPr lang="en-GB" sz="1200" dirty="0"/>
                    </a:p>
                  </a:txBody>
                  <a:tcPr marT="34290" marB="34290"/>
                </a:tc>
                <a:tc>
                  <a:txBody>
                    <a:bodyPr/>
                    <a:lstStyle/>
                    <a:p>
                      <a:r>
                        <a:rPr lang="en-GB" sz="1200" dirty="0" smtClean="0"/>
                        <a:t>Protocol (assumptions)</a:t>
                      </a:r>
                      <a:endParaRPr lang="en-GB" sz="1200" dirty="0"/>
                    </a:p>
                  </a:txBody>
                  <a:tcPr marT="34290" marB="34290"/>
                </a:tc>
                <a:tc>
                  <a:txBody>
                    <a:bodyPr/>
                    <a:lstStyle/>
                    <a:p>
                      <a:r>
                        <a:rPr lang="en-GB" sz="1200" dirty="0" smtClean="0"/>
                        <a:t>Pilot BSSR</a:t>
                      </a:r>
                      <a:endParaRPr lang="en-GB" sz="1200" dirty="0"/>
                    </a:p>
                  </a:txBody>
                  <a:tcPr marT="34290" marB="34290"/>
                </a:tc>
                <a:tc>
                  <a:txBody>
                    <a:bodyPr/>
                    <a:lstStyle/>
                    <a:p>
                      <a:r>
                        <a:rPr lang="en-GB" sz="1200" b="1" kern="1200" dirty="0" smtClean="0">
                          <a:solidFill>
                            <a:schemeClr val="lt1"/>
                          </a:solidFill>
                          <a:latin typeface="+mn-lt"/>
                          <a:ea typeface="+mn-ea"/>
                          <a:cs typeface="+mn-cs"/>
                        </a:rPr>
                        <a:t>BSSR2</a:t>
                      </a:r>
                      <a:endParaRPr lang="en-GB" sz="1200" b="1" kern="1200" dirty="0">
                        <a:solidFill>
                          <a:schemeClr val="lt1"/>
                        </a:solidFill>
                        <a:latin typeface="+mn-lt"/>
                        <a:ea typeface="+mn-ea"/>
                        <a:cs typeface="+mn-cs"/>
                      </a:endParaRPr>
                    </a:p>
                  </a:txBody>
                  <a:tcPr marT="34290" marB="34290"/>
                </a:tc>
                <a:tc>
                  <a:txBody>
                    <a:bodyPr/>
                    <a:lstStyle/>
                    <a:p>
                      <a:r>
                        <a:rPr lang="en-GB" sz="1200" dirty="0" smtClean="0"/>
                        <a:t>Final (9</a:t>
                      </a:r>
                      <a:r>
                        <a:rPr lang="en-GB" sz="1200" baseline="30000" dirty="0" smtClean="0"/>
                        <a:t>th</a:t>
                      </a:r>
                      <a:r>
                        <a:rPr lang="en-GB" sz="1200" dirty="0" smtClean="0"/>
                        <a:t> ) Biweekly*</a:t>
                      </a:r>
                      <a:endParaRPr lang="en-GB" sz="1200" dirty="0"/>
                    </a:p>
                  </a:txBody>
                  <a:tcPr marT="34290" marB="34290"/>
                </a:tc>
                <a:tc>
                  <a:txBody>
                    <a:bodyPr/>
                    <a:lstStyle/>
                    <a:p>
                      <a:r>
                        <a:rPr lang="en-GB" sz="1200" dirty="0" smtClean="0"/>
                        <a:t>Planned Stats Complete</a:t>
                      </a:r>
                      <a:endParaRPr lang="en-GB" sz="1200" dirty="0"/>
                    </a:p>
                  </a:txBody>
                  <a:tcPr marT="34290" marB="34290"/>
                </a:tc>
              </a:tr>
              <a:tr h="326615">
                <a:tc>
                  <a:txBody>
                    <a:bodyPr/>
                    <a:lstStyle/>
                    <a:p>
                      <a:r>
                        <a:rPr lang="en-GB" sz="1200" dirty="0" err="1" smtClean="0"/>
                        <a:t>DCO</a:t>
                      </a:r>
                      <a:r>
                        <a:rPr lang="en-GB" sz="1200" dirty="0" smtClean="0"/>
                        <a:t> Date</a:t>
                      </a:r>
                      <a:endParaRPr lang="en-GB" sz="1200" dirty="0"/>
                    </a:p>
                  </a:txBody>
                  <a:tcPr marT="34290" marB="34290"/>
                </a:tc>
                <a:tc>
                  <a:txBody>
                    <a:bodyPr/>
                    <a:lstStyle/>
                    <a:p>
                      <a:pPr algn="ctr"/>
                      <a:endParaRPr lang="en-GB" sz="1200" dirty="0"/>
                    </a:p>
                  </a:txBody>
                  <a:tcPr marT="34290" marB="34290"/>
                </a:tc>
                <a:tc>
                  <a:txBody>
                    <a:bodyPr/>
                    <a:lstStyle/>
                    <a:p>
                      <a:pPr algn="ctr"/>
                      <a:r>
                        <a:rPr lang="en-GB" sz="1400" dirty="0" smtClean="0"/>
                        <a:t>Jan</a:t>
                      </a:r>
                      <a:r>
                        <a:rPr lang="en-GB" sz="1400" baseline="0" dirty="0" smtClean="0"/>
                        <a:t> 31</a:t>
                      </a:r>
                      <a:r>
                        <a:rPr lang="en-GB" sz="1400" baseline="30000" dirty="0" smtClean="0"/>
                        <a:t>st</a:t>
                      </a:r>
                      <a:r>
                        <a:rPr lang="en-GB" sz="1400" baseline="0" dirty="0" smtClean="0"/>
                        <a:t>  </a:t>
                      </a:r>
                      <a:endParaRPr lang="en-GB" sz="1400" dirty="0"/>
                    </a:p>
                  </a:txBody>
                  <a:tcPr marT="34290" marB="34290"/>
                </a:tc>
                <a:tc>
                  <a:txBody>
                    <a:bodyPr/>
                    <a:lstStyle/>
                    <a:p>
                      <a:pPr algn="ctr"/>
                      <a:r>
                        <a:rPr lang="en-GB" sz="1400" b="1" baseline="0" dirty="0" smtClean="0">
                          <a:solidFill>
                            <a:schemeClr val="tx1"/>
                          </a:solidFill>
                        </a:rPr>
                        <a:t>Apr 30</a:t>
                      </a:r>
                      <a:r>
                        <a:rPr lang="en-GB" sz="1400" b="1" baseline="30000" dirty="0" smtClean="0">
                          <a:solidFill>
                            <a:schemeClr val="tx1"/>
                          </a:solidFill>
                        </a:rPr>
                        <a:t>th</a:t>
                      </a:r>
                      <a:r>
                        <a:rPr lang="en-GB" sz="1400" b="1" baseline="0" dirty="0" smtClean="0">
                          <a:solidFill>
                            <a:schemeClr val="tx1"/>
                          </a:solidFill>
                        </a:rPr>
                        <a:t>  </a:t>
                      </a:r>
                      <a:endParaRPr lang="en-GB" sz="1400" b="1" dirty="0">
                        <a:solidFill>
                          <a:schemeClr val="tx1"/>
                        </a:solidFill>
                      </a:endParaRPr>
                    </a:p>
                  </a:txBody>
                  <a:tcPr marT="34290" marB="34290"/>
                </a:tc>
                <a:tc>
                  <a:txBody>
                    <a:bodyPr/>
                    <a:lstStyle/>
                    <a:p>
                      <a:pPr algn="ctr"/>
                      <a:r>
                        <a:rPr lang="en-GB" sz="1400" baseline="0" dirty="0" smtClean="0"/>
                        <a:t>June 1</a:t>
                      </a:r>
                      <a:r>
                        <a:rPr lang="en-GB" sz="1400" baseline="30000" dirty="0" smtClean="0"/>
                        <a:t>st</a:t>
                      </a:r>
                      <a:r>
                        <a:rPr lang="en-GB" sz="1400" baseline="0" dirty="0" smtClean="0"/>
                        <a:t>  </a:t>
                      </a:r>
                      <a:endParaRPr lang="en-GB" sz="1400" dirty="0"/>
                    </a:p>
                  </a:txBody>
                  <a:tcPr marT="34290" marB="34290"/>
                </a:tc>
                <a:tc>
                  <a:txBody>
                    <a:bodyPr/>
                    <a:lstStyle/>
                    <a:p>
                      <a:pPr algn="ctr"/>
                      <a:endParaRPr lang="en-GB" sz="1200" dirty="0"/>
                    </a:p>
                  </a:txBody>
                  <a:tcPr marT="34290" marB="34290"/>
                </a:tc>
              </a:tr>
              <a:tr h="285207">
                <a:tc>
                  <a:txBody>
                    <a:bodyPr/>
                    <a:lstStyle/>
                    <a:p>
                      <a:r>
                        <a:rPr lang="en-GB" sz="1200" dirty="0" smtClean="0"/>
                        <a:t>Randomised</a:t>
                      </a:r>
                      <a:endParaRPr lang="en-GB" sz="1200" dirty="0"/>
                    </a:p>
                  </a:txBody>
                  <a:tcPr marT="34290" marB="34290"/>
                </a:tc>
                <a:tc>
                  <a:txBody>
                    <a:bodyPr/>
                    <a:lstStyle/>
                    <a:p>
                      <a:pPr algn="ctr"/>
                      <a:r>
                        <a:rPr lang="en-GB" sz="1600" dirty="0" smtClean="0"/>
                        <a:t>1136</a:t>
                      </a:r>
                      <a:endParaRPr lang="en-GB" sz="1600" dirty="0"/>
                    </a:p>
                  </a:txBody>
                  <a:tcPr marT="34290" marB="34290"/>
                </a:tc>
                <a:tc>
                  <a:txBody>
                    <a:bodyPr/>
                    <a:lstStyle/>
                    <a:p>
                      <a:pPr algn="ctr"/>
                      <a:r>
                        <a:rPr lang="en-GB" sz="1200" dirty="0" smtClean="0"/>
                        <a:t>337</a:t>
                      </a:r>
                      <a:endParaRPr lang="en-GB" sz="1200" dirty="0"/>
                    </a:p>
                  </a:txBody>
                  <a:tcPr marT="34290" marB="34290"/>
                </a:tc>
                <a:tc>
                  <a:txBody>
                    <a:bodyPr/>
                    <a:lstStyle/>
                    <a:p>
                      <a:pPr algn="ctr"/>
                      <a:r>
                        <a:rPr lang="en-GB" sz="1200" b="1" dirty="0" smtClean="0">
                          <a:solidFill>
                            <a:schemeClr val="tx1"/>
                          </a:solidFill>
                        </a:rPr>
                        <a:t>664</a:t>
                      </a:r>
                      <a:endParaRPr lang="en-GB" sz="1200" b="1" dirty="0">
                        <a:solidFill>
                          <a:schemeClr val="tx1"/>
                        </a:solidFill>
                      </a:endParaRPr>
                    </a:p>
                  </a:txBody>
                  <a:tcPr marT="34290" marB="34290"/>
                </a:tc>
                <a:tc>
                  <a:txBody>
                    <a:bodyPr/>
                    <a:lstStyle/>
                    <a:p>
                      <a:pPr algn="ctr"/>
                      <a:r>
                        <a:rPr lang="en-GB" sz="1200" dirty="0" smtClean="0"/>
                        <a:t>791</a:t>
                      </a:r>
                      <a:endParaRPr lang="en-GB" sz="1200" dirty="0"/>
                    </a:p>
                  </a:txBody>
                  <a:tcPr marT="34290" marB="34290"/>
                </a:tc>
                <a:tc>
                  <a:txBody>
                    <a:bodyPr/>
                    <a:lstStyle/>
                    <a:p>
                      <a:pPr algn="ctr"/>
                      <a:r>
                        <a:rPr lang="en-GB" sz="1600" b="1" dirty="0" smtClean="0"/>
                        <a:t>1219</a:t>
                      </a:r>
                      <a:endParaRPr lang="en-GB" sz="1600" b="1" dirty="0"/>
                    </a:p>
                  </a:txBody>
                  <a:tcPr marT="34290" marB="34290"/>
                </a:tc>
              </a:tr>
              <a:tr h="285207">
                <a:tc>
                  <a:txBody>
                    <a:bodyPr/>
                    <a:lstStyle/>
                    <a:p>
                      <a:r>
                        <a:rPr lang="en-GB" sz="1200" dirty="0" smtClean="0"/>
                        <a:t>Time at</a:t>
                      </a:r>
                      <a:r>
                        <a:rPr lang="en-GB" sz="1200" baseline="0" dirty="0" smtClean="0"/>
                        <a:t> Risk</a:t>
                      </a:r>
                      <a:endParaRPr lang="en-GB" sz="1200" dirty="0"/>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~510</a:t>
                      </a:r>
                    </a:p>
                  </a:txBody>
                  <a:tcPr marT="34290" marB="34290"/>
                </a:tc>
                <a:tc>
                  <a:txBody>
                    <a:bodyPr/>
                    <a:lstStyle/>
                    <a:p>
                      <a:pPr algn="ctr"/>
                      <a:r>
                        <a:rPr lang="en-GB" sz="1200" dirty="0" smtClean="0"/>
                        <a:t>46</a:t>
                      </a:r>
                      <a:endParaRPr lang="en-GB" sz="1200" dirty="0"/>
                    </a:p>
                  </a:txBody>
                  <a:tcPr marT="34290" marB="34290"/>
                </a:tc>
                <a:tc>
                  <a:txBody>
                    <a:bodyPr/>
                    <a:lstStyle/>
                    <a:p>
                      <a:pPr algn="ctr"/>
                      <a:r>
                        <a:rPr lang="en-GB" sz="1200" b="1" dirty="0" smtClean="0">
                          <a:solidFill>
                            <a:schemeClr val="tx1"/>
                          </a:solidFill>
                        </a:rPr>
                        <a:t>137</a:t>
                      </a:r>
                      <a:endParaRPr lang="en-GB" sz="1200" b="1" dirty="0">
                        <a:solidFill>
                          <a:schemeClr val="tx1"/>
                        </a:solidFill>
                      </a:endParaRPr>
                    </a:p>
                  </a:txBody>
                  <a:tcPr marT="34290" marB="34290"/>
                </a:tc>
                <a:tc>
                  <a:txBody>
                    <a:bodyPr/>
                    <a:lstStyle/>
                    <a:p>
                      <a:pPr algn="ctr"/>
                      <a:r>
                        <a:rPr lang="en-GB" sz="1200" dirty="0" smtClean="0"/>
                        <a:t>174</a:t>
                      </a:r>
                      <a:endParaRPr lang="en-GB" sz="1200" dirty="0"/>
                    </a:p>
                  </a:txBody>
                  <a:tcPr marT="34290" marB="34290"/>
                </a:tc>
                <a:tc>
                  <a:txBody>
                    <a:bodyPr/>
                    <a:lstStyle/>
                    <a:p>
                      <a:pPr algn="ctr"/>
                      <a:r>
                        <a:rPr lang="en-GB" sz="1600" b="1" dirty="0" smtClean="0"/>
                        <a:t>558</a:t>
                      </a:r>
                      <a:endParaRPr lang="en-GB" sz="1600" b="1" dirty="0"/>
                    </a:p>
                  </a:txBody>
                  <a:tcPr marT="34290" marB="34290"/>
                </a:tc>
              </a:tr>
              <a:tr h="285207">
                <a:tc>
                  <a:txBody>
                    <a:bodyPr/>
                    <a:lstStyle/>
                    <a:p>
                      <a:r>
                        <a:rPr lang="en-GB" sz="1200" baseline="0" dirty="0" smtClean="0"/>
                        <a:t>Exacerbations</a:t>
                      </a:r>
                      <a:endParaRPr lang="en-GB" sz="1200" dirty="0"/>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smtClean="0"/>
                        <a:t>~520</a:t>
                      </a:r>
                    </a:p>
                  </a:txBody>
                  <a:tcPr marT="34290" marB="34290"/>
                </a:tc>
                <a:tc>
                  <a:txBody>
                    <a:bodyPr/>
                    <a:lstStyle/>
                    <a:p>
                      <a:pPr algn="ctr"/>
                      <a:r>
                        <a:rPr lang="en-GB" sz="1200" dirty="0" smtClean="0"/>
                        <a:t>67</a:t>
                      </a:r>
                      <a:endParaRPr lang="en-GB" sz="1200" dirty="0"/>
                    </a:p>
                  </a:txBody>
                  <a:tcPr marT="34290" marB="34290"/>
                </a:tc>
                <a:tc>
                  <a:txBody>
                    <a:bodyPr/>
                    <a:lstStyle/>
                    <a:p>
                      <a:pPr algn="ctr"/>
                      <a:r>
                        <a:rPr lang="en-GB" sz="1200" b="1" dirty="0" smtClean="0">
                          <a:solidFill>
                            <a:schemeClr val="tx1"/>
                          </a:solidFill>
                        </a:rPr>
                        <a:t>176</a:t>
                      </a:r>
                      <a:endParaRPr lang="en-GB" sz="1200" b="1" dirty="0">
                        <a:solidFill>
                          <a:schemeClr val="tx1"/>
                        </a:solidFill>
                      </a:endParaRPr>
                    </a:p>
                  </a:txBody>
                  <a:tcPr marT="34290" marB="34290"/>
                </a:tc>
                <a:tc>
                  <a:txBody>
                    <a:bodyPr/>
                    <a:lstStyle/>
                    <a:p>
                      <a:pPr algn="ctr"/>
                      <a:r>
                        <a:rPr lang="en-GB" sz="1200" dirty="0" smtClean="0"/>
                        <a:t>201</a:t>
                      </a:r>
                      <a:endParaRPr lang="en-GB" sz="1200" dirty="0"/>
                    </a:p>
                  </a:txBody>
                  <a:tcPr marT="34290" marB="34290"/>
                </a:tc>
                <a:tc>
                  <a:txBody>
                    <a:bodyPr/>
                    <a:lstStyle/>
                    <a:p>
                      <a:pPr marL="0" algn="ctr" defTabSz="457200" rtl="0" eaLnBrk="1" latinLnBrk="0" hangingPunct="1"/>
                      <a:r>
                        <a:rPr lang="en-GB" sz="1600" b="1" kern="1200" dirty="0" smtClean="0">
                          <a:solidFill>
                            <a:schemeClr val="dk1"/>
                          </a:solidFill>
                          <a:latin typeface="+mn-lt"/>
                          <a:ea typeface="+mn-ea"/>
                          <a:cs typeface="+mn-cs"/>
                        </a:rPr>
                        <a:t>502</a:t>
                      </a:r>
                      <a:endParaRPr lang="en-GB" sz="1600" b="1" kern="1200" dirty="0">
                        <a:solidFill>
                          <a:schemeClr val="dk1"/>
                        </a:solidFill>
                        <a:latin typeface="+mn-lt"/>
                        <a:ea typeface="+mn-ea"/>
                        <a:cs typeface="+mn-cs"/>
                      </a:endParaRPr>
                    </a:p>
                  </a:txBody>
                  <a:tcPr marT="34290" marB="34290"/>
                </a:tc>
              </a:tr>
              <a:tr h="443599">
                <a:tc>
                  <a:txBody>
                    <a:bodyPr/>
                    <a:lstStyle/>
                    <a:p>
                      <a:r>
                        <a:rPr lang="en-GB" sz="1200" dirty="0" smtClean="0"/>
                        <a:t>‘Crude’ Annual Exacerbation Rate</a:t>
                      </a:r>
                      <a:endParaRPr lang="en-GB" sz="1200" dirty="0"/>
                    </a:p>
                  </a:txBody>
                  <a:tcPr marT="34290" marB="34290"/>
                </a:tc>
                <a:tc>
                  <a:txBody>
                    <a:bodyPr/>
                    <a:lstStyle/>
                    <a:p>
                      <a:pPr algn="ctr"/>
                      <a:r>
                        <a:rPr lang="en-GB" sz="1600" dirty="0" smtClean="0"/>
                        <a:t>1.04</a:t>
                      </a:r>
                      <a:endParaRPr lang="en-GB" sz="1600" dirty="0"/>
                    </a:p>
                  </a:txBody>
                  <a:tcPr marT="34290" marB="34290"/>
                </a:tc>
                <a:tc>
                  <a:txBody>
                    <a:bodyPr/>
                    <a:lstStyle/>
                    <a:p>
                      <a:pPr algn="ctr"/>
                      <a:r>
                        <a:rPr lang="en-GB" sz="1200" dirty="0" smtClean="0"/>
                        <a:t>1.4</a:t>
                      </a:r>
                      <a:endParaRPr lang="en-GB" sz="1200" dirty="0"/>
                    </a:p>
                  </a:txBody>
                  <a:tcPr marT="34290" marB="34290"/>
                </a:tc>
                <a:tc>
                  <a:txBody>
                    <a:bodyPr/>
                    <a:lstStyle/>
                    <a:p>
                      <a:pPr algn="ctr"/>
                      <a:r>
                        <a:rPr lang="en-GB" sz="1200" b="1" dirty="0" smtClean="0">
                          <a:solidFill>
                            <a:schemeClr val="tx1"/>
                          </a:solidFill>
                        </a:rPr>
                        <a:t>1.3</a:t>
                      </a:r>
                      <a:endParaRPr lang="en-GB" sz="1200" b="1" dirty="0">
                        <a:solidFill>
                          <a:schemeClr val="tx1"/>
                        </a:solidFill>
                      </a:endParaRPr>
                    </a:p>
                  </a:txBody>
                  <a:tcPr marT="34290" marB="34290"/>
                </a:tc>
                <a:tc>
                  <a:txBody>
                    <a:bodyPr/>
                    <a:lstStyle/>
                    <a:p>
                      <a:pPr marL="0" algn="ctr" defTabSz="457200" rtl="0" eaLnBrk="1" latinLnBrk="0" hangingPunct="1"/>
                      <a:r>
                        <a:rPr lang="en-GB" sz="1200" kern="1200" dirty="0" smtClean="0">
                          <a:solidFill>
                            <a:schemeClr val="dk1"/>
                          </a:solidFill>
                          <a:latin typeface="+mn-lt"/>
                          <a:ea typeface="+mn-ea"/>
                          <a:cs typeface="+mn-cs"/>
                        </a:rPr>
                        <a:t>1.2</a:t>
                      </a:r>
                      <a:endParaRPr lang="en-GB" sz="1200" kern="1200" dirty="0">
                        <a:solidFill>
                          <a:schemeClr val="dk1"/>
                        </a:solidFill>
                        <a:latin typeface="+mn-lt"/>
                        <a:ea typeface="+mn-ea"/>
                        <a:cs typeface="+mn-cs"/>
                      </a:endParaRPr>
                    </a:p>
                  </a:txBody>
                  <a:tcPr marT="34290" marB="34290"/>
                </a:tc>
                <a:tc>
                  <a:txBody>
                    <a:bodyPr/>
                    <a:lstStyle/>
                    <a:p>
                      <a:pPr algn="ctr"/>
                      <a:r>
                        <a:rPr lang="en-GB" sz="1600" b="1" dirty="0" smtClean="0"/>
                        <a:t>0.9</a:t>
                      </a:r>
                      <a:endParaRPr lang="en-GB" sz="1600" b="1" dirty="0"/>
                    </a:p>
                  </a:txBody>
                  <a:tcPr marT="34290" marB="34290"/>
                </a:tc>
              </a:tr>
              <a:tr h="443599">
                <a:tc>
                  <a:txBody>
                    <a:bodyPr/>
                    <a:lstStyle/>
                    <a:p>
                      <a:r>
                        <a:rPr lang="en-GB" sz="1200" dirty="0" err="1" smtClean="0"/>
                        <a:t>Overdispersion</a:t>
                      </a:r>
                      <a:endParaRPr lang="en-GB" sz="1200" dirty="0"/>
                    </a:p>
                  </a:txBody>
                  <a:tcPr marT="34290" marB="34290"/>
                </a:tc>
                <a:tc>
                  <a:txBody>
                    <a:bodyPr/>
                    <a:lstStyle/>
                    <a:p>
                      <a:pPr algn="ctr"/>
                      <a:r>
                        <a:rPr lang="en-GB" sz="1600" dirty="0" smtClean="0"/>
                        <a:t>0.6</a:t>
                      </a:r>
                      <a:endParaRPr lang="en-GB" sz="1600" dirty="0"/>
                    </a:p>
                  </a:txBody>
                  <a:tcPr marT="34290" marB="34290"/>
                </a:tc>
                <a:tc>
                  <a:txBody>
                    <a:bodyPr/>
                    <a:lstStyle/>
                    <a:p>
                      <a:pPr algn="ctr"/>
                      <a:r>
                        <a:rPr lang="en-GB" sz="1200" dirty="0" smtClean="0"/>
                        <a:t>0</a:t>
                      </a:r>
                      <a:endParaRPr lang="en-GB" sz="1200" dirty="0"/>
                    </a:p>
                  </a:txBody>
                  <a:tcPr marT="34290" marB="34290"/>
                </a:tc>
                <a:tc>
                  <a:txBody>
                    <a:bodyPr/>
                    <a:lstStyle/>
                    <a:p>
                      <a:pPr algn="ctr"/>
                      <a:r>
                        <a:rPr lang="en-GB" sz="1200" b="1" dirty="0" smtClean="0">
                          <a:solidFill>
                            <a:schemeClr val="tx1"/>
                          </a:solidFill>
                        </a:rPr>
                        <a:t>0.03</a:t>
                      </a:r>
                      <a:endParaRPr lang="en-GB" sz="1200" b="1" dirty="0">
                        <a:solidFill>
                          <a:schemeClr val="tx1"/>
                        </a:solidFill>
                      </a:endParaRPr>
                    </a:p>
                  </a:txBody>
                  <a:tcPr marT="34290" marB="34290"/>
                </a:tc>
                <a:tc>
                  <a:txBody>
                    <a:bodyPr/>
                    <a:lstStyle/>
                    <a:p>
                      <a:pPr algn="ctr"/>
                      <a:r>
                        <a:rPr lang="en-GB" sz="1200" dirty="0" smtClean="0"/>
                        <a:t>0.2</a:t>
                      </a:r>
                      <a:endParaRPr lang="en-GB" sz="1200" dirty="0"/>
                    </a:p>
                  </a:txBody>
                  <a:tcPr marT="34290" marB="34290"/>
                </a:tc>
                <a:tc>
                  <a:txBody>
                    <a:bodyPr/>
                    <a:lstStyle/>
                    <a:p>
                      <a:pPr algn="ctr"/>
                      <a:r>
                        <a:rPr lang="en-GB" sz="1600" b="1" dirty="0" smtClean="0"/>
                        <a:t>0.49</a:t>
                      </a:r>
                      <a:endParaRPr lang="en-GB" sz="1600" b="1" dirty="0"/>
                    </a:p>
                  </a:txBody>
                  <a:tcPr marT="34290" marB="34290"/>
                </a:tc>
              </a:tr>
            </a:tbl>
          </a:graphicData>
        </a:graphic>
      </p:graphicFrame>
      <p:sp>
        <p:nvSpPr>
          <p:cNvPr id="9" name="TextBox 8"/>
          <p:cNvSpPr txBox="1"/>
          <p:nvPr/>
        </p:nvSpPr>
        <p:spPr>
          <a:xfrm>
            <a:off x="1276004" y="4642389"/>
            <a:ext cx="1231427" cy="246221"/>
          </a:xfrm>
          <a:prstGeom prst="rect">
            <a:avLst/>
          </a:prstGeom>
          <a:noFill/>
        </p:spPr>
        <p:txBody>
          <a:bodyPr wrap="none" rtlCol="0">
            <a:spAutoFit/>
          </a:bodyPr>
          <a:lstStyle/>
          <a:p>
            <a:r>
              <a:rPr lang="en-GB" sz="1000" b="0" dirty="0" smtClean="0"/>
              <a:t>* Data not cleaned</a:t>
            </a:r>
            <a:endParaRPr lang="en-GB" sz="1000" b="0" dirty="0"/>
          </a:p>
        </p:txBody>
      </p:sp>
      <p:sp>
        <p:nvSpPr>
          <p:cNvPr id="14" name="TextBox 13"/>
          <p:cNvSpPr txBox="1"/>
          <p:nvPr/>
        </p:nvSpPr>
        <p:spPr>
          <a:xfrm>
            <a:off x="349405" y="3903725"/>
            <a:ext cx="7736230" cy="738664"/>
          </a:xfrm>
          <a:prstGeom prst="rect">
            <a:avLst/>
          </a:prstGeom>
          <a:noFill/>
        </p:spPr>
        <p:txBody>
          <a:bodyPr wrap="square" rtlCol="0">
            <a:spAutoFit/>
          </a:bodyPr>
          <a:lstStyle/>
          <a:p>
            <a:r>
              <a:rPr lang="en-GB" sz="1050" dirty="0" smtClean="0">
                <a:solidFill>
                  <a:srgbClr val="FF0000"/>
                </a:solidFill>
              </a:rPr>
              <a:t>Note: methods of calculating </a:t>
            </a:r>
            <a:r>
              <a:rPr lang="en-GB" sz="1050" dirty="0" err="1" smtClean="0">
                <a:solidFill>
                  <a:srgbClr val="FF0000"/>
                </a:solidFill>
              </a:rPr>
              <a:t>overdispersion</a:t>
            </a:r>
            <a:r>
              <a:rPr lang="en-GB" sz="1050" dirty="0" smtClean="0">
                <a:solidFill>
                  <a:srgbClr val="FF0000"/>
                </a:solidFill>
              </a:rPr>
              <a:t> in BSSR, BDR and Planned Stats Complete (</a:t>
            </a:r>
            <a:r>
              <a:rPr lang="en-GB" sz="1050" dirty="0" err="1" smtClean="0">
                <a:solidFill>
                  <a:srgbClr val="FF0000"/>
                </a:solidFill>
              </a:rPr>
              <a:t>PSC</a:t>
            </a:r>
            <a:r>
              <a:rPr lang="en-GB" sz="1050" dirty="0" smtClean="0">
                <a:solidFill>
                  <a:srgbClr val="FF0000"/>
                </a:solidFill>
              </a:rPr>
              <a:t>) are different. There is no treatment arm in the BSSR model used to obtain </a:t>
            </a:r>
            <a:r>
              <a:rPr lang="en-GB" sz="1050" dirty="0" err="1" smtClean="0">
                <a:solidFill>
                  <a:srgbClr val="FF0000"/>
                </a:solidFill>
              </a:rPr>
              <a:t>overdispersion</a:t>
            </a:r>
            <a:r>
              <a:rPr lang="en-GB" sz="1050" dirty="0" smtClean="0">
                <a:solidFill>
                  <a:srgbClr val="FF0000"/>
                </a:solidFill>
              </a:rPr>
              <a:t>, whilst there is a fake treatment arm used in BDR and the real treatment arm in PSC analyses. In addition, follow up time was converted into 6months in the BSSR, whilst in BDR it was 12 months. This may effect overdispersion.</a:t>
            </a:r>
            <a:endParaRPr lang="en-GB" sz="1050"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xmlns="" val="351300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 Know your audience</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5</a:t>
            </a:fld>
            <a:endParaRPr lang="en-GB" dirty="0"/>
          </a:p>
        </p:txBody>
      </p:sp>
      <p:sp>
        <p:nvSpPr>
          <p:cNvPr id="4" name="Content Placeholder 3"/>
          <p:cNvSpPr>
            <a:spLocks noGrp="1"/>
          </p:cNvSpPr>
          <p:nvPr>
            <p:ph idx="16"/>
          </p:nvPr>
        </p:nvSpPr>
        <p:spPr>
          <a:xfrm>
            <a:off x="237599" y="865030"/>
            <a:ext cx="8411387" cy="3981724"/>
          </a:xfrm>
          <a:prstGeom prst="rect">
            <a:avLst/>
          </a:prstGeom>
        </p:spPr>
        <p:txBody>
          <a:bodyPr/>
          <a:lstStyle/>
          <a:p>
            <a:r>
              <a:rPr lang="en-GB" dirty="0" smtClean="0"/>
              <a:t>Potentially have 4 different ‘Customers’</a:t>
            </a:r>
          </a:p>
          <a:p>
            <a:pPr lvl="1"/>
            <a:r>
              <a:rPr lang="en-GB" sz="1600" dirty="0" smtClean="0">
                <a:solidFill>
                  <a:srgbClr val="FF0000"/>
                </a:solidFill>
              </a:rPr>
              <a:t>All need to know the results (will our study be positive) but have different priorities</a:t>
            </a:r>
            <a:r>
              <a:rPr lang="en-GB" dirty="0" smtClean="0">
                <a:solidFill>
                  <a:srgbClr val="FF0000"/>
                </a:solidFill>
              </a:rPr>
              <a:t> </a:t>
            </a:r>
            <a:r>
              <a:rPr lang="en-GB" dirty="0" smtClean="0"/>
              <a:t> </a:t>
            </a:r>
          </a:p>
          <a:p>
            <a:pPr lvl="1"/>
            <a:endParaRPr lang="en-GB" sz="1200" dirty="0" smtClean="0"/>
          </a:p>
          <a:p>
            <a:pPr marL="342900" indent="-342900">
              <a:buFont typeface="+mj-lt"/>
              <a:buAutoNum type="arabicPeriod"/>
            </a:pPr>
            <a:r>
              <a:rPr lang="en-GB" dirty="0" smtClean="0"/>
              <a:t>Your Study team </a:t>
            </a:r>
            <a:r>
              <a:rPr lang="en-GB" sz="1600" dirty="0" smtClean="0"/>
              <a:t>(will also be interested in)</a:t>
            </a:r>
            <a:endParaRPr lang="en-GB" dirty="0" smtClean="0"/>
          </a:p>
          <a:p>
            <a:pPr lvl="1"/>
            <a:r>
              <a:rPr lang="en-GB" sz="1600" dirty="0" smtClean="0"/>
              <a:t>Practical concerns &amp; Data Management requirements</a:t>
            </a:r>
          </a:p>
          <a:p>
            <a:pPr lvl="1"/>
            <a:endParaRPr lang="en-GB" sz="1200" dirty="0" smtClean="0"/>
          </a:p>
          <a:p>
            <a:pPr marL="342900" indent="-342900">
              <a:buFont typeface="+mj-lt"/>
              <a:buAutoNum type="arabicPeriod"/>
            </a:pPr>
            <a:r>
              <a:rPr lang="en-GB" dirty="0" smtClean="0"/>
              <a:t>Your Project team </a:t>
            </a:r>
            <a:r>
              <a:rPr lang="en-GB" sz="1600" dirty="0" smtClean="0"/>
              <a:t>(will mainly be interested in)</a:t>
            </a:r>
            <a:endParaRPr lang="en-GB" dirty="0" smtClean="0"/>
          </a:p>
          <a:p>
            <a:pPr lvl="1"/>
            <a:r>
              <a:rPr lang="en-GB" sz="1600" dirty="0" smtClean="0"/>
              <a:t>Resource and Timings (and what to tell ‘3’)</a:t>
            </a:r>
          </a:p>
          <a:p>
            <a:pPr lvl="1"/>
            <a:endParaRPr lang="en-GB" sz="1200" dirty="0" smtClean="0"/>
          </a:p>
          <a:p>
            <a:pPr marL="342900" indent="-342900">
              <a:buFont typeface="+mj-lt"/>
              <a:buAutoNum type="arabicPeriod"/>
            </a:pPr>
            <a:r>
              <a:rPr lang="en-GB" dirty="0" smtClean="0"/>
              <a:t>The holders of the ‘purse-strings’ (will only be interested in)</a:t>
            </a:r>
          </a:p>
          <a:p>
            <a:pPr lvl="1"/>
            <a:r>
              <a:rPr lang="en-GB" sz="1600" dirty="0" smtClean="0"/>
              <a:t>How much more will the study cost and how much longer will it take to complete!</a:t>
            </a:r>
          </a:p>
          <a:p>
            <a:pPr lvl="1"/>
            <a:endParaRPr lang="en-GB" sz="1200" dirty="0" smtClean="0"/>
          </a:p>
          <a:p>
            <a:pPr marL="342900" indent="-342900">
              <a:buFont typeface="+mj-lt"/>
              <a:buAutoNum type="arabicPeriod"/>
            </a:pPr>
            <a:r>
              <a:rPr lang="en-GB" dirty="0" smtClean="0"/>
              <a:t>Your fellow Statisticians </a:t>
            </a:r>
            <a:r>
              <a:rPr lang="en-GB" sz="1600" dirty="0" smtClean="0"/>
              <a:t>(may be interested in) – outside of study time frame</a:t>
            </a:r>
            <a:endParaRPr lang="en-GB" dirty="0" smtClean="0"/>
          </a:p>
          <a:p>
            <a:pPr lvl="1"/>
            <a:r>
              <a:rPr lang="en-GB" sz="1600" dirty="0" smtClean="0"/>
              <a:t>Does this affect any of their studies?</a:t>
            </a:r>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BSSR – points of discussion</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50</a:t>
            </a:fld>
            <a:endParaRPr lang="en-GB" dirty="0"/>
          </a:p>
        </p:txBody>
      </p:sp>
      <p:sp>
        <p:nvSpPr>
          <p:cNvPr id="4" name="Content Placeholder 3"/>
          <p:cNvSpPr>
            <a:spLocks noGrp="1"/>
          </p:cNvSpPr>
          <p:nvPr>
            <p:ph idx="16"/>
          </p:nvPr>
        </p:nvSpPr>
        <p:spPr>
          <a:xfrm>
            <a:off x="318375" y="781290"/>
            <a:ext cx="8135512" cy="3849814"/>
          </a:xfrm>
        </p:spPr>
        <p:txBody>
          <a:bodyPr/>
          <a:lstStyle/>
          <a:p>
            <a:pPr marL="514350"/>
            <a:r>
              <a:rPr lang="en-GB" sz="1600" dirty="0" smtClean="0"/>
              <a:t>Pilot BSSR – highly recommended:</a:t>
            </a:r>
          </a:p>
          <a:p>
            <a:pPr marL="874350" lvl="1"/>
            <a:r>
              <a:rPr lang="en-GB" sz="1600" dirty="0" smtClean="0"/>
              <a:t>Practice operational aspects (who is doing what, is the DCO applied correctly, data cleaned, etc)</a:t>
            </a:r>
          </a:p>
          <a:p>
            <a:pPr marL="874350" lvl="1"/>
            <a:r>
              <a:rPr lang="en-GB" sz="1600" dirty="0" smtClean="0"/>
              <a:t>Educational process for the study team (planning for the interpretation of BSSR results)</a:t>
            </a:r>
          </a:p>
          <a:p>
            <a:pPr marL="874350" lvl="1">
              <a:buNone/>
            </a:pPr>
            <a:endParaRPr lang="en-GB" sz="1600" dirty="0" smtClean="0"/>
          </a:p>
          <a:p>
            <a:pPr marL="514350"/>
            <a:r>
              <a:rPr lang="en-GB" sz="1600" dirty="0" smtClean="0"/>
              <a:t>When to conduct a sample size estimation? </a:t>
            </a:r>
          </a:p>
          <a:p>
            <a:pPr marL="874350" lvl="1"/>
            <a:r>
              <a:rPr lang="en-GB" sz="1600" dirty="0" smtClean="0"/>
              <a:t>Too early – the rate and </a:t>
            </a:r>
            <a:r>
              <a:rPr lang="en-GB" sz="1600" dirty="0" err="1" smtClean="0"/>
              <a:t>overdispersion</a:t>
            </a:r>
            <a:r>
              <a:rPr lang="en-GB" sz="1600" dirty="0" smtClean="0"/>
              <a:t> estimates will be very unreliable</a:t>
            </a:r>
          </a:p>
          <a:p>
            <a:pPr marL="874350" lvl="1"/>
            <a:r>
              <a:rPr lang="en-GB" sz="1600" dirty="0" smtClean="0"/>
              <a:t>Too late – recruitment process needs to be managed, operational issues need to be considered</a:t>
            </a:r>
          </a:p>
          <a:p>
            <a:pPr marL="514350"/>
            <a:endParaRPr lang="en-GB" sz="1600" dirty="0" smtClean="0"/>
          </a:p>
          <a:p>
            <a:pPr marL="514350"/>
            <a:r>
              <a:rPr lang="en-GB" sz="1600" dirty="0" smtClean="0"/>
              <a:t>BSSR should be only conducted for one purpose only – estimate parameters for sample size estimation.</a:t>
            </a:r>
          </a:p>
          <a:p>
            <a:pPr marL="514350"/>
            <a:r>
              <a:rPr lang="en-GB" sz="1600" dirty="0" err="1" smtClean="0"/>
              <a:t>BSSR</a:t>
            </a:r>
            <a:r>
              <a:rPr lang="en-GB" sz="1600" dirty="0" smtClean="0"/>
              <a:t> should only be used for increase, not decrease of the sample size.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 Key Messages</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51</a:t>
            </a:fld>
            <a:endParaRPr lang="en-GB" dirty="0"/>
          </a:p>
        </p:txBody>
      </p:sp>
      <p:sp>
        <p:nvSpPr>
          <p:cNvPr id="4" name="Content Placeholder 3"/>
          <p:cNvSpPr>
            <a:spLocks noGrp="1"/>
          </p:cNvSpPr>
          <p:nvPr>
            <p:ph idx="16"/>
          </p:nvPr>
        </p:nvSpPr>
        <p:spPr>
          <a:xfrm>
            <a:off x="237600" y="640237"/>
            <a:ext cx="8104144" cy="4206517"/>
          </a:xfrm>
          <a:prstGeom prst="rect">
            <a:avLst/>
          </a:prstGeom>
        </p:spPr>
        <p:txBody>
          <a:bodyPr/>
          <a:lstStyle/>
          <a:p>
            <a:r>
              <a:rPr lang="en-GB" sz="1600" dirty="0" smtClean="0"/>
              <a:t>Remember the reason for doing a BSSR</a:t>
            </a:r>
          </a:p>
          <a:p>
            <a:pPr lvl="1"/>
            <a:r>
              <a:rPr lang="en-GB" sz="1600" dirty="0" smtClean="0"/>
              <a:t>Unsure of the variability assessment in your Sample Size Calculations</a:t>
            </a:r>
          </a:p>
          <a:p>
            <a:pPr lvl="1"/>
            <a:endParaRPr lang="en-GB" sz="1000" dirty="0" smtClean="0"/>
          </a:p>
          <a:p>
            <a:r>
              <a:rPr lang="en-GB" sz="1600" dirty="0" smtClean="0"/>
              <a:t>Agree Decision Rules beforehand</a:t>
            </a:r>
          </a:p>
          <a:p>
            <a:endParaRPr lang="en-GB" sz="1100" dirty="0" smtClean="0"/>
          </a:p>
          <a:p>
            <a:r>
              <a:rPr lang="en-GB" sz="1600" dirty="0" smtClean="0"/>
              <a:t>Do a Pilot BSSR</a:t>
            </a:r>
          </a:p>
          <a:p>
            <a:endParaRPr lang="en-GB" sz="1100" dirty="0" smtClean="0"/>
          </a:p>
          <a:p>
            <a:r>
              <a:rPr lang="en-GB" sz="1600" dirty="0" smtClean="0"/>
              <a:t>Planning</a:t>
            </a:r>
          </a:p>
          <a:p>
            <a:pPr lvl="1"/>
            <a:r>
              <a:rPr lang="en-GB" sz="1400" dirty="0" smtClean="0"/>
              <a:t>You need to know the results of your BSSR before you complete recruitment of the study</a:t>
            </a:r>
          </a:p>
          <a:p>
            <a:endParaRPr lang="en-GB" sz="1000" dirty="0" smtClean="0"/>
          </a:p>
          <a:p>
            <a:r>
              <a:rPr lang="en-GB" sz="1600" dirty="0" smtClean="0"/>
              <a:t>Keep it Simple (Statistically) </a:t>
            </a:r>
          </a:p>
          <a:p>
            <a:pPr lvl="1"/>
            <a:r>
              <a:rPr lang="en-GB" sz="1600" dirty="0" smtClean="0"/>
              <a:t>Graphs are (usually) better</a:t>
            </a:r>
          </a:p>
          <a:p>
            <a:pPr lvl="1"/>
            <a:endParaRPr lang="en-GB" sz="1100" dirty="0" smtClean="0"/>
          </a:p>
          <a:p>
            <a:r>
              <a:rPr lang="en-GB" sz="1600" dirty="0" smtClean="0"/>
              <a:t>Slides were presented to our Project team five (5) times – but worthwhile!</a:t>
            </a:r>
          </a:p>
          <a:p>
            <a:pPr lvl="1"/>
            <a:r>
              <a:rPr lang="en-GB" sz="1400" dirty="0" smtClean="0"/>
              <a:t>Twice as ‘template’ presentations, 3 times with results</a:t>
            </a:r>
          </a:p>
          <a:p>
            <a:pPr lvl="1"/>
            <a:endParaRPr lang="en-GB" sz="1000" dirty="0" smtClean="0"/>
          </a:p>
          <a:p>
            <a:r>
              <a:rPr lang="en-GB" sz="1600" dirty="0" smtClean="0"/>
              <a:t>Can over-dispersion be reliably estimated with less information (follow-up time)?</a:t>
            </a:r>
          </a:p>
          <a:p>
            <a:pPr lvl="1"/>
            <a:r>
              <a:rPr lang="en-GB" sz="1400" dirty="0" smtClean="0"/>
              <a:t>Use protocol estimate as well as BSSR estimate?</a:t>
            </a:r>
          </a:p>
          <a:p>
            <a:pPr lvl="1"/>
            <a:r>
              <a:rPr lang="en-GB" sz="1400" dirty="0" smtClean="0"/>
              <a:t>How best to explain over-dispersion to non-statisticians?</a:t>
            </a:r>
          </a:p>
          <a:p>
            <a:endParaRPr lang="en-GB"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 Thank-you</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52</a:t>
            </a:fld>
            <a:endParaRPr lang="en-GB" dirty="0"/>
          </a:p>
        </p:txBody>
      </p:sp>
      <p:sp>
        <p:nvSpPr>
          <p:cNvPr id="4" name="Content Placeholder 3"/>
          <p:cNvSpPr>
            <a:spLocks noGrp="1"/>
          </p:cNvSpPr>
          <p:nvPr>
            <p:ph idx="16"/>
          </p:nvPr>
        </p:nvSpPr>
        <p:spPr>
          <a:xfrm>
            <a:off x="237599" y="1002530"/>
            <a:ext cx="8243791" cy="3330934"/>
          </a:xfrm>
          <a:prstGeom prst="rect">
            <a:avLst/>
          </a:prstGeom>
        </p:spPr>
        <p:txBody>
          <a:bodyPr/>
          <a:lstStyle/>
          <a:p>
            <a:r>
              <a:rPr lang="en-GB" sz="1600" dirty="0" smtClean="0"/>
              <a:t>Thanks to the various people who produced the slides used here</a:t>
            </a:r>
          </a:p>
          <a:p>
            <a:pPr lvl="1"/>
            <a:r>
              <a:rPr lang="en-GB" sz="1600" dirty="0" smtClean="0"/>
              <a:t>In particular Audrone </a:t>
            </a:r>
            <a:r>
              <a:rPr lang="en-US" sz="1600" dirty="0" smtClean="0"/>
              <a:t>Aksomaityte</a:t>
            </a:r>
            <a:r>
              <a:rPr lang="en-GB" sz="1600" dirty="0" smtClean="0"/>
              <a:t> at Phastar for the graphs.</a:t>
            </a:r>
          </a:p>
          <a:p>
            <a:pPr lvl="1"/>
            <a:endParaRPr lang="en-GB" sz="1600" dirty="0" smtClean="0"/>
          </a:p>
          <a:p>
            <a:r>
              <a:rPr lang="en-GB" sz="1600" dirty="0" smtClean="0"/>
              <a:t>AZ product team</a:t>
            </a:r>
          </a:p>
          <a:p>
            <a:endParaRPr lang="en-GB" sz="1600"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a:t>
            </a:r>
            <a:r>
              <a:rPr lang="en-US" dirty="0" err="1" smtClean="0"/>
              <a:t>COPD</a:t>
            </a:r>
            <a:r>
              <a:rPr lang="en-US" dirty="0" smtClean="0"/>
              <a:t> Exacerbation Study – Back-up Slides</a:t>
            </a:r>
            <a:endParaRPr lang="en-US" dirty="0"/>
          </a:p>
        </p:txBody>
      </p:sp>
    </p:spTree>
    <p:extLst>
      <p:ext uri="{BB962C8B-B14F-4D97-AF65-F5344CB8AC3E}">
        <p14:creationId xmlns:p14="http://schemas.microsoft.com/office/powerpoint/2010/main" xmlns="" val="3513003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4F54F3-C349-4609-AFEE-01462D5C7942}" type="slidenum">
              <a:rPr lang="en-GB" smtClean="0"/>
              <a:pPr/>
              <a:t>54</a:t>
            </a:fld>
            <a:endParaRPr lang="en-GB" dirty="0"/>
          </a:p>
        </p:txBody>
      </p:sp>
      <p:sp>
        <p:nvSpPr>
          <p:cNvPr id="4" name="Title 3"/>
          <p:cNvSpPr>
            <a:spLocks noGrp="1"/>
          </p:cNvSpPr>
          <p:nvPr>
            <p:ph type="title"/>
          </p:nvPr>
        </p:nvSpPr>
        <p:spPr>
          <a:prstGeom prst="rect">
            <a:avLst/>
          </a:prstGeom>
        </p:spPr>
        <p:txBody>
          <a:bodyPr/>
          <a:lstStyle/>
          <a:p>
            <a:r>
              <a:rPr lang="en-GB" dirty="0" smtClean="0"/>
              <a:t>(Known) Seasonal Effects</a:t>
            </a:r>
            <a:endParaRPr lang="en-US" dirty="0"/>
          </a:p>
        </p:txBody>
      </p:sp>
      <p:pic>
        <p:nvPicPr>
          <p:cNvPr id="24" name="Picture 2" descr="http://erj.ersjournals.com/content/39/1/38/F2.large.jpg"/>
          <p:cNvPicPr>
            <a:picLocks noChangeAspect="1" noChangeArrowheads="1"/>
          </p:cNvPicPr>
          <p:nvPr/>
        </p:nvPicPr>
        <p:blipFill>
          <a:blip r:embed="rId3" cstate="print"/>
          <a:srcRect/>
          <a:stretch>
            <a:fillRect/>
          </a:stretch>
        </p:blipFill>
        <p:spPr bwMode="auto">
          <a:xfrm>
            <a:off x="642314" y="756271"/>
            <a:ext cx="5387225" cy="4002503"/>
          </a:xfrm>
          <a:prstGeom prst="rect">
            <a:avLst/>
          </a:prstGeom>
          <a:noFill/>
          <a:ln w="9525">
            <a:noFill/>
            <a:miter lim="800000"/>
            <a:headEnd/>
            <a:tailEnd/>
          </a:ln>
        </p:spPr>
      </p:pic>
    </p:spTree>
    <p:extLst>
      <p:ext uri="{BB962C8B-B14F-4D97-AF65-F5344CB8AC3E}">
        <p14:creationId xmlns:p14="http://schemas.microsoft.com/office/powerpoint/2010/main" xmlns="" val="16298831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BSSR – Data management considerations</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55</a:t>
            </a:fld>
            <a:endParaRPr lang="en-GB" dirty="0"/>
          </a:p>
        </p:txBody>
      </p:sp>
      <p:sp>
        <p:nvSpPr>
          <p:cNvPr id="4" name="Content Placeholder 3"/>
          <p:cNvSpPr>
            <a:spLocks noGrp="1"/>
          </p:cNvSpPr>
          <p:nvPr>
            <p:ph idx="16"/>
          </p:nvPr>
        </p:nvSpPr>
        <p:spPr>
          <a:xfrm>
            <a:off x="318376" y="2475068"/>
            <a:ext cx="8110604" cy="1618488"/>
          </a:xfrm>
          <a:prstGeom prst="rect">
            <a:avLst/>
          </a:prstGeom>
        </p:spPr>
        <p:txBody>
          <a:bodyPr/>
          <a:lstStyle/>
          <a:p>
            <a:pPr marL="173038" indent="-173038"/>
            <a:r>
              <a:rPr lang="en-GB" sz="1400" dirty="0" smtClean="0"/>
              <a:t>So for each patient we need to know the number of exacerbations and the follow-up we have (i.e. the time from randomisation to the last visit at which exacerbations were assessed)</a:t>
            </a:r>
          </a:p>
          <a:p>
            <a:pPr marL="173038" indent="-173038"/>
            <a:endParaRPr lang="en-GB" sz="1100" dirty="0" smtClean="0"/>
          </a:p>
          <a:p>
            <a:pPr marL="173038" indent="-173038"/>
            <a:r>
              <a:rPr lang="en-GB" sz="1400" dirty="0" smtClean="0"/>
              <a:t>Patients who do not have an exacerbation are important in this assessment. If we have less follow-up on patients who do not have an exacerbation then we will get a biased estimate of the rate (it will be too high)</a:t>
            </a:r>
          </a:p>
          <a:p>
            <a:pPr marL="173038" indent="-173038"/>
            <a:endParaRPr lang="en-GB" sz="1100" dirty="0" smtClean="0"/>
          </a:p>
          <a:p>
            <a:pPr marL="173038" indent="-173038"/>
            <a:r>
              <a:rPr lang="en-GB" sz="1400" dirty="0" smtClean="0"/>
              <a:t>We need to collect follow-up for patients who do not exacerbate – really need the date last assessed for exacerbation</a:t>
            </a:r>
          </a:p>
          <a:p>
            <a:pPr>
              <a:buNone/>
            </a:pPr>
            <a:endParaRPr lang="en-GB" dirty="0"/>
          </a:p>
        </p:txBody>
      </p:sp>
      <p:graphicFrame>
        <p:nvGraphicFramePr>
          <p:cNvPr id="1026" name="Object 2"/>
          <p:cNvGraphicFramePr>
            <a:graphicFrameLocks noChangeAspect="1"/>
          </p:cNvGraphicFramePr>
          <p:nvPr/>
        </p:nvGraphicFramePr>
        <p:xfrm>
          <a:off x="468313" y="1073150"/>
          <a:ext cx="7332662" cy="1111250"/>
        </p:xfrm>
        <a:graphic>
          <a:graphicData uri="http://schemas.openxmlformats.org/presentationml/2006/ole">
            <p:oleObj spid="_x0000_s1026" name="公式" r:id="rId3" imgW="2844720" imgH="431640" progId="Equation.3">
              <p:embed/>
            </p:oleObj>
          </a:graphicData>
        </a:graphic>
      </p:graphicFrame>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7062" y="144000"/>
            <a:ext cx="8625055" cy="791026"/>
          </a:xfrm>
        </p:spPr>
        <p:txBody>
          <a:bodyPr/>
          <a:lstStyle/>
          <a:p>
            <a:r>
              <a:rPr lang="en-GB" sz="2000" dirty="0" smtClean="0"/>
              <a:t>Sample size determination formula </a:t>
            </a:r>
            <a:r>
              <a:rPr lang="en-GB" sz="2000" dirty="0" smtClean="0">
                <a:solidFill>
                  <a:srgbClr val="FF0000"/>
                </a:solidFill>
              </a:rPr>
              <a:t>– from BSSR plan</a:t>
            </a:r>
            <a:r>
              <a:rPr lang="en-GB" sz="2000" dirty="0" smtClean="0"/>
              <a:t/>
            </a:r>
            <a:br>
              <a:rPr lang="en-GB" sz="2000" dirty="0" smtClean="0"/>
            </a:br>
            <a:r>
              <a:rPr lang="en-GB" sz="2000" dirty="0" smtClean="0"/>
              <a:t> </a:t>
            </a:r>
            <a:r>
              <a:rPr lang="en-GB" sz="1600" dirty="0" smtClean="0"/>
              <a:t>Friede and Schmidli (2010)</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56</a:t>
            </a:fld>
            <a:endParaRPr lang="en-GB" dirty="0"/>
          </a:p>
        </p:txBody>
      </p:sp>
      <p:sp>
        <p:nvSpPr>
          <p:cNvPr id="4" name="Content Placeholder 3"/>
          <p:cNvSpPr>
            <a:spLocks noGrp="1"/>
          </p:cNvSpPr>
          <p:nvPr>
            <p:ph idx="16"/>
          </p:nvPr>
        </p:nvSpPr>
        <p:spPr>
          <a:xfrm>
            <a:off x="318375" y="838774"/>
            <a:ext cx="7056000" cy="983152"/>
          </a:xfrm>
          <a:prstGeom prst="rect">
            <a:avLst/>
          </a:prstGeom>
        </p:spPr>
        <p:txBody>
          <a:bodyPr/>
          <a:lstStyle/>
          <a:p>
            <a:r>
              <a:rPr lang="en-GB" sz="1400" i="1" dirty="0" smtClean="0"/>
              <a:t>θ    </a:t>
            </a:r>
            <a:r>
              <a:rPr lang="en-GB" sz="1400" dirty="0" smtClean="0"/>
              <a:t>- rate ratio under the alternative hypothesis</a:t>
            </a:r>
          </a:p>
          <a:p>
            <a:r>
              <a:rPr lang="en-GB" sz="1400" i="1" dirty="0" smtClean="0"/>
              <a:t>λ</a:t>
            </a:r>
            <a:r>
              <a:rPr lang="en-GB" sz="1400" dirty="0" smtClean="0"/>
              <a:t>    - overall </a:t>
            </a:r>
            <a:r>
              <a:rPr lang="en-GB" sz="1400" u="sng" dirty="0" smtClean="0"/>
              <a:t>observed</a:t>
            </a:r>
            <a:r>
              <a:rPr lang="en-GB" sz="1400" dirty="0" smtClean="0"/>
              <a:t> exacerbation rate (per 26 weeks)</a:t>
            </a:r>
          </a:p>
          <a:p>
            <a:r>
              <a:rPr lang="en-GB" sz="1400" i="1" dirty="0" smtClean="0"/>
              <a:t>φ</a:t>
            </a:r>
            <a:r>
              <a:rPr lang="en-GB" sz="1400" dirty="0" smtClean="0"/>
              <a:t>   - is the estimated shape (overdispersion) parameter (normalized to 26 weeks) obtained in the analysis as described in SAP</a:t>
            </a:r>
          </a:p>
        </p:txBody>
      </p:sp>
      <p:graphicFrame>
        <p:nvGraphicFramePr>
          <p:cNvPr id="2050" name="Object 2"/>
          <p:cNvGraphicFramePr>
            <a:graphicFrameLocks noChangeAspect="1"/>
          </p:cNvGraphicFramePr>
          <p:nvPr/>
        </p:nvGraphicFramePr>
        <p:xfrm>
          <a:off x="1198694" y="1821926"/>
          <a:ext cx="3960813" cy="1060450"/>
        </p:xfrm>
        <a:graphic>
          <a:graphicData uri="http://schemas.openxmlformats.org/presentationml/2006/ole">
            <p:oleObj spid="_x0000_s2050" name="Equation" r:id="rId3" imgW="2234230" imgH="520474" progId="Equation.3">
              <p:embed/>
            </p:oleObj>
          </a:graphicData>
        </a:graphic>
      </p:graphicFrame>
      <p:sp>
        <p:nvSpPr>
          <p:cNvPr id="7" name="Content Placeholder 3"/>
          <p:cNvSpPr txBox="1">
            <a:spLocks/>
          </p:cNvSpPr>
          <p:nvPr/>
        </p:nvSpPr>
        <p:spPr>
          <a:xfrm>
            <a:off x="318375" y="2882376"/>
            <a:ext cx="7966227" cy="1525796"/>
          </a:xfrm>
          <a:prstGeom prst="rect">
            <a:avLst/>
          </a:prstGeom>
        </p:spPr>
        <p:txBody>
          <a:bodyPr/>
          <a:lstStyle/>
          <a:p>
            <a:r>
              <a:rPr lang="en-GB" sz="1400" dirty="0" smtClean="0"/>
              <a:t>Friede and Schmidli’s method assumes an equal follow-up in all patients of 1 unit of time; this will be approximately true at the end of the study insofar as nearly all patients have been followed up for 26 weeks. At the times of the BSSRs, some patients might have been followed up for shorter periods; however, since we could assume the exacerbation rate is constant over the study period, the true exacerbation rate could be approximated by the observed rate calculated using the negative binomial model with the patient-specific log(follow-up time) as the offset. Assuming approximately equal numbers of patients in both treatment arms, the sample size for both treatments combined is re-estimated blindly using Equation above.</a:t>
            </a:r>
            <a:endParaRPr lang="en-GB" sz="1400" dirty="0" smtClean="0">
              <a:solidFill>
                <a:srgbClr val="FF0000"/>
              </a:solidFill>
            </a:endParaRPr>
          </a:p>
          <a:p>
            <a:pPr marL="180000" marR="0" lvl="0" indent="-180000" algn="l" defTabSz="457200" rtl="0" eaLnBrk="1" fontAlgn="auto" latinLnBrk="0" hangingPunct="1">
              <a:lnSpc>
                <a:spcPct val="100000"/>
              </a:lnSpc>
              <a:spcBef>
                <a:spcPts val="0"/>
              </a:spcBef>
              <a:spcAft>
                <a:spcPts val="0"/>
              </a:spcAft>
              <a:buClr>
                <a:srgbClr val="830051"/>
              </a:buClr>
              <a:buSzTx/>
              <a:buFont typeface="Arial" pitchFamily="34" charset="0"/>
              <a:buChar char="•"/>
              <a:tabLst/>
              <a:defRPr/>
            </a:pPr>
            <a:endParaRPr kumimoji="0" lang="en-GB"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Rectangle 7"/>
          <p:cNvSpPr/>
          <p:nvPr/>
        </p:nvSpPr>
        <p:spPr>
          <a:xfrm>
            <a:off x="1198694" y="4731755"/>
            <a:ext cx="5328592" cy="276999"/>
          </a:xfrm>
          <a:prstGeom prst="rect">
            <a:avLst/>
          </a:prstGeom>
        </p:spPr>
        <p:txBody>
          <a:bodyPr wrap="square">
            <a:spAutoFit/>
          </a:bodyPr>
          <a:lstStyle/>
          <a:p>
            <a:r>
              <a:rPr lang="en-GB" sz="1200" b="0" dirty="0" smtClean="0"/>
              <a:t>Note: z</a:t>
            </a:r>
            <a:r>
              <a:rPr lang="en-GB" sz="1200" b="0" baseline="-25000" dirty="0" smtClean="0"/>
              <a:t>a</a:t>
            </a:r>
            <a:r>
              <a:rPr lang="en-GB" sz="1200" b="0" dirty="0" smtClean="0"/>
              <a:t> </a:t>
            </a:r>
            <a:r>
              <a:rPr lang="en-GB" sz="1200" dirty="0" smtClean="0"/>
              <a:t>  </a:t>
            </a:r>
            <a:r>
              <a:rPr lang="en-GB" sz="1200" b="0" dirty="0" smtClean="0"/>
              <a:t>is the </a:t>
            </a:r>
            <a:r>
              <a:rPr lang="en-GB" sz="1200" b="0" i="1" dirty="0" smtClean="0"/>
              <a:t>a</a:t>
            </a:r>
            <a:r>
              <a:rPr lang="en-GB" sz="1200" b="0" i="1" baseline="30000" dirty="0" smtClean="0"/>
              <a:t>th</a:t>
            </a:r>
            <a:r>
              <a:rPr lang="en-GB" sz="1200" b="0" dirty="0" smtClean="0"/>
              <a:t> quantile of the standard normal distribution </a:t>
            </a:r>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Pilot BSSR – Exacerbations by Country on </a:t>
            </a:r>
            <a:r>
              <a:rPr lang="en-GB" dirty="0" smtClean="0">
                <a:solidFill>
                  <a:srgbClr val="FF0000"/>
                </a:solidFill>
              </a:rPr>
              <a:t>20 April  </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57</a:t>
            </a:fld>
            <a:endParaRPr lang="en-GB" dirty="0"/>
          </a:p>
        </p:txBody>
      </p:sp>
      <p:grpSp>
        <p:nvGrpSpPr>
          <p:cNvPr id="7" name="Group 15"/>
          <p:cNvGrpSpPr/>
          <p:nvPr/>
        </p:nvGrpSpPr>
        <p:grpSpPr>
          <a:xfrm>
            <a:off x="179512" y="648000"/>
            <a:ext cx="3612095" cy="4065890"/>
            <a:chOff x="179512" y="1340768"/>
            <a:chExt cx="3816424" cy="4824536"/>
          </a:xfrm>
        </p:grpSpPr>
        <p:pic>
          <p:nvPicPr>
            <p:cNvPr id="11" name="Picture 1"/>
            <p:cNvPicPr>
              <a:picLocks noChangeAspect="1" noChangeArrowheads="1"/>
            </p:cNvPicPr>
            <p:nvPr/>
          </p:nvPicPr>
          <p:blipFill>
            <a:blip r:embed="rId2" cstate="print"/>
            <a:srcRect l="18750" t="14017" b="11891"/>
            <a:stretch>
              <a:fillRect/>
            </a:stretch>
          </p:blipFill>
          <p:spPr bwMode="auto">
            <a:xfrm>
              <a:off x="251520" y="1340768"/>
              <a:ext cx="3744416" cy="2664296"/>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17742" t="10878" b="-3145"/>
            <a:stretch>
              <a:fillRect/>
            </a:stretch>
          </p:blipFill>
          <p:spPr bwMode="auto">
            <a:xfrm>
              <a:off x="179512" y="3356992"/>
              <a:ext cx="3744416" cy="2808312"/>
            </a:xfrm>
            <a:prstGeom prst="rect">
              <a:avLst/>
            </a:prstGeom>
            <a:noFill/>
            <a:ln w="9525">
              <a:noFill/>
              <a:miter lim="800000"/>
              <a:headEnd/>
              <a:tailEnd/>
            </a:ln>
          </p:spPr>
        </p:pic>
        <p:sp>
          <p:nvSpPr>
            <p:cNvPr id="13" name="TextBox 12"/>
            <p:cNvSpPr txBox="1"/>
            <p:nvPr/>
          </p:nvSpPr>
          <p:spPr>
            <a:xfrm>
              <a:off x="827584" y="1639038"/>
              <a:ext cx="2088232" cy="523220"/>
            </a:xfrm>
            <a:prstGeom prst="rect">
              <a:avLst/>
            </a:prstGeom>
            <a:noFill/>
          </p:spPr>
          <p:txBody>
            <a:bodyPr wrap="square" rtlCol="0">
              <a:spAutoFit/>
            </a:bodyPr>
            <a:lstStyle/>
            <a:p>
              <a:pPr algn="ctr"/>
              <a:r>
                <a:rPr lang="en-GB" sz="1400" b="0" dirty="0" smtClean="0"/>
                <a:t>Exacerbations per country</a:t>
              </a:r>
              <a:endParaRPr lang="en-GB" sz="1400" b="0" dirty="0"/>
            </a:p>
          </p:txBody>
        </p:sp>
        <p:sp>
          <p:nvSpPr>
            <p:cNvPr id="14" name="TextBox 13"/>
            <p:cNvSpPr txBox="1"/>
            <p:nvPr/>
          </p:nvSpPr>
          <p:spPr>
            <a:xfrm>
              <a:off x="611560" y="3470124"/>
              <a:ext cx="2160240" cy="523220"/>
            </a:xfrm>
            <a:prstGeom prst="rect">
              <a:avLst/>
            </a:prstGeom>
            <a:noFill/>
          </p:spPr>
          <p:txBody>
            <a:bodyPr wrap="square" rtlCol="0">
              <a:spAutoFit/>
            </a:bodyPr>
            <a:lstStyle/>
            <a:p>
              <a:pPr algn="ctr"/>
              <a:r>
                <a:rPr lang="en-GB" sz="1400" b="0" dirty="0" smtClean="0"/>
                <a:t>Exacerbation rate per country</a:t>
              </a:r>
              <a:endParaRPr lang="en-GB" sz="1400" b="0" dirty="0"/>
            </a:p>
          </p:txBody>
        </p:sp>
      </p:grpSp>
      <p:grpSp>
        <p:nvGrpSpPr>
          <p:cNvPr id="15" name="Group 16"/>
          <p:cNvGrpSpPr/>
          <p:nvPr/>
        </p:nvGrpSpPr>
        <p:grpSpPr>
          <a:xfrm>
            <a:off x="3887704" y="1145376"/>
            <a:ext cx="5011930" cy="3253203"/>
            <a:chOff x="4139952" y="2204864"/>
            <a:chExt cx="4862711" cy="3021707"/>
          </a:xfrm>
        </p:grpSpPr>
        <p:pic>
          <p:nvPicPr>
            <p:cNvPr id="16" name="Picture 2"/>
            <p:cNvPicPr>
              <a:picLocks noChangeAspect="1" noChangeArrowheads="1"/>
            </p:cNvPicPr>
            <p:nvPr/>
          </p:nvPicPr>
          <p:blipFill>
            <a:blip r:embed="rId4" cstate="print"/>
            <a:srcRect l="10592"/>
            <a:stretch>
              <a:fillRect/>
            </a:stretch>
          </p:blipFill>
          <p:spPr bwMode="auto">
            <a:xfrm>
              <a:off x="4139952" y="2204864"/>
              <a:ext cx="4862711" cy="3021707"/>
            </a:xfrm>
            <a:prstGeom prst="rect">
              <a:avLst/>
            </a:prstGeom>
            <a:noFill/>
            <a:ln w="9525">
              <a:noFill/>
              <a:miter lim="800000"/>
              <a:headEnd/>
              <a:tailEnd/>
            </a:ln>
          </p:spPr>
        </p:pic>
        <p:sp>
          <p:nvSpPr>
            <p:cNvPr id="17" name="TextBox 16"/>
            <p:cNvSpPr txBox="1"/>
            <p:nvPr/>
          </p:nvSpPr>
          <p:spPr>
            <a:xfrm>
              <a:off x="6156176" y="3212976"/>
              <a:ext cx="1440160" cy="954107"/>
            </a:xfrm>
            <a:prstGeom prst="rect">
              <a:avLst/>
            </a:prstGeom>
            <a:noFill/>
          </p:spPr>
          <p:txBody>
            <a:bodyPr wrap="square" rtlCol="0">
              <a:spAutoFit/>
            </a:bodyPr>
            <a:lstStyle/>
            <a:p>
              <a:pPr algn="ctr"/>
              <a:r>
                <a:rPr lang="en-GB" sz="1400" b="0" dirty="0" smtClean="0"/>
                <a:t>Exacerbations </a:t>
              </a:r>
              <a:r>
                <a:rPr lang="en-GB" sz="1400" b="0" dirty="0" err="1" smtClean="0"/>
                <a:t>vs</a:t>
              </a:r>
              <a:r>
                <a:rPr lang="en-GB" sz="1400" b="0" dirty="0" smtClean="0"/>
                <a:t> Years of follow up by Country</a:t>
              </a:r>
              <a:endParaRPr lang="en-GB" sz="1400" b="0" dirty="0"/>
            </a:p>
          </p:txBody>
        </p:sp>
      </p:gr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Pilot BSSR – Exacerbations by Site on </a:t>
            </a:r>
            <a:r>
              <a:rPr lang="en-GB" dirty="0" smtClean="0">
                <a:solidFill>
                  <a:srgbClr val="FF0000"/>
                </a:solidFill>
              </a:rPr>
              <a:t>20 April  </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58</a:t>
            </a:fld>
            <a:endParaRPr lang="en-GB" dirty="0"/>
          </a:p>
        </p:txBody>
      </p:sp>
      <p:pic>
        <p:nvPicPr>
          <p:cNvPr id="8" name="Picture 1"/>
          <p:cNvPicPr>
            <a:picLocks noChangeAspect="1" noChangeArrowheads="1"/>
          </p:cNvPicPr>
          <p:nvPr/>
        </p:nvPicPr>
        <p:blipFill>
          <a:blip r:embed="rId2" cstate="print"/>
          <a:srcRect r="19503"/>
          <a:stretch>
            <a:fillRect/>
          </a:stretch>
        </p:blipFill>
        <p:spPr bwMode="auto">
          <a:xfrm>
            <a:off x="0" y="537638"/>
            <a:ext cx="3153103" cy="2190902"/>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3616095" y="953813"/>
            <a:ext cx="5236243" cy="339746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843455" y="2728540"/>
            <a:ext cx="2605327" cy="2276321"/>
          </a:xfrm>
          <a:prstGeom prst="rect">
            <a:avLst/>
          </a:prstGeom>
          <a:noFill/>
          <a:ln w="9525">
            <a:noFill/>
            <a:miter lim="800000"/>
            <a:headEnd/>
            <a:tailEnd/>
          </a:ln>
        </p:spPr>
      </p:pic>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7"/>
          <p:cNvGrpSpPr/>
          <p:nvPr/>
        </p:nvGrpSpPr>
        <p:grpSpPr>
          <a:xfrm>
            <a:off x="318375" y="886775"/>
            <a:ext cx="6957411" cy="3488155"/>
            <a:chOff x="323527" y="1268760"/>
            <a:chExt cx="8534281" cy="4608512"/>
          </a:xfrm>
        </p:grpSpPr>
        <p:pic>
          <p:nvPicPr>
            <p:cNvPr id="12" name="Picture 4"/>
            <p:cNvPicPr>
              <a:picLocks noChangeAspect="1" noChangeArrowheads="1"/>
            </p:cNvPicPr>
            <p:nvPr/>
          </p:nvPicPr>
          <p:blipFill>
            <a:blip r:embed="rId2" cstate="print"/>
            <a:srcRect l="955" t="4814" r="35087" b="1339"/>
            <a:stretch>
              <a:fillRect/>
            </a:stretch>
          </p:blipFill>
          <p:spPr bwMode="auto">
            <a:xfrm>
              <a:off x="323527" y="1268760"/>
              <a:ext cx="8534281" cy="4608512"/>
            </a:xfrm>
            <a:prstGeom prst="rect">
              <a:avLst/>
            </a:prstGeom>
            <a:noFill/>
            <a:ln w="9525">
              <a:noFill/>
              <a:miter lim="800000"/>
              <a:headEnd/>
              <a:tailEnd/>
            </a:ln>
          </p:spPr>
        </p:pic>
        <p:pic>
          <p:nvPicPr>
            <p:cNvPr id="13" name="Picture 5"/>
            <p:cNvPicPr>
              <a:picLocks noChangeAspect="1" noChangeArrowheads="1"/>
            </p:cNvPicPr>
            <p:nvPr/>
          </p:nvPicPr>
          <p:blipFill>
            <a:blip r:embed="rId2" cstate="print"/>
            <a:srcRect l="65990" t="43048" r="2031" b="41311"/>
            <a:stretch>
              <a:fillRect/>
            </a:stretch>
          </p:blipFill>
          <p:spPr bwMode="auto">
            <a:xfrm>
              <a:off x="3947931" y="4005064"/>
              <a:ext cx="4584509" cy="825212"/>
            </a:xfrm>
            <a:prstGeom prst="rect">
              <a:avLst/>
            </a:prstGeom>
            <a:noFill/>
            <a:ln w="9525">
              <a:noFill/>
              <a:miter lim="800000"/>
              <a:headEnd/>
              <a:tailEnd/>
            </a:ln>
          </p:spPr>
        </p:pic>
        <p:sp>
          <p:nvSpPr>
            <p:cNvPr id="14" name="TextBox 13"/>
            <p:cNvSpPr txBox="1"/>
            <p:nvPr/>
          </p:nvSpPr>
          <p:spPr>
            <a:xfrm>
              <a:off x="3671238" y="5013176"/>
              <a:ext cx="756746" cy="276999"/>
            </a:xfrm>
            <a:prstGeom prst="rect">
              <a:avLst/>
            </a:prstGeom>
            <a:noFill/>
          </p:spPr>
          <p:txBody>
            <a:bodyPr wrap="none" rtlCol="0">
              <a:spAutoFit/>
            </a:bodyPr>
            <a:lstStyle/>
            <a:p>
              <a:r>
                <a:rPr lang="en-GB" sz="1200" b="0" dirty="0" smtClean="0">
                  <a:solidFill>
                    <a:schemeClr val="accent6">
                      <a:lumMod val="75000"/>
                    </a:schemeClr>
                  </a:solidFill>
                </a:rPr>
                <a:t>N=1136 </a:t>
              </a:r>
              <a:endParaRPr lang="en-GB" sz="1200" b="0" dirty="0">
                <a:solidFill>
                  <a:schemeClr val="accent6">
                    <a:lumMod val="75000"/>
                  </a:schemeClr>
                </a:solidFill>
              </a:endParaRPr>
            </a:p>
          </p:txBody>
        </p:sp>
      </p:grpSp>
      <p:sp>
        <p:nvSpPr>
          <p:cNvPr id="6" name="Title 5"/>
          <p:cNvSpPr>
            <a:spLocks noGrp="1"/>
          </p:cNvSpPr>
          <p:nvPr>
            <p:ph type="title"/>
          </p:nvPr>
        </p:nvSpPr>
        <p:spPr>
          <a:xfrm>
            <a:off x="0" y="144000"/>
            <a:ext cx="9144000" cy="504000"/>
          </a:xfrm>
        </p:spPr>
        <p:txBody>
          <a:bodyPr/>
          <a:lstStyle/>
          <a:p>
            <a:r>
              <a:rPr lang="sv-SE" sz="2000" dirty="0" smtClean="0"/>
              <a:t>AZ COPD Exacerbation Study </a:t>
            </a:r>
            <a:r>
              <a:rPr lang="sv-SE" sz="1800" dirty="0" smtClean="0"/>
              <a:t>Final BiWeekly </a:t>
            </a:r>
            <a:r>
              <a:rPr lang="sv-SE" sz="2000" dirty="0" smtClean="0"/>
              <a:t>: MDD (graphically) </a:t>
            </a:r>
            <a:r>
              <a:rPr lang="sv-SE" sz="1600" dirty="0" smtClean="0"/>
              <a:t>– result slide</a:t>
            </a:r>
            <a:endParaRPr lang="en-GB" sz="18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59</a:t>
            </a:fld>
            <a:endParaRPr lang="en-GB" dirty="0"/>
          </a:p>
        </p:txBody>
      </p:sp>
      <p:sp>
        <p:nvSpPr>
          <p:cNvPr id="4" name="Content Placeholder 3"/>
          <p:cNvSpPr>
            <a:spLocks noGrp="1"/>
          </p:cNvSpPr>
          <p:nvPr>
            <p:ph idx="16"/>
          </p:nvPr>
        </p:nvSpPr>
        <p:spPr>
          <a:xfrm>
            <a:off x="714375" y="4475311"/>
            <a:ext cx="6937709" cy="340943"/>
          </a:xfrm>
          <a:prstGeom prst="rect">
            <a:avLst/>
          </a:prstGeom>
        </p:spPr>
        <p:txBody>
          <a:bodyPr/>
          <a:lstStyle/>
          <a:p>
            <a:pPr indent="0"/>
            <a:r>
              <a:rPr lang="en-GB" sz="1200" dirty="0" smtClean="0"/>
              <a:t> NOTE: overall exacerbation rates are 6-monthly</a:t>
            </a:r>
          </a:p>
        </p:txBody>
      </p:sp>
      <p:cxnSp>
        <p:nvCxnSpPr>
          <p:cNvPr id="11" name="Straight Connector 10"/>
          <p:cNvCxnSpPr/>
          <p:nvPr/>
        </p:nvCxnSpPr>
        <p:spPr>
          <a:xfrm flipH="1">
            <a:off x="799238" y="2392565"/>
            <a:ext cx="7968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3"/>
          <p:cNvSpPr txBox="1">
            <a:spLocks/>
          </p:cNvSpPr>
          <p:nvPr/>
        </p:nvSpPr>
        <p:spPr>
          <a:xfrm>
            <a:off x="318375" y="570515"/>
            <a:ext cx="7084476" cy="316260"/>
          </a:xfrm>
          <a:prstGeom prst="rect">
            <a:avLst/>
          </a:prstGeom>
        </p:spPr>
        <p:txBody>
          <a:bodyPr/>
          <a:lstStyle/>
          <a:p>
            <a:r>
              <a:rPr lang="en-GB" sz="1600" b="1" dirty="0" smtClean="0">
                <a:solidFill>
                  <a:srgbClr val="0070C0"/>
                </a:solidFill>
              </a:rPr>
              <a:t>Overall 6month Exacerbation Rate 0.54, 95% CI (0.46; 0.64)</a:t>
            </a:r>
          </a:p>
          <a:p>
            <a:pPr marL="180000" marR="0" lvl="0" indent="0" algn="l" defTabSz="457200" rtl="0" eaLnBrk="1" fontAlgn="auto" latinLnBrk="0" hangingPunct="1">
              <a:lnSpc>
                <a:spcPct val="100000"/>
              </a:lnSpc>
              <a:spcBef>
                <a:spcPts val="0"/>
              </a:spcBef>
              <a:spcAft>
                <a:spcPts val="0"/>
              </a:spcAft>
              <a:buClr>
                <a:srgbClr val="830051"/>
              </a:buClr>
              <a:buSzTx/>
              <a:buFont typeface="Arial" pitchFamily="34" charset="0"/>
              <a:buChar char="•"/>
              <a:tabLst/>
              <a:defRPr/>
            </a:pPr>
            <a:endParaRPr kumimoji="0" lang="en-GB" sz="1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‘Agenda’</a:t>
            </a: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6</a:t>
            </a:fld>
            <a:endParaRPr lang="en-GB" dirty="0"/>
          </a:p>
        </p:txBody>
      </p:sp>
      <p:sp>
        <p:nvSpPr>
          <p:cNvPr id="4" name="Content Placeholder 3"/>
          <p:cNvSpPr>
            <a:spLocks noGrp="1"/>
          </p:cNvSpPr>
          <p:nvPr>
            <p:ph idx="16"/>
          </p:nvPr>
        </p:nvSpPr>
        <p:spPr>
          <a:prstGeom prst="rect">
            <a:avLst/>
          </a:prstGeom>
        </p:spPr>
        <p:txBody>
          <a:bodyPr/>
          <a:lstStyle/>
          <a:p>
            <a:r>
              <a:rPr lang="en-GB" dirty="0" smtClean="0"/>
              <a:t>AZ </a:t>
            </a:r>
            <a:r>
              <a:rPr lang="en-GB" dirty="0" err="1" smtClean="0"/>
              <a:t>COPD</a:t>
            </a:r>
            <a:r>
              <a:rPr lang="en-GB" dirty="0" smtClean="0"/>
              <a:t> Exacerbation Study Design</a:t>
            </a:r>
          </a:p>
          <a:p>
            <a:endParaRPr lang="en-GB" dirty="0" smtClean="0"/>
          </a:p>
          <a:p>
            <a:r>
              <a:rPr lang="en-GB" dirty="0" smtClean="0"/>
              <a:t>BSSR Process</a:t>
            </a:r>
          </a:p>
          <a:p>
            <a:endParaRPr lang="en-GB" dirty="0" smtClean="0"/>
          </a:p>
          <a:p>
            <a:r>
              <a:rPr lang="en-GB" dirty="0" smtClean="0"/>
              <a:t>Communication of the Results</a:t>
            </a:r>
          </a:p>
          <a:p>
            <a:pPr lvl="1"/>
            <a:r>
              <a:rPr lang="en-GB" dirty="0" smtClean="0"/>
              <a:t>Pilot BSSR</a:t>
            </a:r>
          </a:p>
          <a:p>
            <a:pPr lvl="1"/>
            <a:r>
              <a:rPr lang="en-GB" dirty="0" smtClean="0"/>
              <a:t>Final BSSR</a:t>
            </a:r>
          </a:p>
          <a:p>
            <a:endParaRPr lang="en-GB" dirty="0" smtClean="0"/>
          </a:p>
          <a:p>
            <a:r>
              <a:rPr lang="en-GB" dirty="0" smtClean="0"/>
              <a:t>Conclusions and Advice</a:t>
            </a:r>
          </a:p>
          <a:p>
            <a:pPr>
              <a:buNone/>
            </a:pPr>
            <a:endParaRPr lang="en-GB"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60</a:t>
            </a:fld>
            <a:endParaRPr lang="en-GB" dirty="0"/>
          </a:p>
        </p:txBody>
      </p:sp>
    </p:spTree>
    <p:extLst>
      <p:ext uri="{BB962C8B-B14F-4D97-AF65-F5344CB8AC3E}">
        <p14:creationId xmlns:p14="http://schemas.microsoft.com/office/powerpoint/2010/main" xmlns="" val="574589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 </a:t>
            </a:r>
            <a:r>
              <a:rPr lang="en-US" dirty="0" err="1" smtClean="0"/>
              <a:t>COPD</a:t>
            </a:r>
            <a:r>
              <a:rPr lang="en-US" dirty="0" smtClean="0"/>
              <a:t> Exacerbation Study Design</a:t>
            </a:r>
            <a:endParaRPr lang="en-US" dirty="0"/>
          </a:p>
        </p:txBody>
      </p:sp>
    </p:spTree>
    <p:extLst>
      <p:ext uri="{BB962C8B-B14F-4D97-AF65-F5344CB8AC3E}">
        <p14:creationId xmlns:p14="http://schemas.microsoft.com/office/powerpoint/2010/main" xmlns="" val="3513003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AZ COPD Study: Introduction/background </a:t>
            </a:r>
            <a:r>
              <a:rPr lang="sv-SE" sz="2000" dirty="0" smtClean="0"/>
              <a:t>– Template Slide</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8</a:t>
            </a:fld>
            <a:endParaRPr lang="en-GB" dirty="0"/>
          </a:p>
        </p:txBody>
      </p:sp>
      <p:sp>
        <p:nvSpPr>
          <p:cNvPr id="4" name="Content Placeholder 3"/>
          <p:cNvSpPr>
            <a:spLocks noGrp="1"/>
          </p:cNvSpPr>
          <p:nvPr>
            <p:ph idx="16"/>
          </p:nvPr>
        </p:nvSpPr>
        <p:spPr>
          <a:xfrm>
            <a:off x="237599" y="865030"/>
            <a:ext cx="8030101" cy="3981724"/>
          </a:xfrm>
          <a:prstGeom prst="rect">
            <a:avLst/>
          </a:prstGeom>
        </p:spPr>
        <p:txBody>
          <a:bodyPr/>
          <a:lstStyle/>
          <a:p>
            <a:pPr>
              <a:buSzPct val="120000"/>
              <a:buNone/>
            </a:pPr>
            <a:r>
              <a:rPr lang="en-US" sz="2000" dirty="0" smtClean="0"/>
              <a:t>Aim of AZ </a:t>
            </a:r>
            <a:r>
              <a:rPr lang="en-US" sz="2000" dirty="0" err="1" smtClean="0"/>
              <a:t>COPD</a:t>
            </a:r>
            <a:r>
              <a:rPr lang="en-US" sz="2000" dirty="0" smtClean="0"/>
              <a:t> Exacerbation Study </a:t>
            </a:r>
          </a:p>
          <a:p>
            <a:pPr>
              <a:buSzPct val="120000"/>
            </a:pPr>
            <a:r>
              <a:rPr lang="en-US" sz="1600" dirty="0" smtClean="0"/>
              <a:t>Expand the current COPD indication for AZ product to also include reducing exacerbations in patients with COPD in US</a:t>
            </a:r>
          </a:p>
          <a:p>
            <a:pPr>
              <a:buSzPct val="120000"/>
            </a:pPr>
            <a:endParaRPr lang="en-US" sz="1600" dirty="0" smtClean="0"/>
          </a:p>
          <a:p>
            <a:pPr>
              <a:buSzPct val="120000"/>
              <a:buNone/>
            </a:pPr>
            <a:r>
              <a:rPr lang="en-US" sz="2000" dirty="0" smtClean="0"/>
              <a:t>AZ product use in US</a:t>
            </a:r>
          </a:p>
          <a:p>
            <a:pPr>
              <a:buSzPct val="120000"/>
            </a:pPr>
            <a:r>
              <a:rPr lang="en-GB" sz="1600" dirty="0" smtClean="0"/>
              <a:t>AZ product is indicated for the treatment of:</a:t>
            </a:r>
          </a:p>
          <a:p>
            <a:pPr marL="719138" lvl="1" indent="-179388">
              <a:buSzPct val="120000"/>
            </a:pPr>
            <a:r>
              <a:rPr lang="en-GB" sz="1600" dirty="0" smtClean="0"/>
              <a:t>Asthma in patients 12 years of age and older</a:t>
            </a:r>
          </a:p>
          <a:p>
            <a:pPr marL="719138" lvl="1" indent="-179388">
              <a:buSzPct val="120000"/>
            </a:pPr>
            <a:r>
              <a:rPr lang="en-GB" sz="1600" dirty="0" smtClean="0"/>
              <a:t>Twice daily maintenance treatment of airflow obstruction in COPD, including chronic bronchitis and emphysema</a:t>
            </a:r>
          </a:p>
          <a:p>
            <a:pPr>
              <a:buSzPct val="120000"/>
            </a:pPr>
            <a:endParaRPr lang="en-GB" sz="1400" dirty="0" smtClean="0"/>
          </a:p>
          <a:p>
            <a:pPr>
              <a:buSzPct val="120000"/>
            </a:pPr>
            <a:r>
              <a:rPr lang="en-GB" sz="1600" dirty="0" smtClean="0"/>
              <a:t>AZ product is currently not approved in the US for reducing exacerbations in patients with COPD</a:t>
            </a:r>
          </a:p>
          <a:p>
            <a:pPr>
              <a:buSzPct val="120000"/>
            </a:pPr>
            <a:r>
              <a:rPr lang="en-GB" sz="1600" dirty="0" smtClean="0"/>
              <a:t>Two other similar products are currently </a:t>
            </a:r>
            <a:r>
              <a:rPr lang="en-US" sz="1600" dirty="0" smtClean="0"/>
              <a:t>approved by </a:t>
            </a:r>
            <a:r>
              <a:rPr lang="en-GB" sz="1600" dirty="0" smtClean="0"/>
              <a:t>F</a:t>
            </a:r>
            <a:r>
              <a:rPr lang="en-US" sz="1600" dirty="0" smtClean="0"/>
              <a:t>DA for </a:t>
            </a:r>
            <a:r>
              <a:rPr lang="en-GB" sz="1600" dirty="0" smtClean="0"/>
              <a:t>reducing exacerbations in patients with COPD</a:t>
            </a:r>
            <a:endParaRPr lang="en-US" sz="1600" dirty="0" smtClean="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AZ COPD Exacerbation Study: Study design – </a:t>
            </a:r>
            <a:r>
              <a:rPr lang="sv-SE" sz="2000" dirty="0" smtClean="0"/>
              <a:t>Template Slide</a:t>
            </a:r>
            <a:endParaRPr lang="en-GB" sz="2000"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9</a:t>
            </a:fld>
            <a:endParaRPr lang="en-GB" dirty="0"/>
          </a:p>
        </p:txBody>
      </p:sp>
      <p:grpSp>
        <p:nvGrpSpPr>
          <p:cNvPr id="74" name="Group 73"/>
          <p:cNvGrpSpPr/>
          <p:nvPr/>
        </p:nvGrpSpPr>
        <p:grpSpPr>
          <a:xfrm>
            <a:off x="136356" y="692150"/>
            <a:ext cx="8907632" cy="1961673"/>
            <a:chOff x="136356" y="692149"/>
            <a:chExt cx="8907632" cy="2838063"/>
          </a:xfrm>
        </p:grpSpPr>
        <p:cxnSp>
          <p:nvCxnSpPr>
            <p:cNvPr id="9" name="Straight Connector 8"/>
            <p:cNvCxnSpPr/>
            <p:nvPr/>
          </p:nvCxnSpPr>
          <p:spPr>
            <a:xfrm>
              <a:off x="1211263" y="2693988"/>
              <a:ext cx="7593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5325" y="1031875"/>
              <a:ext cx="0" cy="10218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39952" y="2708920"/>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20072" y="2693988"/>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3"/>
            <p:cNvSpPr txBox="1">
              <a:spLocks noChangeArrowheads="1"/>
            </p:cNvSpPr>
            <p:nvPr/>
          </p:nvSpPr>
          <p:spPr bwMode="auto">
            <a:xfrm>
              <a:off x="983852" y="2873374"/>
              <a:ext cx="465536" cy="261610"/>
            </a:xfrm>
            <a:prstGeom prst="rect">
              <a:avLst/>
            </a:prstGeom>
            <a:noFill/>
            <a:ln w="9525">
              <a:noFill/>
              <a:miter lim="800000"/>
              <a:headEnd/>
              <a:tailEnd/>
            </a:ln>
          </p:spPr>
          <p:txBody>
            <a:bodyPr wrap="square">
              <a:spAutoFit/>
            </a:bodyPr>
            <a:lstStyle/>
            <a:p>
              <a:pPr algn="ctr"/>
              <a:r>
                <a:rPr lang="en-GB" sz="1100" dirty="0"/>
                <a:t>1</a:t>
              </a:r>
            </a:p>
          </p:txBody>
        </p:sp>
        <p:sp>
          <p:nvSpPr>
            <p:cNvPr id="14" name="TextBox 14"/>
            <p:cNvSpPr txBox="1">
              <a:spLocks noChangeArrowheads="1"/>
            </p:cNvSpPr>
            <p:nvPr/>
          </p:nvSpPr>
          <p:spPr bwMode="auto">
            <a:xfrm>
              <a:off x="1996677" y="2873374"/>
              <a:ext cx="465536" cy="261610"/>
            </a:xfrm>
            <a:prstGeom prst="rect">
              <a:avLst/>
            </a:prstGeom>
            <a:noFill/>
            <a:ln w="9525">
              <a:noFill/>
              <a:miter lim="800000"/>
              <a:headEnd/>
              <a:tailEnd/>
            </a:ln>
          </p:spPr>
          <p:txBody>
            <a:bodyPr wrap="square">
              <a:spAutoFit/>
            </a:bodyPr>
            <a:lstStyle/>
            <a:p>
              <a:pPr algn="ctr"/>
              <a:r>
                <a:rPr lang="en-GB" sz="1100" dirty="0"/>
                <a:t>2</a:t>
              </a:r>
            </a:p>
          </p:txBody>
        </p:sp>
        <p:sp>
          <p:nvSpPr>
            <p:cNvPr id="15" name="TextBox 15"/>
            <p:cNvSpPr txBox="1">
              <a:spLocks noChangeArrowheads="1"/>
            </p:cNvSpPr>
            <p:nvPr/>
          </p:nvSpPr>
          <p:spPr bwMode="auto">
            <a:xfrm>
              <a:off x="3009502" y="2873374"/>
              <a:ext cx="465536" cy="261610"/>
            </a:xfrm>
            <a:prstGeom prst="rect">
              <a:avLst/>
            </a:prstGeom>
            <a:noFill/>
            <a:ln w="9525">
              <a:noFill/>
              <a:miter lim="800000"/>
              <a:headEnd/>
              <a:tailEnd/>
            </a:ln>
          </p:spPr>
          <p:txBody>
            <a:bodyPr wrap="square">
              <a:spAutoFit/>
            </a:bodyPr>
            <a:lstStyle/>
            <a:p>
              <a:pPr algn="ctr"/>
              <a:r>
                <a:rPr lang="en-GB" sz="1100" dirty="0"/>
                <a:t>3</a:t>
              </a:r>
            </a:p>
          </p:txBody>
        </p:sp>
        <p:sp>
          <p:nvSpPr>
            <p:cNvPr id="16" name="TextBox 16"/>
            <p:cNvSpPr txBox="1">
              <a:spLocks noChangeArrowheads="1"/>
            </p:cNvSpPr>
            <p:nvPr/>
          </p:nvSpPr>
          <p:spPr bwMode="auto">
            <a:xfrm>
              <a:off x="3897798" y="2870521"/>
              <a:ext cx="467083" cy="261610"/>
            </a:xfrm>
            <a:prstGeom prst="rect">
              <a:avLst/>
            </a:prstGeom>
            <a:noFill/>
            <a:ln w="9525">
              <a:noFill/>
              <a:miter lim="800000"/>
              <a:headEnd/>
              <a:tailEnd/>
            </a:ln>
          </p:spPr>
          <p:txBody>
            <a:bodyPr wrap="square">
              <a:spAutoFit/>
            </a:bodyPr>
            <a:lstStyle/>
            <a:p>
              <a:pPr algn="ctr"/>
              <a:r>
                <a:rPr lang="en-GB" sz="1100" dirty="0"/>
                <a:t>4</a:t>
              </a:r>
            </a:p>
          </p:txBody>
        </p:sp>
        <p:sp>
          <p:nvSpPr>
            <p:cNvPr id="17" name="TextBox 17"/>
            <p:cNvSpPr txBox="1">
              <a:spLocks noChangeArrowheads="1"/>
            </p:cNvSpPr>
            <p:nvPr/>
          </p:nvSpPr>
          <p:spPr bwMode="auto">
            <a:xfrm>
              <a:off x="5016350" y="2865250"/>
              <a:ext cx="465536" cy="261610"/>
            </a:xfrm>
            <a:prstGeom prst="rect">
              <a:avLst/>
            </a:prstGeom>
            <a:noFill/>
            <a:ln w="9525">
              <a:noFill/>
              <a:miter lim="800000"/>
              <a:headEnd/>
              <a:tailEnd/>
            </a:ln>
          </p:spPr>
          <p:txBody>
            <a:bodyPr wrap="square">
              <a:spAutoFit/>
            </a:bodyPr>
            <a:lstStyle/>
            <a:p>
              <a:pPr algn="ctr"/>
              <a:r>
                <a:rPr lang="en-GB" sz="1100" dirty="0"/>
                <a:t>5</a:t>
              </a:r>
            </a:p>
          </p:txBody>
        </p:sp>
        <p:sp>
          <p:nvSpPr>
            <p:cNvPr id="18" name="TextBox 18"/>
            <p:cNvSpPr txBox="1">
              <a:spLocks noChangeArrowheads="1"/>
            </p:cNvSpPr>
            <p:nvPr/>
          </p:nvSpPr>
          <p:spPr bwMode="auto">
            <a:xfrm>
              <a:off x="8072042" y="2873374"/>
              <a:ext cx="465534" cy="261610"/>
            </a:xfrm>
            <a:prstGeom prst="rect">
              <a:avLst/>
            </a:prstGeom>
            <a:noFill/>
            <a:ln w="9525">
              <a:noFill/>
              <a:miter lim="800000"/>
              <a:headEnd/>
              <a:tailEnd/>
            </a:ln>
          </p:spPr>
          <p:txBody>
            <a:bodyPr wrap="square">
              <a:spAutoFit/>
            </a:bodyPr>
            <a:lstStyle/>
            <a:p>
              <a:pPr algn="ctr"/>
              <a:r>
                <a:rPr lang="en-GB" sz="1100" dirty="0" smtClean="0"/>
                <a:t>7</a:t>
              </a:r>
              <a:endParaRPr lang="en-GB" sz="1100" dirty="0"/>
            </a:p>
          </p:txBody>
        </p:sp>
        <p:sp>
          <p:nvSpPr>
            <p:cNvPr id="19" name="TextBox 19"/>
            <p:cNvSpPr txBox="1">
              <a:spLocks noChangeArrowheads="1"/>
            </p:cNvSpPr>
            <p:nvPr/>
          </p:nvSpPr>
          <p:spPr bwMode="auto">
            <a:xfrm>
              <a:off x="8576905" y="2873375"/>
              <a:ext cx="467083" cy="261610"/>
            </a:xfrm>
            <a:prstGeom prst="rect">
              <a:avLst/>
            </a:prstGeom>
            <a:noFill/>
            <a:ln w="9525">
              <a:noFill/>
              <a:miter lim="800000"/>
              <a:headEnd/>
              <a:tailEnd/>
            </a:ln>
          </p:spPr>
          <p:txBody>
            <a:bodyPr wrap="square">
              <a:spAutoFit/>
            </a:bodyPr>
            <a:lstStyle/>
            <a:p>
              <a:pPr algn="ctr"/>
              <a:r>
                <a:rPr lang="en-GB" sz="1100" dirty="0"/>
                <a:t>FU</a:t>
              </a:r>
            </a:p>
          </p:txBody>
        </p:sp>
        <p:sp>
          <p:nvSpPr>
            <p:cNvPr id="20" name="Rectangle 19"/>
            <p:cNvSpPr/>
            <p:nvPr/>
          </p:nvSpPr>
          <p:spPr>
            <a:xfrm>
              <a:off x="1237297" y="2311399"/>
              <a:ext cx="985203" cy="212299"/>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50" dirty="0">
                  <a:solidFill>
                    <a:schemeClr val="tx1"/>
                  </a:solidFill>
                  <a:cs typeface="Arial" panose="020B0604020202020204" pitchFamily="34" charset="0"/>
                </a:rPr>
                <a:t>Enrolment</a:t>
              </a:r>
            </a:p>
          </p:txBody>
        </p:sp>
        <p:sp>
          <p:nvSpPr>
            <p:cNvPr id="21" name="Rectangle 20"/>
            <p:cNvSpPr/>
            <p:nvPr/>
          </p:nvSpPr>
          <p:spPr>
            <a:xfrm>
              <a:off x="2248576" y="2311399"/>
              <a:ext cx="986749" cy="2122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cs typeface="Arial" panose="020B0604020202020204" pitchFamily="34" charset="0"/>
                </a:rPr>
                <a:t>Run-in</a:t>
              </a:r>
            </a:p>
          </p:txBody>
        </p:sp>
        <p:sp>
          <p:nvSpPr>
            <p:cNvPr id="22" name="Rectangle 21"/>
            <p:cNvSpPr/>
            <p:nvPr/>
          </p:nvSpPr>
          <p:spPr>
            <a:xfrm>
              <a:off x="3365661" y="2311399"/>
              <a:ext cx="4932202" cy="21229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cs typeface="Arial" panose="020B0604020202020204" pitchFamily="34" charset="0"/>
                </a:rPr>
                <a:t>Treatment</a:t>
              </a:r>
            </a:p>
          </p:txBody>
        </p:sp>
        <p:sp>
          <p:nvSpPr>
            <p:cNvPr id="23" name="Rectangle 22"/>
            <p:cNvSpPr/>
            <p:nvPr/>
          </p:nvSpPr>
          <p:spPr>
            <a:xfrm>
              <a:off x="2044700" y="1268412"/>
              <a:ext cx="1190625" cy="64923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r>
                <a:rPr lang="en-GB" sz="1050" dirty="0" smtClean="0">
                  <a:solidFill>
                    <a:schemeClr val="tx1"/>
                  </a:solidFill>
                  <a:cs typeface="Arial" pitchFamily="34" charset="0"/>
                </a:rPr>
                <a:t>AZ product </a:t>
              </a:r>
              <a:r>
                <a:rPr lang="en-GB" sz="800" dirty="0" smtClean="0">
                  <a:solidFill>
                    <a:schemeClr val="tx1"/>
                  </a:solidFill>
                  <a:cs typeface="Arial" pitchFamily="34" charset="0"/>
                </a:rPr>
                <a:t>x 2 BID</a:t>
              </a:r>
              <a:endParaRPr lang="en-GB" sz="800" dirty="0">
                <a:solidFill>
                  <a:schemeClr val="tx1"/>
                </a:solidFill>
                <a:cs typeface="Arial" pitchFamily="34" charset="0"/>
              </a:endParaRPr>
            </a:p>
          </p:txBody>
        </p:sp>
        <p:sp>
          <p:nvSpPr>
            <p:cNvPr id="24" name="TextBox 24"/>
            <p:cNvSpPr txBox="1">
              <a:spLocks noChangeArrowheads="1"/>
            </p:cNvSpPr>
            <p:nvPr/>
          </p:nvSpPr>
          <p:spPr bwMode="auto">
            <a:xfrm>
              <a:off x="2417739" y="692149"/>
              <a:ext cx="1681186" cy="361674"/>
            </a:xfrm>
            <a:prstGeom prst="rect">
              <a:avLst/>
            </a:prstGeom>
            <a:solidFill>
              <a:schemeClr val="accent2"/>
            </a:solidFill>
            <a:ln w="9525">
              <a:noFill/>
              <a:miter lim="800000"/>
              <a:headEnd/>
              <a:tailEnd/>
            </a:ln>
          </p:spPr>
          <p:txBody>
            <a:bodyPr wrap="square">
              <a:spAutoFit/>
            </a:bodyPr>
            <a:lstStyle/>
            <a:p>
              <a:pPr algn="ctr"/>
              <a:r>
                <a:rPr lang="en-GB" sz="1100" dirty="0">
                  <a:solidFill>
                    <a:schemeClr val="bg1"/>
                  </a:solidFill>
                </a:rPr>
                <a:t>Randomisation</a:t>
              </a:r>
            </a:p>
          </p:txBody>
        </p:sp>
        <p:sp>
          <p:nvSpPr>
            <p:cNvPr id="25" name="Rectangle 24"/>
            <p:cNvSpPr/>
            <p:nvPr/>
          </p:nvSpPr>
          <p:spPr>
            <a:xfrm>
              <a:off x="3376488" y="1266825"/>
              <a:ext cx="4921375" cy="1999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smtClean="0">
                  <a:solidFill>
                    <a:schemeClr val="bg1"/>
                  </a:solidFill>
                  <a:cs typeface="Arial" panose="020B0604020202020204" pitchFamily="34" charset="0"/>
                </a:rPr>
                <a:t>AZ product x 2 BID</a:t>
              </a:r>
              <a:endParaRPr lang="en-GB" sz="1100" dirty="0">
                <a:solidFill>
                  <a:schemeClr val="bg1"/>
                </a:solidFill>
                <a:cs typeface="Arial" panose="020B0604020202020204" pitchFamily="34" charset="0"/>
              </a:endParaRPr>
            </a:p>
          </p:txBody>
        </p:sp>
        <p:sp>
          <p:nvSpPr>
            <p:cNvPr id="26" name="Rectangle 25"/>
            <p:cNvSpPr/>
            <p:nvPr/>
          </p:nvSpPr>
          <p:spPr>
            <a:xfrm>
              <a:off x="3376488" y="1717675"/>
              <a:ext cx="4921375" cy="199967"/>
            </a:xfrm>
            <a:prstGeom prst="rect">
              <a:avLst/>
            </a:prstGeom>
            <a:solidFill>
              <a:srgbClr val="6F59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smtClean="0">
                  <a:solidFill>
                    <a:schemeClr val="bg1"/>
                  </a:solidFill>
                  <a:cs typeface="Arial" panose="020B0604020202020204" pitchFamily="34" charset="0"/>
                </a:rPr>
                <a:t>reference product   x 2 BID </a:t>
              </a:r>
              <a:endParaRPr lang="en-GB" sz="1100" dirty="0">
                <a:solidFill>
                  <a:schemeClr val="tx1"/>
                </a:solidFill>
                <a:cs typeface="Arial" panose="020B0604020202020204" pitchFamily="34" charset="0"/>
              </a:endParaRPr>
            </a:p>
          </p:txBody>
        </p:sp>
        <p:cxnSp>
          <p:nvCxnSpPr>
            <p:cNvPr id="27" name="Straight Connector 26"/>
            <p:cNvCxnSpPr/>
            <p:nvPr/>
          </p:nvCxnSpPr>
          <p:spPr>
            <a:xfrm>
              <a:off x="8804275" y="2693988"/>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8"/>
            <p:cNvSpPr txBox="1">
              <a:spLocks noChangeArrowheads="1"/>
            </p:cNvSpPr>
            <p:nvPr/>
          </p:nvSpPr>
          <p:spPr bwMode="auto">
            <a:xfrm>
              <a:off x="136356" y="2328862"/>
              <a:ext cx="1074908" cy="261610"/>
            </a:xfrm>
            <a:prstGeom prst="rect">
              <a:avLst/>
            </a:prstGeom>
            <a:noFill/>
            <a:ln w="9525">
              <a:noFill/>
              <a:miter lim="800000"/>
              <a:headEnd/>
              <a:tailEnd/>
            </a:ln>
          </p:spPr>
          <p:txBody>
            <a:bodyPr wrap="square">
              <a:spAutoFit/>
            </a:bodyPr>
            <a:lstStyle/>
            <a:p>
              <a:r>
                <a:rPr lang="en-GB" sz="1100" b="0" dirty="0"/>
                <a:t>Periods</a:t>
              </a:r>
            </a:p>
          </p:txBody>
        </p:sp>
        <p:sp>
          <p:nvSpPr>
            <p:cNvPr id="29" name="TextBox 29"/>
            <p:cNvSpPr txBox="1">
              <a:spLocks noChangeArrowheads="1"/>
            </p:cNvSpPr>
            <p:nvPr/>
          </p:nvSpPr>
          <p:spPr bwMode="auto">
            <a:xfrm>
              <a:off x="136356" y="3257549"/>
              <a:ext cx="1074908" cy="261610"/>
            </a:xfrm>
            <a:prstGeom prst="rect">
              <a:avLst/>
            </a:prstGeom>
            <a:noFill/>
            <a:ln w="9525">
              <a:noFill/>
              <a:miter lim="800000"/>
              <a:headEnd/>
              <a:tailEnd/>
            </a:ln>
          </p:spPr>
          <p:txBody>
            <a:bodyPr wrap="square">
              <a:spAutoFit/>
            </a:bodyPr>
            <a:lstStyle/>
            <a:p>
              <a:r>
                <a:rPr lang="en-GB" sz="1100" b="0" dirty="0"/>
                <a:t>Weeks</a:t>
              </a:r>
            </a:p>
          </p:txBody>
        </p:sp>
        <p:sp>
          <p:nvSpPr>
            <p:cNvPr id="30" name="TextBox 30"/>
            <p:cNvSpPr txBox="1">
              <a:spLocks noChangeArrowheads="1"/>
            </p:cNvSpPr>
            <p:nvPr/>
          </p:nvSpPr>
          <p:spPr bwMode="auto">
            <a:xfrm>
              <a:off x="136356" y="2873374"/>
              <a:ext cx="1074908" cy="261610"/>
            </a:xfrm>
            <a:prstGeom prst="rect">
              <a:avLst/>
            </a:prstGeom>
            <a:noFill/>
            <a:ln w="9525">
              <a:noFill/>
              <a:miter lim="800000"/>
              <a:headEnd/>
              <a:tailEnd/>
            </a:ln>
          </p:spPr>
          <p:txBody>
            <a:bodyPr wrap="square">
              <a:spAutoFit/>
            </a:bodyPr>
            <a:lstStyle/>
            <a:p>
              <a:r>
                <a:rPr lang="en-GB" sz="1100" b="0" dirty="0"/>
                <a:t>Visits</a:t>
              </a:r>
            </a:p>
          </p:txBody>
        </p:sp>
        <p:sp>
          <p:nvSpPr>
            <p:cNvPr id="31" name="TextBox 31"/>
            <p:cNvSpPr txBox="1">
              <a:spLocks noChangeArrowheads="1"/>
            </p:cNvSpPr>
            <p:nvPr/>
          </p:nvSpPr>
          <p:spPr bwMode="auto">
            <a:xfrm>
              <a:off x="1761779" y="3257549"/>
              <a:ext cx="948084" cy="261610"/>
            </a:xfrm>
            <a:prstGeom prst="rect">
              <a:avLst/>
            </a:prstGeom>
            <a:noFill/>
            <a:ln w="9525">
              <a:noFill/>
              <a:miter lim="800000"/>
              <a:headEnd/>
              <a:tailEnd/>
            </a:ln>
          </p:spPr>
          <p:txBody>
            <a:bodyPr wrap="square">
              <a:spAutoFit/>
            </a:bodyPr>
            <a:lstStyle/>
            <a:p>
              <a:pPr algn="ctr"/>
              <a:r>
                <a:rPr lang="en-GB" sz="1100" dirty="0" smtClean="0"/>
                <a:t>–5 </a:t>
              </a:r>
              <a:r>
                <a:rPr lang="en-GB" sz="1100" dirty="0"/>
                <a:t>to </a:t>
              </a:r>
              <a:r>
                <a:rPr lang="en-GB" sz="1100" dirty="0" smtClean="0"/>
                <a:t>–4</a:t>
              </a:r>
              <a:endParaRPr lang="en-GB" sz="1100" dirty="0"/>
            </a:p>
          </p:txBody>
        </p:sp>
        <p:sp>
          <p:nvSpPr>
            <p:cNvPr id="32" name="TextBox 32"/>
            <p:cNvSpPr txBox="1">
              <a:spLocks noChangeArrowheads="1"/>
            </p:cNvSpPr>
            <p:nvPr/>
          </p:nvSpPr>
          <p:spPr bwMode="auto">
            <a:xfrm>
              <a:off x="3009502" y="3257549"/>
              <a:ext cx="465536" cy="261610"/>
            </a:xfrm>
            <a:prstGeom prst="rect">
              <a:avLst/>
            </a:prstGeom>
            <a:noFill/>
            <a:ln w="9525">
              <a:noFill/>
              <a:miter lim="800000"/>
              <a:headEnd/>
              <a:tailEnd/>
            </a:ln>
          </p:spPr>
          <p:txBody>
            <a:bodyPr wrap="square">
              <a:spAutoFit/>
            </a:bodyPr>
            <a:lstStyle/>
            <a:p>
              <a:pPr algn="ctr"/>
              <a:r>
                <a:rPr lang="en-GB" sz="1100" dirty="0"/>
                <a:t>0</a:t>
              </a:r>
            </a:p>
          </p:txBody>
        </p:sp>
        <p:sp>
          <p:nvSpPr>
            <p:cNvPr id="33" name="TextBox 33"/>
            <p:cNvSpPr txBox="1">
              <a:spLocks noChangeArrowheads="1"/>
            </p:cNvSpPr>
            <p:nvPr/>
          </p:nvSpPr>
          <p:spPr bwMode="auto">
            <a:xfrm>
              <a:off x="3901436" y="3257271"/>
              <a:ext cx="467083" cy="261610"/>
            </a:xfrm>
            <a:prstGeom prst="rect">
              <a:avLst/>
            </a:prstGeom>
            <a:noFill/>
            <a:ln w="9525">
              <a:noFill/>
              <a:miter lim="800000"/>
              <a:headEnd/>
              <a:tailEnd/>
            </a:ln>
          </p:spPr>
          <p:txBody>
            <a:bodyPr wrap="square">
              <a:spAutoFit/>
            </a:bodyPr>
            <a:lstStyle/>
            <a:p>
              <a:pPr algn="ctr"/>
              <a:r>
                <a:rPr lang="en-GB" sz="1100" dirty="0" smtClean="0"/>
                <a:t>4</a:t>
              </a:r>
              <a:endParaRPr lang="en-GB" sz="1100" dirty="0"/>
            </a:p>
          </p:txBody>
        </p:sp>
        <p:sp>
          <p:nvSpPr>
            <p:cNvPr id="34" name="TextBox 34"/>
            <p:cNvSpPr txBox="1">
              <a:spLocks noChangeArrowheads="1"/>
            </p:cNvSpPr>
            <p:nvPr/>
          </p:nvSpPr>
          <p:spPr bwMode="auto">
            <a:xfrm>
              <a:off x="5016350" y="3268602"/>
              <a:ext cx="465536" cy="261610"/>
            </a:xfrm>
            <a:prstGeom prst="rect">
              <a:avLst/>
            </a:prstGeom>
            <a:noFill/>
            <a:ln w="9525">
              <a:noFill/>
              <a:miter lim="800000"/>
              <a:headEnd/>
              <a:tailEnd/>
            </a:ln>
          </p:spPr>
          <p:txBody>
            <a:bodyPr wrap="square">
              <a:spAutoFit/>
            </a:bodyPr>
            <a:lstStyle/>
            <a:p>
              <a:pPr algn="ctr"/>
              <a:r>
                <a:rPr lang="en-GB" sz="1100" dirty="0" smtClean="0"/>
                <a:t>8</a:t>
              </a:r>
              <a:endParaRPr lang="en-GB" sz="1100" dirty="0"/>
            </a:p>
          </p:txBody>
        </p:sp>
        <p:sp>
          <p:nvSpPr>
            <p:cNvPr id="35" name="TextBox 35"/>
            <p:cNvSpPr txBox="1">
              <a:spLocks noChangeArrowheads="1"/>
            </p:cNvSpPr>
            <p:nvPr/>
          </p:nvSpPr>
          <p:spPr bwMode="auto">
            <a:xfrm>
              <a:off x="8072042" y="3257549"/>
              <a:ext cx="465534" cy="261610"/>
            </a:xfrm>
            <a:prstGeom prst="rect">
              <a:avLst/>
            </a:prstGeom>
            <a:noFill/>
            <a:ln w="9525">
              <a:noFill/>
              <a:miter lim="800000"/>
              <a:headEnd/>
              <a:tailEnd/>
            </a:ln>
          </p:spPr>
          <p:txBody>
            <a:bodyPr wrap="square">
              <a:spAutoFit/>
            </a:bodyPr>
            <a:lstStyle/>
            <a:p>
              <a:pPr algn="ctr"/>
              <a:r>
                <a:rPr lang="en-GB" sz="1100" dirty="0" smtClean="0"/>
                <a:t>26</a:t>
              </a:r>
              <a:endParaRPr lang="en-GB" sz="1100" dirty="0"/>
            </a:p>
          </p:txBody>
        </p:sp>
        <p:sp>
          <p:nvSpPr>
            <p:cNvPr id="36" name="TextBox 36"/>
            <p:cNvSpPr txBox="1">
              <a:spLocks noChangeArrowheads="1"/>
            </p:cNvSpPr>
            <p:nvPr/>
          </p:nvSpPr>
          <p:spPr bwMode="auto">
            <a:xfrm>
              <a:off x="8576905" y="3257549"/>
              <a:ext cx="467083" cy="261610"/>
            </a:xfrm>
            <a:prstGeom prst="rect">
              <a:avLst/>
            </a:prstGeom>
            <a:noFill/>
            <a:ln w="9525">
              <a:noFill/>
              <a:miter lim="800000"/>
              <a:headEnd/>
              <a:tailEnd/>
            </a:ln>
          </p:spPr>
          <p:txBody>
            <a:bodyPr wrap="square">
              <a:spAutoFit/>
            </a:bodyPr>
            <a:lstStyle/>
            <a:p>
              <a:pPr algn="ctr"/>
              <a:r>
                <a:rPr lang="en-GB" sz="1100" dirty="0" smtClean="0"/>
                <a:t>28</a:t>
              </a:r>
              <a:endParaRPr lang="en-GB" sz="1100" dirty="0"/>
            </a:p>
          </p:txBody>
        </p:sp>
        <p:cxnSp>
          <p:nvCxnSpPr>
            <p:cNvPr id="37" name="Straight Connector 36"/>
            <p:cNvCxnSpPr/>
            <p:nvPr/>
          </p:nvCxnSpPr>
          <p:spPr>
            <a:xfrm>
              <a:off x="1211263" y="2698750"/>
              <a:ext cx="0" cy="99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22500" y="2693988"/>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97863" y="2693988"/>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40"/>
            <p:cNvSpPr txBox="1">
              <a:spLocks noChangeArrowheads="1"/>
            </p:cNvSpPr>
            <p:nvPr/>
          </p:nvSpPr>
          <p:spPr bwMode="auto">
            <a:xfrm>
              <a:off x="999226" y="1274762"/>
              <a:ext cx="1045474" cy="261610"/>
            </a:xfrm>
            <a:prstGeom prst="rect">
              <a:avLst/>
            </a:prstGeom>
            <a:noFill/>
            <a:ln w="9525">
              <a:noFill/>
              <a:miter lim="800000"/>
              <a:headEnd/>
              <a:tailEnd/>
            </a:ln>
          </p:spPr>
          <p:txBody>
            <a:bodyPr wrap="square">
              <a:spAutoFit/>
            </a:bodyPr>
            <a:lstStyle/>
            <a:p>
              <a:r>
                <a:rPr lang="en-GB" sz="1100" dirty="0" smtClean="0"/>
                <a:t>N = 1136</a:t>
              </a:r>
              <a:endParaRPr lang="en-GB" sz="1100" dirty="0"/>
            </a:p>
          </p:txBody>
        </p:sp>
        <p:sp>
          <p:nvSpPr>
            <p:cNvPr id="41" name="TextBox 50"/>
            <p:cNvSpPr txBox="1">
              <a:spLocks noChangeArrowheads="1"/>
            </p:cNvSpPr>
            <p:nvPr/>
          </p:nvSpPr>
          <p:spPr bwMode="auto">
            <a:xfrm>
              <a:off x="8216951" y="1892014"/>
              <a:ext cx="785763" cy="461665"/>
            </a:xfrm>
            <a:prstGeom prst="rect">
              <a:avLst/>
            </a:prstGeom>
            <a:noFill/>
            <a:ln w="9525">
              <a:noFill/>
              <a:miter lim="800000"/>
              <a:headEnd/>
              <a:tailEnd/>
            </a:ln>
          </p:spPr>
          <p:txBody>
            <a:bodyPr wrap="square">
              <a:spAutoFit/>
            </a:bodyPr>
            <a:lstStyle/>
            <a:p>
              <a:pPr algn="r"/>
              <a:r>
                <a:rPr lang="en-GB" sz="800" dirty="0"/>
                <a:t>FU</a:t>
              </a:r>
            </a:p>
            <a:p>
              <a:pPr algn="r"/>
              <a:r>
                <a:rPr lang="en-GB" sz="800" dirty="0"/>
                <a:t>follow-up </a:t>
              </a:r>
            </a:p>
            <a:p>
              <a:pPr algn="r"/>
              <a:r>
                <a:rPr lang="en-GB" sz="800" dirty="0"/>
                <a:t>phone call</a:t>
              </a:r>
            </a:p>
          </p:txBody>
        </p:sp>
        <p:cxnSp>
          <p:nvCxnSpPr>
            <p:cNvPr id="42" name="Straight Connector 41"/>
            <p:cNvCxnSpPr/>
            <p:nvPr/>
          </p:nvCxnSpPr>
          <p:spPr>
            <a:xfrm>
              <a:off x="6680712" y="2708920"/>
              <a:ext cx="0" cy="99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17"/>
            <p:cNvSpPr txBox="1">
              <a:spLocks noChangeArrowheads="1"/>
            </p:cNvSpPr>
            <p:nvPr/>
          </p:nvSpPr>
          <p:spPr bwMode="auto">
            <a:xfrm>
              <a:off x="6470645" y="2880182"/>
              <a:ext cx="465536" cy="261610"/>
            </a:xfrm>
            <a:prstGeom prst="rect">
              <a:avLst/>
            </a:prstGeom>
            <a:noFill/>
            <a:ln w="9525">
              <a:noFill/>
              <a:miter lim="800000"/>
              <a:headEnd/>
              <a:tailEnd/>
            </a:ln>
          </p:spPr>
          <p:txBody>
            <a:bodyPr wrap="square">
              <a:spAutoFit/>
            </a:bodyPr>
            <a:lstStyle/>
            <a:p>
              <a:pPr algn="ctr"/>
              <a:r>
                <a:rPr lang="en-GB" sz="1100" dirty="0"/>
                <a:t>6</a:t>
              </a:r>
            </a:p>
          </p:txBody>
        </p:sp>
        <p:sp>
          <p:nvSpPr>
            <p:cNvPr id="44" name="TextBox 34"/>
            <p:cNvSpPr txBox="1">
              <a:spLocks noChangeArrowheads="1"/>
            </p:cNvSpPr>
            <p:nvPr/>
          </p:nvSpPr>
          <p:spPr bwMode="auto">
            <a:xfrm>
              <a:off x="6494303" y="3260385"/>
              <a:ext cx="465536" cy="261610"/>
            </a:xfrm>
            <a:prstGeom prst="rect">
              <a:avLst/>
            </a:prstGeom>
            <a:noFill/>
            <a:ln w="9525">
              <a:noFill/>
              <a:miter lim="800000"/>
              <a:headEnd/>
              <a:tailEnd/>
            </a:ln>
          </p:spPr>
          <p:txBody>
            <a:bodyPr wrap="square">
              <a:spAutoFit/>
            </a:bodyPr>
            <a:lstStyle/>
            <a:p>
              <a:pPr algn="ctr"/>
              <a:r>
                <a:rPr lang="en-GB" sz="1100" dirty="0" smtClean="0"/>
                <a:t>17</a:t>
              </a:r>
              <a:endParaRPr lang="en-GB" sz="1100" dirty="0"/>
            </a:p>
          </p:txBody>
        </p:sp>
      </p:grpSp>
      <p:sp>
        <p:nvSpPr>
          <p:cNvPr id="75" name="TextBox 19"/>
          <p:cNvSpPr txBox="1">
            <a:spLocks noChangeArrowheads="1"/>
          </p:cNvSpPr>
          <p:nvPr/>
        </p:nvSpPr>
        <p:spPr bwMode="auto">
          <a:xfrm>
            <a:off x="136355" y="2756952"/>
            <a:ext cx="4965033" cy="2092881"/>
          </a:xfrm>
          <a:prstGeom prst="rect">
            <a:avLst/>
          </a:prstGeom>
          <a:noFill/>
          <a:ln w="9525">
            <a:noFill/>
            <a:miter lim="800000"/>
            <a:headEnd/>
            <a:tailEnd/>
          </a:ln>
        </p:spPr>
        <p:txBody>
          <a:bodyPr wrap="square">
            <a:spAutoFit/>
          </a:bodyPr>
          <a:lstStyle/>
          <a:p>
            <a:r>
              <a:rPr lang="en-US" sz="1000" dirty="0" smtClean="0"/>
              <a:t>Objective: </a:t>
            </a:r>
            <a:r>
              <a:rPr lang="en-US" sz="1000" b="0" dirty="0" smtClean="0"/>
              <a:t>To demonstrate that AZ product is superior to reference product </a:t>
            </a:r>
            <a:endParaRPr lang="sv-SE" sz="1000" b="0" dirty="0" smtClean="0"/>
          </a:p>
          <a:p>
            <a:r>
              <a:rPr lang="en-US" sz="1000" dirty="0" smtClean="0"/>
              <a:t>Design</a:t>
            </a:r>
            <a:r>
              <a:rPr lang="en-US" sz="1000" dirty="0"/>
              <a:t>:</a:t>
            </a:r>
            <a:r>
              <a:rPr lang="en-US" sz="1000" b="0" dirty="0"/>
              <a:t> Double-blind, </a:t>
            </a:r>
            <a:r>
              <a:rPr lang="en-GB" sz="1000" b="0" dirty="0" smtClean="0"/>
              <a:t>double-dummy, </a:t>
            </a:r>
            <a:r>
              <a:rPr lang="en-US" sz="1000" b="0" dirty="0" smtClean="0"/>
              <a:t>randomized</a:t>
            </a:r>
            <a:r>
              <a:rPr lang="en-US" sz="1000" b="0" dirty="0"/>
              <a:t>, parallel </a:t>
            </a:r>
            <a:r>
              <a:rPr lang="en-US" sz="1000" b="0" dirty="0" smtClean="0"/>
              <a:t>group, </a:t>
            </a:r>
            <a:r>
              <a:rPr lang="en-GB" sz="1000" b="0" dirty="0" smtClean="0"/>
              <a:t>multicenter phase IIIB study</a:t>
            </a:r>
            <a:endParaRPr lang="sv-SE" sz="1000" b="0" dirty="0"/>
          </a:p>
          <a:p>
            <a:r>
              <a:rPr lang="en-US" sz="1000" dirty="0"/>
              <a:t>Patient </a:t>
            </a:r>
            <a:r>
              <a:rPr lang="en-US" sz="1000" dirty="0" smtClean="0"/>
              <a:t>population</a:t>
            </a:r>
            <a:r>
              <a:rPr lang="en-US" sz="1000" b="0" dirty="0" smtClean="0"/>
              <a:t>: </a:t>
            </a:r>
          </a:p>
          <a:p>
            <a:pPr>
              <a:lnSpc>
                <a:spcPct val="90000"/>
              </a:lnSpc>
              <a:buSzPct val="120000"/>
              <a:buFont typeface="Arial" pitchFamily="34" charset="0"/>
              <a:buChar char="•"/>
            </a:pPr>
            <a:r>
              <a:rPr lang="en-GB" sz="1000" b="0" dirty="0" smtClean="0"/>
              <a:t> subjects with moderate to very severe COPD</a:t>
            </a:r>
            <a:endParaRPr lang="en-US" sz="1000" b="0" dirty="0" smtClean="0"/>
          </a:p>
          <a:p>
            <a:pPr eaLnBrk="1" hangingPunct="1">
              <a:lnSpc>
                <a:spcPct val="90000"/>
              </a:lnSpc>
              <a:buSzPct val="120000"/>
              <a:buFont typeface="Arial" pitchFamily="34" charset="0"/>
              <a:buChar char="•"/>
            </a:pPr>
            <a:r>
              <a:rPr lang="en-US" sz="1000" b="0" dirty="0" smtClean="0"/>
              <a:t> male and female subjects ≥40 years of age</a:t>
            </a:r>
          </a:p>
          <a:p>
            <a:pPr eaLnBrk="1" hangingPunct="1">
              <a:lnSpc>
                <a:spcPct val="90000"/>
              </a:lnSpc>
              <a:buSzPct val="120000"/>
              <a:buFont typeface="Arial" pitchFamily="34" charset="0"/>
              <a:buChar char="•"/>
            </a:pPr>
            <a:r>
              <a:rPr lang="en-US" sz="1000" b="0" dirty="0" smtClean="0"/>
              <a:t> COPD diagnosis with symptoms for &gt;1 year</a:t>
            </a:r>
          </a:p>
          <a:p>
            <a:pPr eaLnBrk="1" hangingPunct="1">
              <a:lnSpc>
                <a:spcPct val="90000"/>
              </a:lnSpc>
              <a:buSzPct val="120000"/>
              <a:buFont typeface="Arial" pitchFamily="34" charset="0"/>
              <a:buChar char="•"/>
            </a:pPr>
            <a:r>
              <a:rPr lang="en-US" sz="1000" b="0" dirty="0" smtClean="0"/>
              <a:t> current or previous smoker with a history of ≥10 pack years</a:t>
            </a:r>
          </a:p>
          <a:p>
            <a:pPr marL="342900" indent="-342900">
              <a:lnSpc>
                <a:spcPct val="90000"/>
              </a:lnSpc>
              <a:buSzPct val="120000"/>
              <a:buFont typeface="Arial" pitchFamily="34" charset="0"/>
              <a:buChar char="•"/>
            </a:pPr>
            <a:r>
              <a:rPr lang="en-US" sz="1000" b="0" dirty="0" smtClean="0"/>
              <a:t>post-bronchodilator FEV</a:t>
            </a:r>
            <a:r>
              <a:rPr lang="en-US" sz="1000" b="0" baseline="-25000" dirty="0" smtClean="0"/>
              <a:t>1</a:t>
            </a:r>
            <a:r>
              <a:rPr lang="en-US" sz="1000" b="0" dirty="0" smtClean="0"/>
              <a:t>/FVC &lt;0.7 and FEV</a:t>
            </a:r>
            <a:r>
              <a:rPr lang="en-US" sz="1000" b="0" baseline="-25000" dirty="0" smtClean="0"/>
              <a:t>1</a:t>
            </a:r>
            <a:r>
              <a:rPr lang="en-US" sz="1000" b="0" dirty="0" smtClean="0"/>
              <a:t> ≤70% of predicted normal value</a:t>
            </a:r>
          </a:p>
          <a:p>
            <a:pPr marL="342900" indent="-342900">
              <a:lnSpc>
                <a:spcPct val="90000"/>
              </a:lnSpc>
              <a:buSzPct val="120000"/>
              <a:buFont typeface="Arial" pitchFamily="34" charset="0"/>
              <a:buChar char="•"/>
            </a:pPr>
            <a:r>
              <a:rPr lang="en-GB" sz="1000" b="0" dirty="0" smtClean="0"/>
              <a:t>MMRC dyspnea scale </a:t>
            </a:r>
            <a:r>
              <a:rPr lang="en-US" sz="1000" b="0" dirty="0" smtClean="0"/>
              <a:t>≥2</a:t>
            </a:r>
          </a:p>
          <a:p>
            <a:pPr marL="342900" indent="-342900">
              <a:lnSpc>
                <a:spcPct val="90000"/>
              </a:lnSpc>
              <a:buSzPct val="120000"/>
              <a:buFont typeface="Arial" pitchFamily="34" charset="0"/>
              <a:buChar char="•"/>
            </a:pPr>
            <a:r>
              <a:rPr lang="en-US" sz="1000" b="0" dirty="0" smtClean="0"/>
              <a:t>≥1 COPD exacerbation, defined by corticosteroid treatment and/or hospitalization, within 1-12 months before Visit 1</a:t>
            </a:r>
          </a:p>
          <a:p>
            <a:pPr marL="342900" indent="-342900">
              <a:lnSpc>
                <a:spcPct val="90000"/>
              </a:lnSpc>
              <a:buSzPct val="120000"/>
              <a:buFont typeface="Arial" pitchFamily="34" charset="0"/>
              <a:buChar char="•"/>
            </a:pPr>
            <a:r>
              <a:rPr lang="en-US" sz="1000" b="0" dirty="0" smtClean="0"/>
              <a:t>no history of asthma at or after 18 years of age</a:t>
            </a:r>
          </a:p>
          <a:p>
            <a:pPr marL="342900" indent="-342900">
              <a:lnSpc>
                <a:spcPct val="90000"/>
              </a:lnSpc>
              <a:buSzPct val="120000"/>
            </a:pPr>
            <a:r>
              <a:rPr lang="en-US" sz="1000" dirty="0" smtClean="0"/>
              <a:t>Treatment duration</a:t>
            </a:r>
            <a:r>
              <a:rPr lang="en-US" sz="1000" b="0" dirty="0" smtClean="0"/>
              <a:t>: 6 months</a:t>
            </a:r>
            <a:endParaRPr lang="sv-SE" sz="1000" b="0" dirty="0" smtClean="0"/>
          </a:p>
        </p:txBody>
      </p:sp>
      <p:sp>
        <p:nvSpPr>
          <p:cNvPr id="76" name="TextBox 20"/>
          <p:cNvSpPr txBox="1">
            <a:spLocks noChangeArrowheads="1"/>
          </p:cNvSpPr>
          <p:nvPr/>
        </p:nvSpPr>
        <p:spPr bwMode="auto">
          <a:xfrm>
            <a:off x="5111382" y="2700430"/>
            <a:ext cx="3465523" cy="2462213"/>
          </a:xfrm>
          <a:prstGeom prst="rect">
            <a:avLst/>
          </a:prstGeom>
          <a:noFill/>
          <a:ln w="9525">
            <a:noFill/>
            <a:miter lim="800000"/>
            <a:headEnd/>
            <a:tailEnd/>
          </a:ln>
        </p:spPr>
        <p:txBody>
          <a:bodyPr wrap="square">
            <a:spAutoFit/>
          </a:bodyPr>
          <a:lstStyle/>
          <a:p>
            <a:r>
              <a:rPr lang="en-US" sz="1000" dirty="0" smtClean="0"/>
              <a:t>Planned Size of study</a:t>
            </a:r>
            <a:r>
              <a:rPr lang="en-US" sz="1000" b="0" dirty="0" smtClean="0"/>
              <a:t>: 1136 (BSSR analysis might increase patient numbers)</a:t>
            </a:r>
            <a:endParaRPr lang="en-US" sz="1000" dirty="0" smtClean="0"/>
          </a:p>
          <a:p>
            <a:r>
              <a:rPr lang="en-US" sz="1000" dirty="0" smtClean="0"/>
              <a:t>Run-in</a:t>
            </a:r>
            <a:r>
              <a:rPr lang="en-US" sz="1000" b="0" dirty="0" smtClean="0"/>
              <a:t>: 4 weeks</a:t>
            </a:r>
            <a:endParaRPr lang="en-US" sz="1000" dirty="0" smtClean="0"/>
          </a:p>
          <a:p>
            <a:r>
              <a:rPr lang="en-US" sz="1000" dirty="0" smtClean="0"/>
              <a:t>Primary endpoint: </a:t>
            </a:r>
            <a:r>
              <a:rPr lang="en-GB" sz="1000" b="0" dirty="0" smtClean="0"/>
              <a:t>The rate of moderate and severe COPD exacerbations</a:t>
            </a:r>
            <a:endParaRPr lang="en-US" sz="1000" dirty="0" smtClean="0"/>
          </a:p>
          <a:p>
            <a:r>
              <a:rPr lang="en-US" sz="1000" dirty="0" smtClean="0"/>
              <a:t>Key </a:t>
            </a:r>
            <a:r>
              <a:rPr lang="en-US" sz="1000" dirty="0"/>
              <a:t>secondary endpoints</a:t>
            </a:r>
            <a:r>
              <a:rPr lang="en-US" sz="1000" b="0" dirty="0" smtClean="0"/>
              <a:t>: </a:t>
            </a:r>
          </a:p>
          <a:p>
            <a:pPr>
              <a:buFont typeface="Arial" pitchFamily="34" charset="0"/>
              <a:buChar char="•"/>
            </a:pPr>
            <a:r>
              <a:rPr lang="en-US" sz="1000" b="0" dirty="0" smtClean="0"/>
              <a:t> </a:t>
            </a:r>
            <a:r>
              <a:rPr lang="en-GB" sz="1000" b="0" dirty="0" smtClean="0"/>
              <a:t>time to first moderate or severe COPD Exacerbation</a:t>
            </a:r>
          </a:p>
          <a:p>
            <a:pPr>
              <a:buFont typeface="Arial" pitchFamily="34" charset="0"/>
              <a:buChar char="•"/>
            </a:pPr>
            <a:r>
              <a:rPr lang="en-GB" sz="1000" b="0" dirty="0" smtClean="0"/>
              <a:t> health status/health related quality of life  - St. George’s Respiratory Questionnaire (SGRQ)</a:t>
            </a:r>
          </a:p>
          <a:p>
            <a:pPr>
              <a:buFont typeface="Arial" pitchFamily="34" charset="0"/>
              <a:buChar char="•"/>
            </a:pPr>
            <a:r>
              <a:rPr lang="en-GB" sz="1000" b="0" dirty="0" smtClean="0"/>
              <a:t> pre-dose/pre-bronchodilator FEV1</a:t>
            </a:r>
          </a:p>
          <a:p>
            <a:pPr>
              <a:buFont typeface="Arial" pitchFamily="34" charset="0"/>
              <a:buChar char="•"/>
            </a:pPr>
            <a:r>
              <a:rPr lang="en-GB" sz="1000" b="0" dirty="0" smtClean="0"/>
              <a:t> total rescue medication use (average puffs/day)</a:t>
            </a:r>
          </a:p>
          <a:p>
            <a:pPr>
              <a:buFont typeface="Arial" pitchFamily="34" charset="0"/>
              <a:buChar char="•"/>
            </a:pPr>
            <a:r>
              <a:rPr lang="en-GB" sz="1000" b="0" dirty="0" smtClean="0"/>
              <a:t> nights with awakening due to COPD</a:t>
            </a:r>
          </a:p>
          <a:p>
            <a:r>
              <a:rPr lang="en-US" sz="1000" dirty="0" smtClean="0"/>
              <a:t>Analysis </a:t>
            </a:r>
            <a:r>
              <a:rPr lang="en-US" sz="1000" dirty="0"/>
              <a:t>strategy: </a:t>
            </a:r>
            <a:r>
              <a:rPr lang="en-US" sz="1000" b="0" dirty="0"/>
              <a:t>Annual </a:t>
            </a:r>
            <a:r>
              <a:rPr lang="en-US" sz="1000" b="0" dirty="0" err="1" smtClean="0"/>
              <a:t>COPD</a:t>
            </a:r>
            <a:r>
              <a:rPr lang="en-US" sz="1000" b="0" dirty="0" smtClean="0"/>
              <a:t> exacerbation </a:t>
            </a:r>
            <a:r>
              <a:rPr lang="en-US" sz="1000" b="0" dirty="0"/>
              <a:t>rate analysed by a negative </a:t>
            </a:r>
            <a:r>
              <a:rPr lang="sv-SE" sz="1000" b="0" dirty="0"/>
              <a:t>binomial regression model.</a:t>
            </a:r>
          </a:p>
          <a:p>
            <a:endParaRPr lang="sv-SE" sz="1400" dirty="0"/>
          </a:p>
        </p:txBody>
      </p:sp>
    </p:spTree>
    <p:extLst>
      <p:ext uri="{BB962C8B-B14F-4D97-AF65-F5344CB8AC3E}">
        <p14:creationId xmlns:p14="http://schemas.microsoft.com/office/powerpoint/2010/main" xmlns="" val="10350766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Blank">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04D652D5-83BA-4C49-8C9E-B283E5C2DC94}"/>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C405CDF7-6B1A-4359-A756-07517A4455F5}"/>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0D6A6422-3D74-455F-BB9F-90AE73CD780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Z External Template 16x9.potx" id="{2869ACD4-1693-4F65-BD54-2051ACED5F7F}" vid="{D4B437A4-A9CF-4D1F-ADCE-993FC96AAEB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3294</TotalTime>
  <Words>5005</Words>
  <Application>Microsoft Office PowerPoint</Application>
  <PresentationFormat>On-screen Show (16:9)</PresentationFormat>
  <Paragraphs>759</Paragraphs>
  <Slides>60</Slides>
  <Notes>10</Notes>
  <HiddenSlides>2</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60</vt:i4>
      </vt:variant>
    </vt:vector>
  </HeadingPairs>
  <TitlesOfParts>
    <vt:vector size="66" baseType="lpstr">
      <vt:lpstr>Blank</vt:lpstr>
      <vt:lpstr>AZ Divider Slide Options</vt:lpstr>
      <vt:lpstr>AZ Divider Slide Options - Colours</vt:lpstr>
      <vt:lpstr>AZ General Master Slide Options</vt:lpstr>
      <vt:lpstr>公式</vt:lpstr>
      <vt:lpstr>Equation</vt:lpstr>
      <vt:lpstr>BSSR – AZ COPD Exacerbation Study Experiences</vt:lpstr>
      <vt:lpstr>Aim of Talk</vt:lpstr>
      <vt:lpstr>Reminder – Why are we performing this BSSR</vt:lpstr>
      <vt:lpstr>BSSR – Key Messages</vt:lpstr>
      <vt:lpstr>BSSR – Know your audience</vt:lpstr>
      <vt:lpstr>‘Agenda’</vt:lpstr>
      <vt:lpstr>AZ COPD Exacerbation Study Design</vt:lpstr>
      <vt:lpstr>AZ COPD Study: Introduction/background – Template Slide</vt:lpstr>
      <vt:lpstr>AZ COPD Exacerbation Study: Study design – Template Slide</vt:lpstr>
      <vt:lpstr>AZ COPD Exacerbation: Study design – Template Slide/Split into 2</vt:lpstr>
      <vt:lpstr>AZ COPD Exacerbation: Study design – Template Slide/split into 2</vt:lpstr>
      <vt:lpstr>Are you Awake? Slide</vt:lpstr>
      <vt:lpstr>AZ COPD Exacerbation Study: Protocol text on BSSR</vt:lpstr>
      <vt:lpstr>AZ COPD Exacerbation Study: BSSR (in layman’s terms)</vt:lpstr>
      <vt:lpstr>AZ COPD Exacerbation Study: Protocol text on BSSR (repeat)</vt:lpstr>
      <vt:lpstr>BSSR Process – explaining a BSSR to non-Statisticians</vt:lpstr>
      <vt:lpstr>BSSR – Planning</vt:lpstr>
      <vt:lpstr>Sample size in AZ COPD Exacerbation Study - Template Slide </vt:lpstr>
      <vt:lpstr>Process and example calculation - Template Slide </vt:lpstr>
      <vt:lpstr>Are you Awake? Slide </vt:lpstr>
      <vt:lpstr>BSSR : Power (graphically) – template slide</vt:lpstr>
      <vt:lpstr>BSSR : MDD (graphically) – template slide</vt:lpstr>
      <vt:lpstr>BSSR : MDD (graphically) – template slide</vt:lpstr>
      <vt:lpstr>Template Graphs of results </vt:lpstr>
      <vt:lpstr>BSSR calculation - Template Slide </vt:lpstr>
      <vt:lpstr>BSSR Results, 31st Jan   - Template Slide </vt:lpstr>
      <vt:lpstr>Template Tables of results</vt:lpstr>
      <vt:lpstr>Team Recommendation - Template Slide </vt:lpstr>
      <vt:lpstr>BSSR Pilot Results</vt:lpstr>
      <vt:lpstr>BSSR Pilot </vt:lpstr>
      <vt:lpstr>Pilot BSSR : Recruitment – result slide</vt:lpstr>
      <vt:lpstr>BSSR calculation - Result Slide </vt:lpstr>
      <vt:lpstr>Pilot BSSR : Power (graphically) – result slide</vt:lpstr>
      <vt:lpstr>Pilot BSSR : Exacerbations – result slide</vt:lpstr>
      <vt:lpstr>BSSR Pilot - Recommendations</vt:lpstr>
      <vt:lpstr>Are you Awake? Slide</vt:lpstr>
      <vt:lpstr>Final BSSR Results</vt:lpstr>
      <vt:lpstr>BSSR Final </vt:lpstr>
      <vt:lpstr>Final BSSR : Decision Tree – (pre)result slide</vt:lpstr>
      <vt:lpstr>BSSR calculation – Final result slide </vt:lpstr>
      <vt:lpstr>Final BSSR : Power (graphically) – result slide</vt:lpstr>
      <vt:lpstr>Final Biweekly : Power (graphically) – result slide</vt:lpstr>
      <vt:lpstr>Final BSSR : Team Recommendations  – result slide </vt:lpstr>
      <vt:lpstr>Are you Awake? Slide</vt:lpstr>
      <vt:lpstr>Comparison of BSSR Results</vt:lpstr>
      <vt:lpstr>AZ COPD Exacerbation Study : Comparison of BSSR results – result slide</vt:lpstr>
      <vt:lpstr>AZ COPD Exacerbation Study : Comparison of BSSR results – result slide</vt:lpstr>
      <vt:lpstr>AZ COPD Exacerbation Study : Overdispersion (over time) </vt:lpstr>
      <vt:lpstr>Wrap-up</vt:lpstr>
      <vt:lpstr>BSSR – points of discussion</vt:lpstr>
      <vt:lpstr>BSSR – Key Messages</vt:lpstr>
      <vt:lpstr>BSSR – Thank-you</vt:lpstr>
      <vt:lpstr>AZ COPD Exacerbation Study – Back-up Slides</vt:lpstr>
      <vt:lpstr>(Known) Seasonal Effects</vt:lpstr>
      <vt:lpstr>BSSR – Data management considerations</vt:lpstr>
      <vt:lpstr>Sample size determination formula – from BSSR plan  Friede and Schmidli (2010)</vt:lpstr>
      <vt:lpstr>Pilot BSSR – Exacerbations by Country on 20 April  </vt:lpstr>
      <vt:lpstr>Pilot BSSR – Exacerbations by Site on 20 April  </vt:lpstr>
      <vt:lpstr>AZ COPD Exacerbation Study Final BiWeekly : MDD (graphically) – result slide</vt:lpstr>
      <vt:lpstr>Slide 60</vt:lpstr>
    </vt:vector>
  </TitlesOfParts>
  <Company>AstraZeneca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BSSR – RISE Experiences</dc:title>
  <dc:creator>m213201</dc:creator>
  <cp:keywords>16:9</cp:keywords>
  <dc:description>v1.0</dc:description>
  <cp:lastModifiedBy>m213201</cp:lastModifiedBy>
  <cp:revision>161</cp:revision>
  <cp:lastPrinted>2015-02-23T14:12:16Z</cp:lastPrinted>
  <dcterms:created xsi:type="dcterms:W3CDTF">2016-10-26T15:16:02Z</dcterms:created>
  <dcterms:modified xsi:type="dcterms:W3CDTF">2016-11-09T13:28:32Z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