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420" r:id="rId5"/>
    <p:sldId id="426" r:id="rId6"/>
    <p:sldId id="427" r:id="rId7"/>
    <p:sldId id="430" r:id="rId8"/>
    <p:sldId id="432" r:id="rId9"/>
    <p:sldId id="428" r:id="rId10"/>
    <p:sldId id="458" r:id="rId11"/>
    <p:sldId id="433" r:id="rId12"/>
    <p:sldId id="434" r:id="rId13"/>
    <p:sldId id="437" r:id="rId14"/>
    <p:sldId id="439" r:id="rId15"/>
    <p:sldId id="462" r:id="rId16"/>
    <p:sldId id="460" r:id="rId17"/>
    <p:sldId id="457" r:id="rId18"/>
    <p:sldId id="444" r:id="rId19"/>
    <p:sldId id="445" r:id="rId20"/>
    <p:sldId id="446" r:id="rId21"/>
    <p:sldId id="450" r:id="rId22"/>
    <p:sldId id="447" r:id="rId23"/>
    <p:sldId id="451" r:id="rId24"/>
    <p:sldId id="429" r:id="rId25"/>
    <p:sldId id="452" r:id="rId26"/>
    <p:sldId id="453" r:id="rId27"/>
    <p:sldId id="461" r:id="rId28"/>
    <p:sldId id="448" r:id="rId29"/>
    <p:sldId id="455" r:id="rId30"/>
    <p:sldId id="422" r:id="rId31"/>
    <p:sldId id="360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835" userDrawn="1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5472">
          <p15:clr>
            <a:srgbClr val="A4A3A4"/>
          </p15:clr>
        </p15:guide>
        <p15:guide id="5" pos="2937">
          <p15:clr>
            <a:srgbClr val="A4A3A4"/>
          </p15:clr>
        </p15:guide>
        <p15:guide id="6" pos="288">
          <p15:clr>
            <a:srgbClr val="A4A3A4"/>
          </p15:clr>
        </p15:guide>
        <p15:guide id="7" pos="2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Scala, Lilla [ACTCH]" initials="DSL[" lastIdx="20" clrIdx="0">
    <p:extLst>
      <p:ext uri="{19B8F6BF-5375-455C-9EA6-DF929625EA0E}">
        <p15:presenceInfo xmlns:p15="http://schemas.microsoft.com/office/powerpoint/2012/main" userId="S::ldiscala@its.jnj.com::1d04961a-4d62-4125-9ed8-19f1e61e3542" providerId="AD"/>
      </p:ext>
    </p:extLst>
  </p:cmAuthor>
  <p:cmAuthor id="2" name="Dickinson, Sheila" initials="DS" lastIdx="22" clrIdx="1">
    <p:extLst>
      <p:ext uri="{19B8F6BF-5375-455C-9EA6-DF929625EA0E}">
        <p15:presenceInfo xmlns:p15="http://schemas.microsoft.com/office/powerpoint/2012/main" userId="S-1-5-21-329068152-854245398-839522115-2939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ABFDC"/>
    <a:srgbClr val="EE22D1"/>
    <a:srgbClr val="5291DD"/>
    <a:srgbClr val="02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9" autoAdjust="0"/>
    <p:restoredTop sz="96371" autoAdjust="0"/>
  </p:normalViewPr>
  <p:slideViewPr>
    <p:cSldViewPr showGuides="1">
      <p:cViewPr varScale="1">
        <p:scale>
          <a:sx n="136" d="100"/>
          <a:sy n="136" d="100"/>
        </p:scale>
        <p:origin x="1098" y="120"/>
      </p:cViewPr>
      <p:guideLst>
        <p:guide orient="horz" pos="214"/>
        <p:guide orient="horz" pos="2835"/>
        <p:guide orient="horz" pos="864"/>
        <p:guide pos="5472"/>
        <p:guide pos="2937"/>
        <p:guide pos="288"/>
        <p:guide pos="2824"/>
      </p:guideLst>
    </p:cSldViewPr>
  </p:slideViewPr>
  <p:outlineViewPr>
    <p:cViewPr>
      <p:scale>
        <a:sx n="33" d="100"/>
        <a:sy n="33" d="100"/>
      </p:scale>
      <p:origin x="0" y="-9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4104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82C61-CFF7-4B15-A175-2FFD2ED24E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A4BC76-E3A3-4784-B2D8-57D15E72F580}">
      <dgm:prSet phldrT="[Text]" custT="1"/>
      <dgm:spPr/>
      <dgm:t>
        <a:bodyPr/>
        <a:lstStyle/>
        <a:p>
          <a:r>
            <a:rPr lang="de-CH" sz="2000" b="1" dirty="0" err="1"/>
            <a:t>Adverse</a:t>
          </a:r>
          <a:r>
            <a:rPr lang="de-CH" sz="2000" b="1" dirty="0"/>
            <a:t> </a:t>
          </a:r>
          <a:r>
            <a:rPr lang="de-CH" sz="2000" b="1" dirty="0" err="1"/>
            <a:t>event</a:t>
          </a:r>
          <a:r>
            <a:rPr lang="de-CH" sz="2000" b="1" dirty="0"/>
            <a:t> (AE)</a:t>
          </a:r>
          <a:endParaRPr lang="en-US" sz="2000" b="1" dirty="0"/>
        </a:p>
      </dgm:t>
    </dgm:pt>
    <dgm:pt modelId="{0F820A9D-6E4A-4AAB-A148-1E0D8763FD30}" type="parTrans" cxnId="{43DF5BFC-E6EF-41CE-BCA2-10A5A97CE2F4}">
      <dgm:prSet/>
      <dgm:spPr/>
      <dgm:t>
        <a:bodyPr/>
        <a:lstStyle/>
        <a:p>
          <a:endParaRPr lang="en-US" sz="1600"/>
        </a:p>
      </dgm:t>
    </dgm:pt>
    <dgm:pt modelId="{E48FB178-C697-462E-81C9-96A65523BB9B}" type="sibTrans" cxnId="{43DF5BFC-E6EF-41CE-BCA2-10A5A97CE2F4}">
      <dgm:prSet/>
      <dgm:spPr/>
      <dgm:t>
        <a:bodyPr/>
        <a:lstStyle/>
        <a:p>
          <a:endParaRPr lang="en-US" sz="1600"/>
        </a:p>
      </dgm:t>
    </dgm:pt>
    <dgm:pt modelId="{4EA8DFC7-E37E-44EB-A650-2C9D6D523AD3}">
      <dgm:prSet phldrT="[Text]" custT="1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de-CH" sz="1800" dirty="0" err="1"/>
            <a:t>Any</a:t>
          </a:r>
          <a:r>
            <a:rPr lang="de-CH" sz="1800" dirty="0"/>
            <a:t> type </a:t>
          </a:r>
          <a:r>
            <a:rPr lang="de-CH" sz="1800" dirty="0" err="1"/>
            <a:t>of</a:t>
          </a:r>
          <a:r>
            <a:rPr lang="de-CH" sz="1800" dirty="0"/>
            <a:t> </a:t>
          </a:r>
          <a:r>
            <a:rPr lang="en-US" sz="1800" b="0" dirty="0"/>
            <a:t>undesirable effect </a:t>
          </a:r>
          <a:r>
            <a:rPr lang="de-CH" sz="1800" dirty="0" err="1"/>
            <a:t>reported</a:t>
          </a:r>
          <a:r>
            <a:rPr lang="de-CH" sz="1800" dirty="0"/>
            <a:t> in </a:t>
          </a:r>
          <a:r>
            <a:rPr lang="de-CH" sz="1800" dirty="0" err="1"/>
            <a:t>context</a:t>
          </a:r>
          <a:r>
            <a:rPr lang="de-CH" sz="1800" dirty="0"/>
            <a:t> </a:t>
          </a:r>
          <a:r>
            <a:rPr lang="de-CH" sz="1800" dirty="0" err="1"/>
            <a:t>of</a:t>
          </a:r>
          <a:r>
            <a:rPr lang="de-CH" sz="1800" dirty="0"/>
            <a:t> </a:t>
          </a:r>
          <a:r>
            <a:rPr lang="de-CH" sz="1800" dirty="0" err="1"/>
            <a:t>clinical</a:t>
          </a:r>
          <a:r>
            <a:rPr lang="de-CH" sz="1800" dirty="0"/>
            <a:t> </a:t>
          </a:r>
          <a:r>
            <a:rPr lang="de-CH" sz="1800" dirty="0" err="1"/>
            <a:t>trial</a:t>
          </a:r>
          <a:endParaRPr lang="en-US" sz="1800" dirty="0"/>
        </a:p>
      </dgm:t>
    </dgm:pt>
    <dgm:pt modelId="{BB68D544-8CA9-41E5-A900-51C04B9300C6}" type="parTrans" cxnId="{BA969742-EC84-427F-9017-CAF87B77954F}">
      <dgm:prSet/>
      <dgm:spPr/>
      <dgm:t>
        <a:bodyPr/>
        <a:lstStyle/>
        <a:p>
          <a:endParaRPr lang="en-US" sz="1600"/>
        </a:p>
      </dgm:t>
    </dgm:pt>
    <dgm:pt modelId="{128D6AAD-7EC9-40B8-9D92-5304ECA962F7}" type="sibTrans" cxnId="{BA969742-EC84-427F-9017-CAF87B77954F}">
      <dgm:prSet/>
      <dgm:spPr/>
      <dgm:t>
        <a:bodyPr/>
        <a:lstStyle/>
        <a:p>
          <a:endParaRPr lang="en-US" sz="1600"/>
        </a:p>
      </dgm:t>
    </dgm:pt>
    <dgm:pt modelId="{D9364983-F8D5-464A-AD21-DF77242D448F}">
      <dgm:prSet phldrT="[Text]" custT="1"/>
      <dgm:spPr/>
      <dgm:t>
        <a:bodyPr/>
        <a:lstStyle/>
        <a:p>
          <a:pPr marL="342900" indent="-112713"/>
          <a:r>
            <a:rPr lang="en-US" sz="1800" dirty="0"/>
            <a:t>“An event whose occurrence either precludes the occurrence of another event under examination or fundamentally alters the probability of this other event” </a:t>
          </a:r>
          <a:r>
            <a:rPr lang="en-US" sz="1200" i="1" dirty="0" err="1"/>
            <a:t>Gooley</a:t>
          </a:r>
          <a:r>
            <a:rPr lang="en-US" sz="1200" i="1" dirty="0"/>
            <a:t> et al. (1999)</a:t>
          </a:r>
        </a:p>
      </dgm:t>
    </dgm:pt>
    <dgm:pt modelId="{F52F00AC-CF66-46CD-ABAC-39F67A742014}" type="parTrans" cxnId="{0F20A856-46AE-4F97-B793-41F48FDF6998}">
      <dgm:prSet/>
      <dgm:spPr/>
      <dgm:t>
        <a:bodyPr/>
        <a:lstStyle/>
        <a:p>
          <a:endParaRPr lang="en-US" sz="1600"/>
        </a:p>
      </dgm:t>
    </dgm:pt>
    <dgm:pt modelId="{91F8A0BC-F9C0-4BB7-9121-240747C77ED0}" type="sibTrans" cxnId="{0F20A856-46AE-4F97-B793-41F48FDF6998}">
      <dgm:prSet/>
      <dgm:spPr/>
      <dgm:t>
        <a:bodyPr/>
        <a:lstStyle/>
        <a:p>
          <a:endParaRPr lang="en-US" sz="1600"/>
        </a:p>
      </dgm:t>
    </dgm:pt>
    <dgm:pt modelId="{F47EF967-F8D2-4296-BDA0-83EDA326F04F}">
      <dgm:prSet phldrT="[Text]" custT="1"/>
      <dgm:spPr/>
      <dgm:t>
        <a:bodyPr/>
        <a:lstStyle/>
        <a:p>
          <a:pPr marL="460375" marR="0" lvl="0" indent="-619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CH" sz="1200" dirty="0" err="1"/>
            <a:t>Assumed</a:t>
          </a:r>
          <a:r>
            <a:rPr lang="de-CH" sz="1200" dirty="0"/>
            <a:t> </a:t>
          </a:r>
          <a:r>
            <a:rPr lang="de-CH" sz="1200" dirty="0" err="1"/>
            <a:t>well</a:t>
          </a:r>
          <a:r>
            <a:rPr lang="de-CH" sz="1200" dirty="0"/>
            <a:t> </a:t>
          </a:r>
          <a:r>
            <a:rPr lang="de-CH" sz="1200" dirty="0" err="1"/>
            <a:t>defined</a:t>
          </a:r>
          <a:r>
            <a:rPr lang="de-CH" sz="1200" dirty="0"/>
            <a:t> </a:t>
          </a:r>
          <a:r>
            <a:rPr lang="de-CH" sz="1200" dirty="0" err="1"/>
            <a:t>using</a:t>
          </a:r>
          <a:r>
            <a:rPr lang="de-CH" sz="1200" dirty="0"/>
            <a:t> </a:t>
          </a:r>
          <a:r>
            <a:rPr lang="de-CH" sz="1200" dirty="0" err="1"/>
            <a:t>MedDRA</a:t>
          </a:r>
          <a:r>
            <a:rPr lang="de-CH" sz="1200" dirty="0"/>
            <a:t> </a:t>
          </a:r>
          <a:r>
            <a:rPr lang="de-CH" sz="1200" dirty="0" err="1"/>
            <a:t>hierarchy</a:t>
          </a:r>
          <a:r>
            <a:rPr lang="de-CH" sz="1200" dirty="0"/>
            <a:t> (</a:t>
          </a:r>
          <a:r>
            <a:rPr lang="de-CH" sz="1200" dirty="0" err="1"/>
            <a:t>preferred</a:t>
          </a:r>
          <a:r>
            <a:rPr lang="de-CH" sz="1200" dirty="0"/>
            <a:t> </a:t>
          </a:r>
          <a:r>
            <a:rPr lang="de-CH" sz="1200" dirty="0" err="1"/>
            <a:t>term</a:t>
          </a:r>
          <a:r>
            <a:rPr lang="de-CH" sz="1200" dirty="0"/>
            <a:t> </a:t>
          </a:r>
          <a:r>
            <a:rPr lang="de-CH" sz="1200" dirty="0" err="1"/>
            <a:t>or</a:t>
          </a:r>
          <a:r>
            <a:rPr lang="de-CH" sz="1200" dirty="0"/>
            <a:t> </a:t>
          </a:r>
          <a:r>
            <a:rPr lang="de-CH" sz="1200" dirty="0" err="1"/>
            <a:t>grouping</a:t>
          </a:r>
          <a:r>
            <a:rPr lang="de-CH" sz="1200" dirty="0"/>
            <a:t> </a:t>
          </a:r>
          <a:r>
            <a:rPr lang="de-CH" sz="1200" dirty="0" err="1"/>
            <a:t>of</a:t>
          </a:r>
          <a:r>
            <a:rPr lang="de-CH" sz="1200" dirty="0"/>
            <a:t> </a:t>
          </a:r>
          <a:r>
            <a:rPr lang="de-CH" sz="1200" dirty="0" err="1"/>
            <a:t>preferred</a:t>
          </a:r>
          <a:r>
            <a:rPr lang="de-CH" sz="1200" dirty="0"/>
            <a:t> </a:t>
          </a:r>
          <a:r>
            <a:rPr lang="de-CH" sz="1200" dirty="0" err="1"/>
            <a:t>terms</a:t>
          </a:r>
          <a:r>
            <a:rPr lang="de-CH" sz="1200" dirty="0"/>
            <a:t>)</a:t>
          </a:r>
          <a:endParaRPr lang="en-US" sz="1200" dirty="0"/>
        </a:p>
      </dgm:t>
    </dgm:pt>
    <dgm:pt modelId="{F9FF0A06-6C15-4FAA-A151-FFF60DE1888D}" type="parTrans" cxnId="{8B754EF4-5121-483E-B83F-C9ACB893C26F}">
      <dgm:prSet/>
      <dgm:spPr/>
      <dgm:t>
        <a:bodyPr/>
        <a:lstStyle/>
        <a:p>
          <a:endParaRPr lang="en-US" sz="1600"/>
        </a:p>
      </dgm:t>
    </dgm:pt>
    <dgm:pt modelId="{AE8E6170-D845-48B4-955D-343367FEE07E}" type="sibTrans" cxnId="{8B754EF4-5121-483E-B83F-C9ACB893C26F}">
      <dgm:prSet/>
      <dgm:spPr/>
      <dgm:t>
        <a:bodyPr/>
        <a:lstStyle/>
        <a:p>
          <a:endParaRPr lang="en-US" sz="1600"/>
        </a:p>
      </dgm:t>
    </dgm:pt>
    <dgm:pt modelId="{49F1A503-EFAE-4FE8-B8C8-B3535BB38441}">
      <dgm:prSet phldrT="[Text]" custT="1"/>
      <dgm:spPr/>
      <dgm:t>
        <a:bodyPr/>
        <a:lstStyle/>
        <a:p>
          <a:pPr marL="460375" lvl="1" indent="-61913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de-CH" sz="1200" dirty="0" err="1"/>
            <a:t>Denoted</a:t>
          </a:r>
          <a:r>
            <a:rPr lang="de-CH" sz="1200" dirty="0"/>
            <a:t> </a:t>
          </a:r>
          <a:r>
            <a:rPr lang="de-CH" sz="1200" dirty="0" err="1"/>
            <a:t>here</a:t>
          </a:r>
          <a:r>
            <a:rPr lang="de-CH" sz="1200" dirty="0"/>
            <a:t> </a:t>
          </a:r>
          <a:r>
            <a:rPr lang="de-CH" sz="1200" dirty="0" err="1"/>
            <a:t>as</a:t>
          </a:r>
          <a:r>
            <a:rPr lang="de-CH" sz="1200" dirty="0"/>
            <a:t> «AE», same </a:t>
          </a:r>
          <a:r>
            <a:rPr lang="de-CH" sz="1200" dirty="0" err="1"/>
            <a:t>principles</a:t>
          </a:r>
          <a:r>
            <a:rPr lang="de-CH" sz="1200" dirty="0"/>
            <a:t> </a:t>
          </a:r>
          <a:r>
            <a:rPr lang="de-CH" sz="1200" dirty="0" err="1"/>
            <a:t>apply</a:t>
          </a:r>
          <a:r>
            <a:rPr lang="de-CH" sz="1200" dirty="0"/>
            <a:t> </a:t>
          </a:r>
          <a:r>
            <a:rPr lang="de-CH" sz="1200" dirty="0" err="1"/>
            <a:t>to</a:t>
          </a:r>
          <a:r>
            <a:rPr lang="de-CH" sz="1200" dirty="0"/>
            <a:t> AE </a:t>
          </a:r>
          <a:r>
            <a:rPr lang="de-CH" sz="1200" dirty="0" err="1"/>
            <a:t>of</a:t>
          </a:r>
          <a:r>
            <a:rPr lang="de-CH" sz="1200" dirty="0"/>
            <a:t> </a:t>
          </a:r>
          <a:r>
            <a:rPr lang="de-CH" sz="1200" dirty="0" err="1"/>
            <a:t>particular</a:t>
          </a:r>
          <a:r>
            <a:rPr lang="de-CH" sz="1200" dirty="0"/>
            <a:t> </a:t>
          </a:r>
          <a:r>
            <a:rPr lang="de-CH" sz="1200" dirty="0" err="1"/>
            <a:t>severity</a:t>
          </a:r>
          <a:r>
            <a:rPr lang="de-CH" sz="1200" dirty="0"/>
            <a:t> </a:t>
          </a:r>
          <a:r>
            <a:rPr lang="de-CH" sz="1200" dirty="0" err="1"/>
            <a:t>or</a:t>
          </a:r>
          <a:r>
            <a:rPr lang="de-CH" sz="1200" dirty="0"/>
            <a:t> </a:t>
          </a:r>
          <a:r>
            <a:rPr lang="de-CH" sz="1200" dirty="0" err="1"/>
            <a:t>seriousness</a:t>
          </a:r>
          <a:r>
            <a:rPr lang="de-CH" sz="1200" dirty="0"/>
            <a:t>, vital </a:t>
          </a:r>
          <a:r>
            <a:rPr lang="de-CH" sz="1200" dirty="0" err="1"/>
            <a:t>sign</a:t>
          </a:r>
          <a:r>
            <a:rPr lang="de-CH" sz="1200" dirty="0"/>
            <a:t> </a:t>
          </a:r>
          <a:r>
            <a:rPr lang="de-CH" sz="1200" dirty="0" err="1"/>
            <a:t>or</a:t>
          </a:r>
          <a:r>
            <a:rPr lang="de-CH" sz="1200" dirty="0"/>
            <a:t> ECG </a:t>
          </a:r>
          <a:r>
            <a:rPr lang="de-CH" sz="1200" dirty="0" err="1"/>
            <a:t>finding</a:t>
          </a:r>
          <a:endParaRPr lang="en-US" sz="1200" dirty="0"/>
        </a:p>
      </dgm:t>
    </dgm:pt>
    <dgm:pt modelId="{A5D7B320-2FCB-406E-B7D0-34621470C092}" type="parTrans" cxnId="{10625134-142D-4898-8605-37A496FC9460}">
      <dgm:prSet/>
      <dgm:spPr/>
      <dgm:t>
        <a:bodyPr/>
        <a:lstStyle/>
        <a:p>
          <a:endParaRPr lang="en-US" sz="1600"/>
        </a:p>
      </dgm:t>
    </dgm:pt>
    <dgm:pt modelId="{3C15FFE0-A3CD-4D5D-8CA6-208841BE321F}" type="sibTrans" cxnId="{10625134-142D-4898-8605-37A496FC9460}">
      <dgm:prSet/>
      <dgm:spPr/>
      <dgm:t>
        <a:bodyPr/>
        <a:lstStyle/>
        <a:p>
          <a:endParaRPr lang="en-US" sz="1600"/>
        </a:p>
      </dgm:t>
    </dgm:pt>
    <dgm:pt modelId="{524B646C-90B9-45F3-9998-6D856046CA60}">
      <dgm:prSet phldrT="[Text]" custT="1"/>
      <dgm:spPr/>
      <dgm:t>
        <a:bodyPr/>
        <a:lstStyle/>
        <a:p>
          <a:pPr marL="515938" indent="-55563"/>
          <a:r>
            <a:rPr lang="en-US" sz="1200" i="0" dirty="0"/>
            <a:t>In most clinical trials, permanent drug discontinuation results in stopping the safety data collection</a:t>
          </a:r>
        </a:p>
      </dgm:t>
    </dgm:pt>
    <dgm:pt modelId="{935AA6C7-CFB4-497F-87F3-9EB2F741AD33}" type="parTrans" cxnId="{E7E63A5B-FF92-43DB-89E1-6A41D0C41991}">
      <dgm:prSet/>
      <dgm:spPr/>
      <dgm:t>
        <a:bodyPr/>
        <a:lstStyle/>
        <a:p>
          <a:endParaRPr lang="en-US" sz="1600"/>
        </a:p>
      </dgm:t>
    </dgm:pt>
    <dgm:pt modelId="{DB38D221-7285-4F98-8C1C-A7058B84D3DF}" type="sibTrans" cxnId="{E7E63A5B-FF92-43DB-89E1-6A41D0C41991}">
      <dgm:prSet/>
      <dgm:spPr/>
      <dgm:t>
        <a:bodyPr/>
        <a:lstStyle/>
        <a:p>
          <a:endParaRPr lang="en-US" sz="1600"/>
        </a:p>
      </dgm:t>
    </dgm:pt>
    <dgm:pt modelId="{82C03F97-F239-4F71-BA9E-473098D166CE}">
      <dgm:prSet phldrT="[Text]" custT="1"/>
      <dgm:spPr/>
      <dgm:t>
        <a:bodyPr/>
        <a:lstStyle/>
        <a:p>
          <a:pPr marL="460375" lvl="1" indent="-61913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400" dirty="0"/>
        </a:p>
      </dgm:t>
    </dgm:pt>
    <dgm:pt modelId="{1E184D43-8C5B-4FA5-8BCB-DAFAB646813B}" type="parTrans" cxnId="{98EBE446-B46B-4096-9EE8-91D59E88EA8B}">
      <dgm:prSet/>
      <dgm:spPr/>
      <dgm:t>
        <a:bodyPr/>
        <a:lstStyle/>
        <a:p>
          <a:endParaRPr lang="en-US" sz="1600"/>
        </a:p>
      </dgm:t>
    </dgm:pt>
    <dgm:pt modelId="{2482DD72-F18A-4C9B-890B-C8B23EC8438A}" type="sibTrans" cxnId="{98EBE446-B46B-4096-9EE8-91D59E88EA8B}">
      <dgm:prSet/>
      <dgm:spPr/>
      <dgm:t>
        <a:bodyPr/>
        <a:lstStyle/>
        <a:p>
          <a:endParaRPr lang="en-US" sz="1600"/>
        </a:p>
      </dgm:t>
    </dgm:pt>
    <dgm:pt modelId="{90101168-3D76-4D96-8936-45E4FD8773E6}">
      <dgm:prSet phldrT="[Text]" custT="1"/>
      <dgm:spPr/>
      <dgm:t>
        <a:bodyPr/>
        <a:lstStyle/>
        <a:p>
          <a:pPr marL="515938" indent="-55563"/>
          <a:r>
            <a:rPr lang="en-US" sz="1200" i="0" dirty="0"/>
            <a:t>Thus the occurrence of permanent drug discontinuation prevents the observation of AE at a later </a:t>
          </a:r>
          <a:r>
            <a:rPr lang="en-US" sz="1200" i="0" dirty="0" err="1" smtClean="0"/>
            <a:t>timepoint</a:t>
          </a:r>
          <a:r>
            <a:rPr lang="en-US" sz="1200" i="0" dirty="0" smtClean="0"/>
            <a:t>        → Permanent drug discontinuation (irrespective of cause</a:t>
          </a:r>
          <a:r>
            <a:rPr lang="en-US" sz="1200" i="0" dirty="0" smtClean="0">
              <a:solidFill>
                <a:schemeClr val="tx1"/>
              </a:solidFill>
            </a:rPr>
            <a:t>,</a:t>
          </a:r>
          <a:r>
            <a:rPr lang="en-US" sz="1200" i="0" dirty="0" smtClean="0"/>
            <a:t> including death) treated as one combined CE </a:t>
          </a:r>
          <a:endParaRPr lang="en-US" sz="1200" i="0" dirty="0"/>
        </a:p>
      </dgm:t>
    </dgm:pt>
    <dgm:pt modelId="{3AD348D1-A9AD-4E6C-8FEF-D55DBF590353}" type="parTrans" cxnId="{E30A03B5-A361-4112-BFEC-A020D69D9F34}">
      <dgm:prSet/>
      <dgm:spPr/>
      <dgm:t>
        <a:bodyPr/>
        <a:lstStyle/>
        <a:p>
          <a:endParaRPr lang="en-US"/>
        </a:p>
      </dgm:t>
    </dgm:pt>
    <dgm:pt modelId="{D6692255-8306-483B-AFBE-4C32988D5AAE}" type="sibTrans" cxnId="{E30A03B5-A361-4112-BFEC-A020D69D9F34}">
      <dgm:prSet/>
      <dgm:spPr/>
      <dgm:t>
        <a:bodyPr/>
        <a:lstStyle/>
        <a:p>
          <a:endParaRPr lang="en-US"/>
        </a:p>
      </dgm:t>
    </dgm:pt>
    <dgm:pt modelId="{1EDC3E1D-C6A0-424A-96D1-7CB70A011041}">
      <dgm:prSet phldrT="[Text]" custT="1"/>
      <dgm:spPr/>
      <dgm:t>
        <a:bodyPr/>
        <a:lstStyle/>
        <a:p>
          <a:r>
            <a:rPr lang="de-CH" sz="2000" b="1" dirty="0" err="1"/>
            <a:t>Competing</a:t>
          </a:r>
          <a:r>
            <a:rPr lang="de-CH" sz="2000" b="1" dirty="0"/>
            <a:t> Event (</a:t>
          </a:r>
          <a:r>
            <a:rPr lang="de-CH" sz="2000" b="1" dirty="0" smtClean="0"/>
            <a:t>CE)</a:t>
          </a:r>
          <a:endParaRPr lang="en-US" sz="2000" b="1" dirty="0"/>
        </a:p>
      </dgm:t>
    </dgm:pt>
    <dgm:pt modelId="{DCDF3802-7B8C-453E-B1DB-86E5DE24CE7E}" type="sibTrans" cxnId="{9AC74884-60B2-4234-A27D-B93EE286921D}">
      <dgm:prSet/>
      <dgm:spPr/>
      <dgm:t>
        <a:bodyPr/>
        <a:lstStyle/>
        <a:p>
          <a:endParaRPr lang="en-US" sz="1600"/>
        </a:p>
      </dgm:t>
    </dgm:pt>
    <dgm:pt modelId="{5D49A967-0E8F-4806-96B5-34D8940BBBA5}" type="parTrans" cxnId="{9AC74884-60B2-4234-A27D-B93EE286921D}">
      <dgm:prSet/>
      <dgm:spPr/>
      <dgm:t>
        <a:bodyPr/>
        <a:lstStyle/>
        <a:p>
          <a:endParaRPr lang="en-US" sz="1600"/>
        </a:p>
      </dgm:t>
    </dgm:pt>
    <dgm:pt modelId="{09A4D0A4-8E0E-4E53-B8D6-BA8BD5AC0B21}" type="pres">
      <dgm:prSet presAssocID="{59482C61-CFF7-4B15-A175-2FFD2ED24E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F11BB8-60AA-4483-ACAB-BE202D99C01B}" type="pres">
      <dgm:prSet presAssocID="{89A4BC76-E3A3-4784-B2D8-57D15E72F580}" presName="parentText" presStyleLbl="node1" presStyleIdx="0" presStyleCnt="2" custScaleY="332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CE316-CDE7-4016-B27D-18FA7917575E}" type="pres">
      <dgm:prSet presAssocID="{89A4BC76-E3A3-4784-B2D8-57D15E72F58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E2C4B-A71D-4492-9212-0DA30A79893D}" type="pres">
      <dgm:prSet presAssocID="{1EDC3E1D-C6A0-424A-96D1-7CB70A011041}" presName="parentText" presStyleLbl="node1" presStyleIdx="1" presStyleCnt="2" custScaleY="358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6949D-DBDE-4DD7-9D68-97AF685EFF79}" type="pres">
      <dgm:prSet presAssocID="{1EDC3E1D-C6A0-424A-96D1-7CB70A01104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D9F5F-4EAD-4433-A7CE-D01ED8428DAA}" type="presOf" srcId="{89A4BC76-E3A3-4784-B2D8-57D15E72F580}" destId="{65F11BB8-60AA-4483-ACAB-BE202D99C01B}" srcOrd="0" destOrd="0" presId="urn:microsoft.com/office/officeart/2005/8/layout/vList2"/>
    <dgm:cxn modelId="{8A8D8C5B-F5E2-4443-9E9C-09006BB8AD7E}" type="presOf" srcId="{90101168-3D76-4D96-8936-45E4FD8773E6}" destId="{2416949D-DBDE-4DD7-9D68-97AF685EFF79}" srcOrd="0" destOrd="2" presId="urn:microsoft.com/office/officeart/2005/8/layout/vList2"/>
    <dgm:cxn modelId="{8B754EF4-5121-483E-B83F-C9ACB893C26F}" srcId="{89A4BC76-E3A3-4784-B2D8-57D15E72F580}" destId="{F47EF967-F8D2-4296-BDA0-83EDA326F04F}" srcOrd="1" destOrd="0" parTransId="{F9FF0A06-6C15-4FAA-A151-FFF60DE1888D}" sibTransId="{AE8E6170-D845-48B4-955D-343367FEE07E}"/>
    <dgm:cxn modelId="{A144951F-4715-4CD1-B377-9730677388FB}" type="presOf" srcId="{1EDC3E1D-C6A0-424A-96D1-7CB70A011041}" destId="{A4EE2C4B-A71D-4492-9212-0DA30A79893D}" srcOrd="0" destOrd="0" presId="urn:microsoft.com/office/officeart/2005/8/layout/vList2"/>
    <dgm:cxn modelId="{8B1BD1B8-CF66-41E6-B8FF-941233E143A7}" type="presOf" srcId="{49F1A503-EFAE-4FE8-B8C8-B3535BB38441}" destId="{F6DCE316-CDE7-4016-B27D-18FA7917575E}" srcOrd="0" destOrd="2" presId="urn:microsoft.com/office/officeart/2005/8/layout/vList2"/>
    <dgm:cxn modelId="{7C6C731C-1B10-417D-8E71-435783865516}" type="presOf" srcId="{F47EF967-F8D2-4296-BDA0-83EDA326F04F}" destId="{F6DCE316-CDE7-4016-B27D-18FA7917575E}" srcOrd="0" destOrd="1" presId="urn:microsoft.com/office/officeart/2005/8/layout/vList2"/>
    <dgm:cxn modelId="{0F20A856-46AE-4F97-B793-41F48FDF6998}" srcId="{1EDC3E1D-C6A0-424A-96D1-7CB70A011041}" destId="{D9364983-F8D5-464A-AD21-DF77242D448F}" srcOrd="0" destOrd="0" parTransId="{F52F00AC-CF66-46CD-ABAC-39F67A742014}" sibTransId="{91F8A0BC-F9C0-4BB7-9121-240747C77ED0}"/>
    <dgm:cxn modelId="{AD10499C-14D5-4527-9554-BB3AF11C8746}" type="presOf" srcId="{59482C61-CFF7-4B15-A175-2FFD2ED24EF6}" destId="{09A4D0A4-8E0E-4E53-B8D6-BA8BD5AC0B21}" srcOrd="0" destOrd="0" presId="urn:microsoft.com/office/officeart/2005/8/layout/vList2"/>
    <dgm:cxn modelId="{10625134-142D-4898-8605-37A496FC9460}" srcId="{89A4BC76-E3A3-4784-B2D8-57D15E72F580}" destId="{49F1A503-EFAE-4FE8-B8C8-B3535BB38441}" srcOrd="2" destOrd="0" parTransId="{A5D7B320-2FCB-406E-B7D0-34621470C092}" sibTransId="{3C15FFE0-A3CD-4D5D-8CA6-208841BE321F}"/>
    <dgm:cxn modelId="{9AC74884-60B2-4234-A27D-B93EE286921D}" srcId="{59482C61-CFF7-4B15-A175-2FFD2ED24EF6}" destId="{1EDC3E1D-C6A0-424A-96D1-7CB70A011041}" srcOrd="1" destOrd="0" parTransId="{5D49A967-0E8F-4806-96B5-34D8940BBBA5}" sibTransId="{DCDF3802-7B8C-453E-B1DB-86E5DE24CE7E}"/>
    <dgm:cxn modelId="{98EBE446-B46B-4096-9EE8-91D59E88EA8B}" srcId="{89A4BC76-E3A3-4784-B2D8-57D15E72F580}" destId="{82C03F97-F239-4F71-BA9E-473098D166CE}" srcOrd="3" destOrd="0" parTransId="{1E184D43-8C5B-4FA5-8BCB-DAFAB646813B}" sibTransId="{2482DD72-F18A-4C9B-890B-C8B23EC8438A}"/>
    <dgm:cxn modelId="{E30A03B5-A361-4112-BFEC-A020D69D9F34}" srcId="{D9364983-F8D5-464A-AD21-DF77242D448F}" destId="{90101168-3D76-4D96-8936-45E4FD8773E6}" srcOrd="1" destOrd="0" parTransId="{3AD348D1-A9AD-4E6C-8FEF-D55DBF590353}" sibTransId="{D6692255-8306-483B-AFBE-4C32988D5AAE}"/>
    <dgm:cxn modelId="{C97C94EE-D834-4B5C-9186-ACC78C795CE6}" type="presOf" srcId="{4EA8DFC7-E37E-44EB-A650-2C9D6D523AD3}" destId="{F6DCE316-CDE7-4016-B27D-18FA7917575E}" srcOrd="0" destOrd="0" presId="urn:microsoft.com/office/officeart/2005/8/layout/vList2"/>
    <dgm:cxn modelId="{4EF5DC4C-C64D-4727-8B00-B6974E22D233}" type="presOf" srcId="{524B646C-90B9-45F3-9998-6D856046CA60}" destId="{2416949D-DBDE-4DD7-9D68-97AF685EFF79}" srcOrd="0" destOrd="1" presId="urn:microsoft.com/office/officeart/2005/8/layout/vList2"/>
    <dgm:cxn modelId="{E7E63A5B-FF92-43DB-89E1-6A41D0C41991}" srcId="{D9364983-F8D5-464A-AD21-DF77242D448F}" destId="{524B646C-90B9-45F3-9998-6D856046CA60}" srcOrd="0" destOrd="0" parTransId="{935AA6C7-CFB4-497F-87F3-9EB2F741AD33}" sibTransId="{DB38D221-7285-4F98-8C1C-A7058B84D3DF}"/>
    <dgm:cxn modelId="{2EF6C8A4-0766-436B-962D-EE798FE1B8D9}" type="presOf" srcId="{82C03F97-F239-4F71-BA9E-473098D166CE}" destId="{F6DCE316-CDE7-4016-B27D-18FA7917575E}" srcOrd="0" destOrd="3" presId="urn:microsoft.com/office/officeart/2005/8/layout/vList2"/>
    <dgm:cxn modelId="{214D7C70-2D19-4B85-880C-78C1B080CECE}" type="presOf" srcId="{D9364983-F8D5-464A-AD21-DF77242D448F}" destId="{2416949D-DBDE-4DD7-9D68-97AF685EFF79}" srcOrd="0" destOrd="0" presId="urn:microsoft.com/office/officeart/2005/8/layout/vList2"/>
    <dgm:cxn modelId="{BA969742-EC84-427F-9017-CAF87B77954F}" srcId="{89A4BC76-E3A3-4784-B2D8-57D15E72F580}" destId="{4EA8DFC7-E37E-44EB-A650-2C9D6D523AD3}" srcOrd="0" destOrd="0" parTransId="{BB68D544-8CA9-41E5-A900-51C04B9300C6}" sibTransId="{128D6AAD-7EC9-40B8-9D92-5304ECA962F7}"/>
    <dgm:cxn modelId="{43DF5BFC-E6EF-41CE-BCA2-10A5A97CE2F4}" srcId="{59482C61-CFF7-4B15-A175-2FFD2ED24EF6}" destId="{89A4BC76-E3A3-4784-B2D8-57D15E72F580}" srcOrd="0" destOrd="0" parTransId="{0F820A9D-6E4A-4AAB-A148-1E0D8763FD30}" sibTransId="{E48FB178-C697-462E-81C9-96A65523BB9B}"/>
    <dgm:cxn modelId="{CB25BBAC-27D7-43BC-8EF8-96E30AFF6930}" type="presParOf" srcId="{09A4D0A4-8E0E-4E53-B8D6-BA8BD5AC0B21}" destId="{65F11BB8-60AA-4483-ACAB-BE202D99C01B}" srcOrd="0" destOrd="0" presId="urn:microsoft.com/office/officeart/2005/8/layout/vList2"/>
    <dgm:cxn modelId="{644A6933-6264-427C-8175-E00FD3268860}" type="presParOf" srcId="{09A4D0A4-8E0E-4E53-B8D6-BA8BD5AC0B21}" destId="{F6DCE316-CDE7-4016-B27D-18FA7917575E}" srcOrd="1" destOrd="0" presId="urn:microsoft.com/office/officeart/2005/8/layout/vList2"/>
    <dgm:cxn modelId="{1A677A19-437B-496E-B9EA-9A95188755E3}" type="presParOf" srcId="{09A4D0A4-8E0E-4E53-B8D6-BA8BD5AC0B21}" destId="{A4EE2C4B-A71D-4492-9212-0DA30A79893D}" srcOrd="2" destOrd="0" presId="urn:microsoft.com/office/officeart/2005/8/layout/vList2"/>
    <dgm:cxn modelId="{EBF05711-5F6D-4DBE-BFC6-DD8F0B6D5FA3}" type="presParOf" srcId="{09A4D0A4-8E0E-4E53-B8D6-BA8BD5AC0B21}" destId="{2416949D-DBDE-4DD7-9D68-97AF685EFF7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11BB8-60AA-4483-ACAB-BE202D99C01B}">
      <dsp:nvSpPr>
        <dsp:cNvPr id="0" name=""/>
        <dsp:cNvSpPr/>
      </dsp:nvSpPr>
      <dsp:spPr>
        <a:xfrm>
          <a:off x="0" y="330291"/>
          <a:ext cx="8229600" cy="398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err="1"/>
            <a:t>Adverse</a:t>
          </a:r>
          <a:r>
            <a:rPr lang="de-CH" sz="2000" b="1" kern="1200" dirty="0"/>
            <a:t> </a:t>
          </a:r>
          <a:r>
            <a:rPr lang="de-CH" sz="2000" b="1" kern="1200" dirty="0" err="1"/>
            <a:t>event</a:t>
          </a:r>
          <a:r>
            <a:rPr lang="de-CH" sz="2000" b="1" kern="1200" dirty="0"/>
            <a:t> (AE)</a:t>
          </a:r>
          <a:endParaRPr lang="en-US" sz="2000" b="1" kern="1200" dirty="0"/>
        </a:p>
      </dsp:txBody>
      <dsp:txXfrm>
        <a:off x="19460" y="349751"/>
        <a:ext cx="8190680" cy="359729"/>
      </dsp:txXfrm>
    </dsp:sp>
    <dsp:sp modelId="{F6DCE316-CDE7-4016-B27D-18FA7917575E}">
      <dsp:nvSpPr>
        <dsp:cNvPr id="0" name=""/>
        <dsp:cNvSpPr/>
      </dsp:nvSpPr>
      <dsp:spPr>
        <a:xfrm>
          <a:off x="0" y="728940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CH" sz="1800" kern="1200" dirty="0" err="1"/>
            <a:t>Any</a:t>
          </a:r>
          <a:r>
            <a:rPr lang="de-CH" sz="1800" kern="1200" dirty="0"/>
            <a:t> type </a:t>
          </a:r>
          <a:r>
            <a:rPr lang="de-CH" sz="1800" kern="1200" dirty="0" err="1"/>
            <a:t>of</a:t>
          </a:r>
          <a:r>
            <a:rPr lang="de-CH" sz="1800" kern="1200" dirty="0"/>
            <a:t> </a:t>
          </a:r>
          <a:r>
            <a:rPr lang="en-US" sz="1800" b="0" kern="1200" dirty="0"/>
            <a:t>undesirable effect </a:t>
          </a:r>
          <a:r>
            <a:rPr lang="de-CH" sz="1800" kern="1200" dirty="0" err="1"/>
            <a:t>reported</a:t>
          </a:r>
          <a:r>
            <a:rPr lang="de-CH" sz="1800" kern="1200" dirty="0"/>
            <a:t> in </a:t>
          </a:r>
          <a:r>
            <a:rPr lang="de-CH" sz="1800" kern="1200" dirty="0" err="1"/>
            <a:t>context</a:t>
          </a:r>
          <a:r>
            <a:rPr lang="de-CH" sz="1800" kern="1200" dirty="0"/>
            <a:t> </a:t>
          </a:r>
          <a:r>
            <a:rPr lang="de-CH" sz="1800" kern="1200" dirty="0" err="1"/>
            <a:t>of</a:t>
          </a:r>
          <a:r>
            <a:rPr lang="de-CH" sz="1800" kern="1200" dirty="0"/>
            <a:t> </a:t>
          </a:r>
          <a:r>
            <a:rPr lang="de-CH" sz="1800" kern="1200" dirty="0" err="1"/>
            <a:t>clinical</a:t>
          </a:r>
          <a:r>
            <a:rPr lang="de-CH" sz="1800" kern="1200" dirty="0"/>
            <a:t> </a:t>
          </a:r>
          <a:r>
            <a:rPr lang="de-CH" sz="1800" kern="1200" dirty="0" err="1"/>
            <a:t>trial</a:t>
          </a:r>
          <a:endParaRPr lang="en-US" sz="1800" kern="1200" dirty="0"/>
        </a:p>
        <a:p>
          <a:pPr marL="460375" marR="0" lvl="0" indent="-619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CH" sz="1200" kern="1200" dirty="0" err="1"/>
            <a:t>Assumed</a:t>
          </a:r>
          <a:r>
            <a:rPr lang="de-CH" sz="1200" kern="1200" dirty="0"/>
            <a:t> </a:t>
          </a:r>
          <a:r>
            <a:rPr lang="de-CH" sz="1200" kern="1200" dirty="0" err="1"/>
            <a:t>well</a:t>
          </a:r>
          <a:r>
            <a:rPr lang="de-CH" sz="1200" kern="1200" dirty="0"/>
            <a:t> </a:t>
          </a:r>
          <a:r>
            <a:rPr lang="de-CH" sz="1200" kern="1200" dirty="0" err="1"/>
            <a:t>defined</a:t>
          </a:r>
          <a:r>
            <a:rPr lang="de-CH" sz="1200" kern="1200" dirty="0"/>
            <a:t> </a:t>
          </a:r>
          <a:r>
            <a:rPr lang="de-CH" sz="1200" kern="1200" dirty="0" err="1"/>
            <a:t>using</a:t>
          </a:r>
          <a:r>
            <a:rPr lang="de-CH" sz="1200" kern="1200" dirty="0"/>
            <a:t> </a:t>
          </a:r>
          <a:r>
            <a:rPr lang="de-CH" sz="1200" kern="1200" dirty="0" err="1"/>
            <a:t>MedDRA</a:t>
          </a:r>
          <a:r>
            <a:rPr lang="de-CH" sz="1200" kern="1200" dirty="0"/>
            <a:t> </a:t>
          </a:r>
          <a:r>
            <a:rPr lang="de-CH" sz="1200" kern="1200" dirty="0" err="1"/>
            <a:t>hierarchy</a:t>
          </a:r>
          <a:r>
            <a:rPr lang="de-CH" sz="1200" kern="1200" dirty="0"/>
            <a:t> (</a:t>
          </a:r>
          <a:r>
            <a:rPr lang="de-CH" sz="1200" kern="1200" dirty="0" err="1"/>
            <a:t>preferred</a:t>
          </a:r>
          <a:r>
            <a:rPr lang="de-CH" sz="1200" kern="1200" dirty="0"/>
            <a:t> </a:t>
          </a:r>
          <a:r>
            <a:rPr lang="de-CH" sz="1200" kern="1200" dirty="0" err="1"/>
            <a:t>term</a:t>
          </a:r>
          <a:r>
            <a:rPr lang="de-CH" sz="1200" kern="1200" dirty="0"/>
            <a:t> </a:t>
          </a:r>
          <a:r>
            <a:rPr lang="de-CH" sz="1200" kern="1200" dirty="0" err="1"/>
            <a:t>or</a:t>
          </a:r>
          <a:r>
            <a:rPr lang="de-CH" sz="1200" kern="1200" dirty="0"/>
            <a:t> </a:t>
          </a:r>
          <a:r>
            <a:rPr lang="de-CH" sz="1200" kern="1200" dirty="0" err="1"/>
            <a:t>grouping</a:t>
          </a:r>
          <a:r>
            <a:rPr lang="de-CH" sz="1200" kern="1200" dirty="0"/>
            <a:t> </a:t>
          </a:r>
          <a:r>
            <a:rPr lang="de-CH" sz="1200" kern="1200" dirty="0" err="1"/>
            <a:t>of</a:t>
          </a:r>
          <a:r>
            <a:rPr lang="de-CH" sz="1200" kern="1200" dirty="0"/>
            <a:t> </a:t>
          </a:r>
          <a:r>
            <a:rPr lang="de-CH" sz="1200" kern="1200" dirty="0" err="1"/>
            <a:t>preferred</a:t>
          </a:r>
          <a:r>
            <a:rPr lang="de-CH" sz="1200" kern="1200" dirty="0"/>
            <a:t> </a:t>
          </a:r>
          <a:r>
            <a:rPr lang="de-CH" sz="1200" kern="1200" dirty="0" err="1"/>
            <a:t>terms</a:t>
          </a:r>
          <a:r>
            <a:rPr lang="de-CH" sz="1200" kern="1200" dirty="0"/>
            <a:t>)</a:t>
          </a:r>
          <a:endParaRPr lang="en-US" sz="1200" kern="1200" dirty="0"/>
        </a:p>
        <a:p>
          <a:pPr marL="460375" lvl="1" indent="-619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CH" sz="1200" kern="1200" dirty="0" err="1"/>
            <a:t>Denoted</a:t>
          </a:r>
          <a:r>
            <a:rPr lang="de-CH" sz="1200" kern="1200" dirty="0"/>
            <a:t> </a:t>
          </a:r>
          <a:r>
            <a:rPr lang="de-CH" sz="1200" kern="1200" dirty="0" err="1"/>
            <a:t>here</a:t>
          </a:r>
          <a:r>
            <a:rPr lang="de-CH" sz="1200" kern="1200" dirty="0"/>
            <a:t> </a:t>
          </a:r>
          <a:r>
            <a:rPr lang="de-CH" sz="1200" kern="1200" dirty="0" err="1"/>
            <a:t>as</a:t>
          </a:r>
          <a:r>
            <a:rPr lang="de-CH" sz="1200" kern="1200" dirty="0"/>
            <a:t> «AE», same </a:t>
          </a:r>
          <a:r>
            <a:rPr lang="de-CH" sz="1200" kern="1200" dirty="0" err="1"/>
            <a:t>principles</a:t>
          </a:r>
          <a:r>
            <a:rPr lang="de-CH" sz="1200" kern="1200" dirty="0"/>
            <a:t> </a:t>
          </a:r>
          <a:r>
            <a:rPr lang="de-CH" sz="1200" kern="1200" dirty="0" err="1"/>
            <a:t>apply</a:t>
          </a:r>
          <a:r>
            <a:rPr lang="de-CH" sz="1200" kern="1200" dirty="0"/>
            <a:t> </a:t>
          </a:r>
          <a:r>
            <a:rPr lang="de-CH" sz="1200" kern="1200" dirty="0" err="1"/>
            <a:t>to</a:t>
          </a:r>
          <a:r>
            <a:rPr lang="de-CH" sz="1200" kern="1200" dirty="0"/>
            <a:t> AE </a:t>
          </a:r>
          <a:r>
            <a:rPr lang="de-CH" sz="1200" kern="1200" dirty="0" err="1"/>
            <a:t>of</a:t>
          </a:r>
          <a:r>
            <a:rPr lang="de-CH" sz="1200" kern="1200" dirty="0"/>
            <a:t> </a:t>
          </a:r>
          <a:r>
            <a:rPr lang="de-CH" sz="1200" kern="1200" dirty="0" err="1"/>
            <a:t>particular</a:t>
          </a:r>
          <a:r>
            <a:rPr lang="de-CH" sz="1200" kern="1200" dirty="0"/>
            <a:t> </a:t>
          </a:r>
          <a:r>
            <a:rPr lang="de-CH" sz="1200" kern="1200" dirty="0" err="1"/>
            <a:t>severity</a:t>
          </a:r>
          <a:r>
            <a:rPr lang="de-CH" sz="1200" kern="1200" dirty="0"/>
            <a:t> </a:t>
          </a:r>
          <a:r>
            <a:rPr lang="de-CH" sz="1200" kern="1200" dirty="0" err="1"/>
            <a:t>or</a:t>
          </a:r>
          <a:r>
            <a:rPr lang="de-CH" sz="1200" kern="1200" dirty="0"/>
            <a:t> </a:t>
          </a:r>
          <a:r>
            <a:rPr lang="de-CH" sz="1200" kern="1200" dirty="0" err="1"/>
            <a:t>seriousness</a:t>
          </a:r>
          <a:r>
            <a:rPr lang="de-CH" sz="1200" kern="1200" dirty="0"/>
            <a:t>, vital </a:t>
          </a:r>
          <a:r>
            <a:rPr lang="de-CH" sz="1200" kern="1200" dirty="0" err="1"/>
            <a:t>sign</a:t>
          </a:r>
          <a:r>
            <a:rPr lang="de-CH" sz="1200" kern="1200" dirty="0"/>
            <a:t> </a:t>
          </a:r>
          <a:r>
            <a:rPr lang="de-CH" sz="1200" kern="1200" dirty="0" err="1"/>
            <a:t>or</a:t>
          </a:r>
          <a:r>
            <a:rPr lang="de-CH" sz="1200" kern="1200" dirty="0"/>
            <a:t> ECG </a:t>
          </a:r>
          <a:r>
            <a:rPr lang="de-CH" sz="1200" kern="1200" dirty="0" err="1"/>
            <a:t>finding</a:t>
          </a:r>
          <a:endParaRPr lang="en-US" sz="1200" kern="1200" dirty="0"/>
        </a:p>
        <a:p>
          <a:pPr marL="460375" lvl="1" indent="-619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728940"/>
        <a:ext cx="8229600" cy="1059840"/>
      </dsp:txXfrm>
    </dsp:sp>
    <dsp:sp modelId="{A4EE2C4B-A71D-4492-9212-0DA30A79893D}">
      <dsp:nvSpPr>
        <dsp:cNvPr id="0" name=""/>
        <dsp:cNvSpPr/>
      </dsp:nvSpPr>
      <dsp:spPr>
        <a:xfrm>
          <a:off x="0" y="1788780"/>
          <a:ext cx="8229600" cy="429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err="1"/>
            <a:t>Competing</a:t>
          </a:r>
          <a:r>
            <a:rPr lang="de-CH" sz="2000" b="1" kern="1200" dirty="0"/>
            <a:t> Event (</a:t>
          </a:r>
          <a:r>
            <a:rPr lang="de-CH" sz="2000" b="1" kern="1200" dirty="0" smtClean="0"/>
            <a:t>CE)</a:t>
          </a:r>
          <a:endParaRPr lang="en-US" sz="2000" b="1" kern="1200" dirty="0"/>
        </a:p>
      </dsp:txBody>
      <dsp:txXfrm>
        <a:off x="20982" y="1809762"/>
        <a:ext cx="8187636" cy="387859"/>
      </dsp:txXfrm>
    </dsp:sp>
    <dsp:sp modelId="{2416949D-DBDE-4DD7-9D68-97AF685EFF79}">
      <dsp:nvSpPr>
        <dsp:cNvPr id="0" name=""/>
        <dsp:cNvSpPr/>
      </dsp:nvSpPr>
      <dsp:spPr>
        <a:xfrm>
          <a:off x="0" y="2218604"/>
          <a:ext cx="8229600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342900" lvl="1" indent="-1127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“An event whose occurrence either precludes the occurrence of another event under examination or fundamentally alters the probability of this other event” </a:t>
          </a:r>
          <a:r>
            <a:rPr lang="en-US" sz="1200" i="1" kern="1200" dirty="0" err="1"/>
            <a:t>Gooley</a:t>
          </a:r>
          <a:r>
            <a:rPr lang="en-US" sz="1200" i="1" kern="1200" dirty="0"/>
            <a:t> et al. (1999)</a:t>
          </a:r>
        </a:p>
        <a:p>
          <a:pPr marL="515938" lvl="2" indent="-55563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i="0" kern="1200" dirty="0"/>
            <a:t>In most clinical trials, permanent drug discontinuation results in stopping the safety data collection</a:t>
          </a:r>
        </a:p>
        <a:p>
          <a:pPr marL="515938" lvl="2" indent="-55563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i="0" kern="1200" dirty="0"/>
            <a:t>Thus the occurrence of permanent drug discontinuation prevents the observation of AE at a later </a:t>
          </a:r>
          <a:r>
            <a:rPr lang="en-US" sz="1200" i="0" kern="1200" dirty="0" err="1" smtClean="0"/>
            <a:t>timepoint</a:t>
          </a:r>
          <a:r>
            <a:rPr lang="en-US" sz="1200" i="0" kern="1200" dirty="0" smtClean="0"/>
            <a:t>        → Permanent drug discontinuation (irrespective of cause</a:t>
          </a:r>
          <a:r>
            <a:rPr lang="en-US" sz="1200" i="0" kern="1200" dirty="0" smtClean="0">
              <a:solidFill>
                <a:schemeClr val="tx1"/>
              </a:solidFill>
            </a:rPr>
            <a:t>,</a:t>
          </a:r>
          <a:r>
            <a:rPr lang="en-US" sz="1200" i="0" kern="1200" dirty="0" smtClean="0"/>
            <a:t> including death) treated as one combined CE </a:t>
          </a:r>
          <a:endParaRPr lang="en-US" sz="1200" i="0" kern="1200" dirty="0"/>
        </a:p>
      </dsp:txBody>
      <dsp:txXfrm>
        <a:off x="0" y="2218604"/>
        <a:ext cx="8229600" cy="132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 charset="0"/>
              </a:rPr>
              <a:pPr/>
              <a:t>11/11/2019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 charset="0"/>
              </a:rPr>
              <a:pPr/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0C4595FF-6E7F-4C41-B8DF-4AE76FC1F075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1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baseline="0"/>
            </a:lvl1pPr>
            <a:lvl2pPr marL="574675" indent="-233363">
              <a:defRPr baseline="0"/>
            </a:lvl2pPr>
            <a:lvl3pPr marL="801688" indent="-227013">
              <a:defRPr baseline="0"/>
            </a:lvl3pPr>
            <a:lvl4pPr marL="1028700" indent="-227013">
              <a:defRPr baseline="0"/>
            </a:lvl4pPr>
            <a:lvl5pPr marL="1257300" indent="-228600">
              <a:defRPr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0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smtClean="0"/>
              <a:t>PSI Basel 29OCT2019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2" r:id="rId3"/>
    <p:sldLayoutId id="2147483650" r:id="rId4"/>
    <p:sldLayoutId id="2147483652" r:id="rId5"/>
    <p:sldLayoutId id="2147483676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80" r:id="rId12"/>
    <p:sldLayoutId id="2147483677" r:id="rId13"/>
    <p:sldLayoutId id="2147483651" r:id="rId14"/>
    <p:sldLayoutId id="2147483673" r:id="rId15"/>
    <p:sldLayoutId id="2147483670" r:id="rId16"/>
    <p:sldLayoutId id="2147483671" r:id="rId17"/>
    <p:sldLayoutId id="2147483669" r:id="rId18"/>
    <p:sldLayoutId id="214748366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913" algn="r"/>
          <a:tab pos="8229600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Quantitative assessment of adverse events in clinical trials: comparison of methods at interim and final analysis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 Jehl, </a:t>
            </a:r>
            <a:r>
              <a:rPr lang="en-US" dirty="0" smtClean="0"/>
              <a:t>in collaboration with </a:t>
            </a:r>
            <a:r>
              <a:rPr lang="en-US" dirty="0"/>
              <a:t>N Hollaender, J Gonzalez-Maffe </a:t>
            </a:r>
          </a:p>
          <a:p>
            <a:r>
              <a:rPr lang="en-US" dirty="0"/>
              <a:t>Basel</a:t>
            </a:r>
          </a:p>
          <a:p>
            <a:r>
              <a:rPr lang="en-US" dirty="0"/>
              <a:t>October 29, 2019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8" b="16868"/>
          <a:stretch>
            <a:fillRect/>
          </a:stretch>
        </p:blipFill>
        <p:spPr/>
      </p:pic>
      <p:sp>
        <p:nvSpPr>
          <p:cNvPr id="16" name="Text Placeholder 3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Novartis QSE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Case </a:t>
            </a:r>
            <a:r>
              <a:rPr lang="de-CH" dirty="0" err="1"/>
              <a:t>study</a:t>
            </a:r>
            <a:r>
              <a:rPr lang="de-CH" dirty="0"/>
              <a:t> (</a:t>
            </a:r>
            <a:r>
              <a:rPr lang="de-CH" dirty="0" smtClean="0"/>
              <a:t>3/5)</a:t>
            </a:r>
            <a:r>
              <a:rPr lang="de-CH" dirty="0"/>
              <a:t/>
            </a:r>
            <a:br>
              <a:rPr lang="de-CH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now</a:t>
            </a:r>
            <a:r>
              <a:rPr lang="de-CH" dirty="0"/>
              <a:t> «</a:t>
            </a:r>
            <a:r>
              <a:rPr lang="de-CH" dirty="0" err="1"/>
              <a:t>introduce</a:t>
            </a:r>
            <a:r>
              <a:rPr lang="de-CH" dirty="0"/>
              <a:t>» an </a:t>
            </a:r>
            <a:r>
              <a:rPr lang="de-CH" dirty="0" err="1"/>
              <a:t>interim</a:t>
            </a:r>
            <a:r>
              <a:rPr lang="de-CH" dirty="0"/>
              <a:t> </a:t>
            </a:r>
            <a:r>
              <a:rPr lang="de-CH" dirty="0" err="1"/>
              <a:t>analysis</a:t>
            </a:r>
            <a:r>
              <a:rPr lang="de-CH" dirty="0"/>
              <a:t> (IA) </a:t>
            </a:r>
            <a:r>
              <a:rPr lang="en-US" dirty="0"/>
              <a:t>180 days after the first patient enrolled </a:t>
            </a:r>
            <a:r>
              <a:rPr lang="de-CH" dirty="0"/>
              <a:t>(i.e. </a:t>
            </a:r>
            <a:r>
              <a:rPr lang="de-CH" dirty="0" err="1"/>
              <a:t>Typical</a:t>
            </a:r>
            <a:r>
              <a:rPr lang="de-CH" dirty="0"/>
              <a:t> DMC </a:t>
            </a:r>
            <a:r>
              <a:rPr lang="de-CH" dirty="0" err="1"/>
              <a:t>situation</a:t>
            </a:r>
            <a:r>
              <a:rPr lang="de-CH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DMC </a:t>
            </a:r>
            <a:r>
              <a:rPr lang="de-CH" dirty="0" err="1"/>
              <a:t>say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risk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stomatitis</a:t>
            </a:r>
            <a:r>
              <a:rPr lang="de-CH" dirty="0"/>
              <a:t> at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in 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Note: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smtClean="0"/>
              <a:t>IA </a:t>
            </a:r>
            <a:r>
              <a:rPr lang="de-CH" dirty="0" err="1"/>
              <a:t>did</a:t>
            </a:r>
            <a:r>
              <a:rPr lang="de-CH" dirty="0"/>
              <a:t> not </a:t>
            </a:r>
            <a:r>
              <a:rPr lang="de-CH" dirty="0" err="1"/>
              <a:t>exist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considered</a:t>
            </a:r>
            <a:r>
              <a:rPr lang="de-CH" dirty="0"/>
              <a:t> </a:t>
            </a:r>
            <a:r>
              <a:rPr lang="de-CH" dirty="0" err="1"/>
              <a:t>study</a:t>
            </a:r>
            <a:r>
              <a:rPr lang="de-CH" dirty="0"/>
              <a:t> but was </a:t>
            </a:r>
            <a:r>
              <a:rPr lang="de-CH" dirty="0" err="1"/>
              <a:t>re-analyzed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purpose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investigational</a:t>
            </a:r>
            <a:r>
              <a:rPr lang="de-CH" dirty="0"/>
              <a:t> </a:t>
            </a:r>
            <a:r>
              <a:rPr lang="de-CH" dirty="0" err="1"/>
              <a:t>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89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98355"/>
            <a:ext cx="6591640" cy="3161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Case </a:t>
            </a:r>
            <a:r>
              <a:rPr lang="de-CH" dirty="0" err="1"/>
              <a:t>study</a:t>
            </a:r>
            <a:r>
              <a:rPr lang="de-CH" dirty="0"/>
              <a:t> (</a:t>
            </a:r>
            <a:r>
              <a:rPr lang="de-CH" dirty="0" smtClean="0"/>
              <a:t>4/5)</a:t>
            </a:r>
            <a:r>
              <a:rPr lang="de-CH" dirty="0"/>
              <a:t/>
            </a:r>
            <a:br>
              <a:rPr lang="de-CH" dirty="0"/>
            </a:br>
            <a:r>
              <a:rPr lang="de-CH" sz="2000" dirty="0">
                <a:solidFill>
                  <a:schemeClr val="accent2"/>
                </a:solidFill>
              </a:rPr>
              <a:t>IA vs. </a:t>
            </a:r>
            <a:r>
              <a:rPr lang="de-CH" sz="2000" dirty="0" smtClean="0">
                <a:solidFill>
                  <a:schemeClr val="accent2"/>
                </a:solidFill>
              </a:rPr>
              <a:t>Final </a:t>
            </a:r>
            <a:r>
              <a:rPr lang="de-CH" sz="2000" dirty="0" err="1" smtClean="0">
                <a:solidFill>
                  <a:schemeClr val="accent2"/>
                </a:solidFill>
              </a:rPr>
              <a:t>study</a:t>
            </a:r>
            <a:r>
              <a:rPr lang="de-CH" sz="2000" dirty="0" smtClean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11</a:t>
            </a:fld>
            <a:endParaRPr lang="uk-UA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447800" y="2023110"/>
            <a:ext cx="52578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45846" y="2501678"/>
            <a:ext cx="5259754" cy="1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447801" y="2355845"/>
            <a:ext cx="5257799" cy="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38600" y="1210873"/>
            <a:ext cx="3063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N=482  (#AE=321 #</a:t>
            </a:r>
            <a:r>
              <a:rPr lang="de-CH" sz="1200" dirty="0" smtClean="0"/>
              <a:t>CE=117  </a:t>
            </a:r>
            <a:r>
              <a:rPr lang="de-CH" sz="1200" dirty="0"/>
              <a:t>#</a:t>
            </a:r>
            <a:r>
              <a:rPr lang="de-CH" sz="1200" dirty="0" err="1"/>
              <a:t>Cens</a:t>
            </a:r>
            <a:r>
              <a:rPr lang="de-CH" sz="1200" dirty="0"/>
              <a:t>=44)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417320" y="1210873"/>
            <a:ext cx="3063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N=89  (#AE=67 #</a:t>
            </a:r>
            <a:r>
              <a:rPr lang="de-CH" sz="1200" dirty="0" smtClean="0"/>
              <a:t>CE=4  </a:t>
            </a:r>
            <a:r>
              <a:rPr lang="de-CH" sz="1200" dirty="0"/>
              <a:t>#</a:t>
            </a:r>
            <a:r>
              <a:rPr lang="de-CH" sz="1200" dirty="0" err="1"/>
              <a:t>Cens</a:t>
            </a:r>
            <a:r>
              <a:rPr lang="de-CH" sz="1200" dirty="0"/>
              <a:t>=18)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3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98355"/>
            <a:ext cx="6591640" cy="3161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Case </a:t>
            </a:r>
            <a:r>
              <a:rPr lang="de-CH" dirty="0" err="1"/>
              <a:t>study</a:t>
            </a:r>
            <a:r>
              <a:rPr lang="de-CH" dirty="0"/>
              <a:t> (</a:t>
            </a:r>
            <a:r>
              <a:rPr lang="de-CH" dirty="0" smtClean="0"/>
              <a:t>4/5)</a:t>
            </a:r>
            <a:r>
              <a:rPr lang="de-CH" dirty="0"/>
              <a:t/>
            </a:r>
            <a:br>
              <a:rPr lang="de-CH" dirty="0"/>
            </a:br>
            <a:r>
              <a:rPr lang="de-CH" sz="2000" dirty="0">
                <a:solidFill>
                  <a:schemeClr val="accent2"/>
                </a:solidFill>
              </a:rPr>
              <a:t>IA vs. </a:t>
            </a:r>
            <a:r>
              <a:rPr lang="de-CH" sz="2000" dirty="0" smtClean="0">
                <a:solidFill>
                  <a:schemeClr val="accent2"/>
                </a:solidFill>
              </a:rPr>
              <a:t>Final </a:t>
            </a:r>
            <a:r>
              <a:rPr lang="de-CH" sz="2000" dirty="0" err="1" smtClean="0">
                <a:solidFill>
                  <a:schemeClr val="accent2"/>
                </a:solidFill>
              </a:rPr>
              <a:t>study</a:t>
            </a:r>
            <a:r>
              <a:rPr lang="de-CH" sz="2000" dirty="0" smtClean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12</a:t>
            </a:fld>
            <a:endParaRPr lang="uk-UA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447800" y="2023110"/>
            <a:ext cx="52578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45846" y="2501678"/>
            <a:ext cx="5259754" cy="1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447801" y="2355845"/>
            <a:ext cx="5257799" cy="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38600" y="1210873"/>
            <a:ext cx="3063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N=482  (#AE=321 #</a:t>
            </a:r>
            <a:r>
              <a:rPr lang="de-CH" sz="1200" dirty="0" smtClean="0"/>
              <a:t>CE=117  </a:t>
            </a:r>
            <a:r>
              <a:rPr lang="de-CH" sz="1200" dirty="0"/>
              <a:t>#</a:t>
            </a:r>
            <a:r>
              <a:rPr lang="de-CH" sz="1200" dirty="0" err="1"/>
              <a:t>Cens</a:t>
            </a:r>
            <a:r>
              <a:rPr lang="de-CH" sz="1200" dirty="0"/>
              <a:t>=44)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417320" y="1210873"/>
            <a:ext cx="3063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N=89  (#AE=67 #</a:t>
            </a:r>
            <a:r>
              <a:rPr lang="de-CH" sz="1200" dirty="0" smtClean="0"/>
              <a:t>CE=4  </a:t>
            </a:r>
            <a:r>
              <a:rPr lang="de-CH" sz="1200" dirty="0"/>
              <a:t>#</a:t>
            </a:r>
            <a:r>
              <a:rPr lang="de-CH" sz="1200" dirty="0" err="1"/>
              <a:t>Cens</a:t>
            </a:r>
            <a:r>
              <a:rPr lang="de-CH" sz="1200" dirty="0"/>
              <a:t>=18)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59510" y="2731644"/>
            <a:ext cx="655320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de-CH" dirty="0">
              <a:solidFill>
                <a:schemeClr val="bg1"/>
              </a:solidFill>
            </a:endParaRPr>
          </a:p>
          <a:p>
            <a:pPr algn="ctr"/>
            <a:r>
              <a:rPr lang="de-CH" dirty="0">
                <a:solidFill>
                  <a:schemeClr val="bg1"/>
                </a:solidFill>
              </a:rPr>
              <a:t>So </a:t>
            </a:r>
            <a:r>
              <a:rPr lang="de-CH" dirty="0" err="1">
                <a:solidFill>
                  <a:schemeClr val="bg1"/>
                </a:solidFill>
              </a:rPr>
              <a:t>what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is</a:t>
            </a:r>
            <a:r>
              <a:rPr lang="de-CH" dirty="0">
                <a:solidFill>
                  <a:schemeClr val="bg1"/>
                </a:solidFill>
              </a:rPr>
              <a:t> «</a:t>
            </a:r>
            <a:r>
              <a:rPr lang="de-CH" b="1" dirty="0">
                <a:solidFill>
                  <a:schemeClr val="bg1"/>
                </a:solidFill>
              </a:rPr>
              <a:t>THE»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probability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of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stomatitis</a:t>
            </a:r>
            <a:r>
              <a:rPr lang="de-CH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de-CH" dirty="0" err="1">
                <a:solidFill>
                  <a:schemeClr val="bg1"/>
                </a:solidFill>
              </a:rPr>
              <a:t>How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can</a:t>
            </a:r>
            <a:r>
              <a:rPr lang="de-CH" dirty="0">
                <a:solidFill>
                  <a:schemeClr val="bg1"/>
                </a:solidFill>
              </a:rPr>
              <a:t> a DMC </a:t>
            </a:r>
            <a:r>
              <a:rPr lang="de-CH" dirty="0" err="1">
                <a:solidFill>
                  <a:schemeClr val="bg1"/>
                </a:solidFill>
              </a:rPr>
              <a:t>take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decisions</a:t>
            </a:r>
            <a:r>
              <a:rPr lang="de-CH" dirty="0">
                <a:solidFill>
                  <a:schemeClr val="bg1"/>
                </a:solidFill>
              </a:rPr>
              <a:t> on </a:t>
            </a:r>
            <a:r>
              <a:rPr lang="de-CH" dirty="0" err="1">
                <a:solidFill>
                  <a:schemeClr val="bg1"/>
                </a:solidFill>
              </a:rPr>
              <a:t>the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safety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profile</a:t>
            </a:r>
            <a:r>
              <a:rPr lang="de-CH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de-CH" dirty="0" err="1">
                <a:solidFill>
                  <a:schemeClr val="bg1"/>
                </a:solidFill>
              </a:rPr>
              <a:t>What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is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the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impact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of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smtClean="0">
                <a:solidFill>
                  <a:schemeClr val="bg1"/>
                </a:solidFill>
              </a:rPr>
              <a:t>CE </a:t>
            </a:r>
            <a:r>
              <a:rPr lang="de-CH" dirty="0" err="1">
                <a:solidFill>
                  <a:schemeClr val="bg1"/>
                </a:solidFill>
              </a:rPr>
              <a:t>distribution</a:t>
            </a:r>
            <a:r>
              <a:rPr lang="de-CH" dirty="0">
                <a:solidFill>
                  <a:schemeClr val="bg1"/>
                </a:solidFill>
              </a:rPr>
              <a:t>? </a:t>
            </a:r>
          </a:p>
          <a:p>
            <a:pPr algn="ctr"/>
            <a:r>
              <a:rPr lang="de-CH" dirty="0" err="1">
                <a:solidFill>
                  <a:schemeClr val="bg1"/>
                </a:solidFill>
              </a:rPr>
              <a:t>What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is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the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impact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of</a:t>
            </a:r>
            <a:r>
              <a:rPr lang="de-CH" dirty="0">
                <a:solidFill>
                  <a:schemeClr val="bg1"/>
                </a:solidFill>
              </a:rPr>
              <a:t> AE </a:t>
            </a:r>
            <a:r>
              <a:rPr lang="de-CH" dirty="0" err="1">
                <a:solidFill>
                  <a:schemeClr val="bg1"/>
                </a:solidFill>
              </a:rPr>
              <a:t>distribution</a:t>
            </a:r>
            <a:r>
              <a:rPr lang="de-CH" dirty="0">
                <a:solidFill>
                  <a:schemeClr val="bg1"/>
                </a:solidFill>
              </a:rPr>
              <a:t>?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Objective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accent2"/>
                </a:solidFill>
              </a:rPr>
              <a:t>- </a:t>
            </a:r>
            <a:r>
              <a:rPr lang="de-CH" dirty="0" err="1" smtClean="0">
                <a:solidFill>
                  <a:schemeClr val="accent2"/>
                </a:solidFill>
              </a:rPr>
              <a:t>revisited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different methods to estimate the probability of </a:t>
            </a:r>
            <a:r>
              <a:rPr lang="en-US" sz="2400" dirty="0" smtClean="0"/>
              <a:t>occurrence of a </a:t>
            </a:r>
            <a:r>
              <a:rPr lang="en-US" sz="2400" dirty="0"/>
              <a:t>selected adverse event (AE</a:t>
            </a:r>
            <a:r>
              <a:rPr lang="en-US" sz="2400" dirty="0" smtClean="0"/>
              <a:t>)</a:t>
            </a:r>
            <a:endParaRPr lang="en-US" sz="2400" dirty="0"/>
          </a:p>
          <a:p>
            <a:pPr marL="1030287" lvl="3" indent="-342900">
              <a:buFont typeface="Arial" panose="020B0604020202020204" pitchFamily="34" charset="0"/>
              <a:buChar char="•"/>
            </a:pPr>
            <a:endParaRPr lang="de-CH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Particular </a:t>
            </a:r>
            <a:r>
              <a:rPr lang="en-US" sz="2400" dirty="0"/>
              <a:t>focus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CH" sz="2000" b="1" dirty="0"/>
              <a:t>Early safety interim analysis</a:t>
            </a:r>
            <a:r>
              <a:rPr lang="de-CH" sz="2000" b="1" dirty="0">
                <a:solidFill>
                  <a:schemeClr val="accent2"/>
                </a:solidFill>
              </a:rPr>
              <a:t> </a:t>
            </a:r>
            <a:r>
              <a:rPr lang="de-CH" sz="2000" dirty="0"/>
              <a:t>(IA) </a:t>
            </a:r>
            <a:r>
              <a:rPr lang="en-GB" sz="2000" dirty="0"/>
              <a:t>for</a:t>
            </a:r>
            <a:r>
              <a:rPr lang="de-CH" sz="2000" dirty="0"/>
              <a:t> </a:t>
            </a:r>
            <a:r>
              <a:rPr lang="en-GB" sz="2000" dirty="0"/>
              <a:t>data</a:t>
            </a:r>
            <a:r>
              <a:rPr lang="de-CH" sz="2000" dirty="0"/>
              <a:t> </a:t>
            </a:r>
            <a:r>
              <a:rPr lang="en-GB" sz="2000" dirty="0"/>
              <a:t>monitoring</a:t>
            </a:r>
            <a:r>
              <a:rPr lang="de-CH" sz="2000" dirty="0"/>
              <a:t> </a:t>
            </a:r>
            <a:r>
              <a:rPr lang="en-GB" sz="2000" dirty="0"/>
              <a:t>committee</a:t>
            </a:r>
            <a:r>
              <a:rPr lang="de-CH" sz="2000" dirty="0"/>
              <a:t> (DMC) </a:t>
            </a:r>
            <a:r>
              <a:rPr lang="en-GB" sz="2000" dirty="0"/>
              <a:t>when</a:t>
            </a:r>
            <a:r>
              <a:rPr lang="de-CH" sz="2000" dirty="0"/>
              <a:t> limited </a:t>
            </a:r>
            <a:r>
              <a:rPr lang="en-US" sz="2000" dirty="0"/>
              <a:t>knowledge</a:t>
            </a:r>
            <a:r>
              <a:rPr lang="de-CH" sz="2000" dirty="0"/>
              <a:t> </a:t>
            </a:r>
            <a:r>
              <a:rPr lang="en-US" sz="2000" dirty="0"/>
              <a:t>about</a:t>
            </a:r>
            <a:r>
              <a:rPr lang="de-CH" sz="2000" dirty="0"/>
              <a:t> </a:t>
            </a:r>
            <a:r>
              <a:rPr lang="de-CH" sz="2000" dirty="0" err="1"/>
              <a:t>safety</a:t>
            </a:r>
            <a:r>
              <a:rPr lang="de-CH" sz="2000" dirty="0"/>
              <a:t> </a:t>
            </a:r>
            <a:r>
              <a:rPr lang="de-CH" sz="2000" dirty="0" err="1"/>
              <a:t>drug</a:t>
            </a:r>
            <a:r>
              <a:rPr lang="de-CH" sz="2000" dirty="0"/>
              <a:t> </a:t>
            </a:r>
            <a:r>
              <a:rPr lang="de-CH" sz="2000" dirty="0" err="1"/>
              <a:t>profile</a:t>
            </a:r>
            <a:endParaRPr lang="de-CH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b="1" dirty="0"/>
              <a:t>Competing event </a:t>
            </a:r>
            <a:r>
              <a:rPr lang="en-US" sz="2000" dirty="0"/>
              <a:t>(</a:t>
            </a:r>
            <a:r>
              <a:rPr lang="en-US" sz="2000" dirty="0" smtClean="0"/>
              <a:t>CE)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CH" sz="2000" b="1" dirty="0" err="1">
                <a:solidFill>
                  <a:srgbClr val="0070C0"/>
                </a:solidFill>
              </a:rPr>
              <a:t>Investigate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impact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of</a:t>
            </a:r>
            <a:r>
              <a:rPr lang="de-CH" sz="2000" b="1" dirty="0">
                <a:solidFill>
                  <a:srgbClr val="0070C0"/>
                </a:solidFill>
              </a:rPr>
              <a:t>  AE </a:t>
            </a:r>
            <a:r>
              <a:rPr lang="de-CH" sz="2000" b="1" dirty="0" err="1">
                <a:solidFill>
                  <a:srgbClr val="0070C0"/>
                </a:solidFill>
              </a:rPr>
              <a:t>and</a:t>
            </a:r>
            <a:r>
              <a:rPr lang="de-CH" sz="2000" b="1" dirty="0">
                <a:solidFill>
                  <a:srgbClr val="0070C0"/>
                </a:solidFill>
              </a:rPr>
              <a:t> CE </a:t>
            </a:r>
            <a:r>
              <a:rPr lang="de-CH" sz="2000" b="1" dirty="0" err="1">
                <a:solidFill>
                  <a:srgbClr val="0070C0"/>
                </a:solidFill>
              </a:rPr>
              <a:t>hazard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function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distribution</a:t>
            </a:r>
            <a:endParaRPr lang="de-CH" sz="2000" b="1" dirty="0">
              <a:solidFill>
                <a:srgbClr val="0070C0"/>
              </a:solidFill>
            </a:endParaRPr>
          </a:p>
          <a:p>
            <a:pPr lvl="5"/>
            <a:r>
              <a:rPr lang="de-CH" sz="1700" dirty="0" err="1"/>
              <a:t>We</a:t>
            </a:r>
            <a:r>
              <a:rPr lang="de-CH" sz="1700" dirty="0"/>
              <a:t> </a:t>
            </a:r>
            <a:r>
              <a:rPr lang="de-CH" sz="1700" dirty="0" err="1"/>
              <a:t>model</a:t>
            </a:r>
            <a:r>
              <a:rPr lang="de-CH" sz="1700" dirty="0"/>
              <a:t> </a:t>
            </a:r>
            <a:r>
              <a:rPr lang="de-CH" sz="1700" dirty="0" err="1"/>
              <a:t>hazards</a:t>
            </a:r>
            <a:r>
              <a:rPr lang="de-CH" sz="1700" dirty="0"/>
              <a:t> </a:t>
            </a:r>
            <a:r>
              <a:rPr lang="de-CH" sz="1700" dirty="0" err="1"/>
              <a:t>using</a:t>
            </a:r>
            <a:r>
              <a:rPr lang="de-CH" sz="1700" dirty="0"/>
              <a:t> </a:t>
            </a:r>
            <a:r>
              <a:rPr lang="de-CH" sz="1700" dirty="0" err="1"/>
              <a:t>Weibull</a:t>
            </a:r>
            <a:r>
              <a:rPr lang="de-CH" sz="1700" dirty="0"/>
              <a:t> </a:t>
            </a:r>
            <a:r>
              <a:rPr lang="de-CH" sz="1700" dirty="0" err="1"/>
              <a:t>distributions</a:t>
            </a:r>
            <a:endParaRPr lang="en-US" sz="1700" dirty="0"/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37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Simulation </a:t>
            </a:r>
            <a:r>
              <a:rPr lang="de-CH" dirty="0" err="1" smtClean="0"/>
              <a:t>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Investigate</a:t>
            </a:r>
            <a:r>
              <a:rPr lang="de-CH" dirty="0"/>
              <a:t> AE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smtClean="0"/>
              <a:t>CE </a:t>
            </a:r>
            <a:r>
              <a:rPr lang="de-CH" dirty="0" err="1"/>
              <a:t>hazard</a:t>
            </a:r>
            <a:r>
              <a:rPr lang="de-CH" dirty="0"/>
              <a:t> </a:t>
            </a:r>
            <a:r>
              <a:rPr lang="de-CH" dirty="0" err="1"/>
              <a:t>impact</a:t>
            </a:r>
            <a:r>
              <a:rPr lang="de-CH" dirty="0"/>
              <a:t/>
            </a:r>
            <a:br>
              <a:rPr lang="de-CH" dirty="0"/>
            </a:br>
            <a:r>
              <a:rPr lang="de-CH" sz="2400" dirty="0"/>
              <a:t>Illustration 1: AE </a:t>
            </a:r>
            <a:r>
              <a:rPr lang="de-CH" sz="2400" dirty="0" err="1"/>
              <a:t>only</a:t>
            </a:r>
            <a:r>
              <a:rPr lang="de-CH" sz="2400" dirty="0"/>
              <a:t>, </a:t>
            </a:r>
            <a:r>
              <a:rPr lang="de-CH" sz="2400" dirty="0" err="1"/>
              <a:t>no</a:t>
            </a:r>
            <a:r>
              <a:rPr lang="de-CH" sz="2400" dirty="0"/>
              <a:t> </a:t>
            </a:r>
            <a:r>
              <a:rPr lang="de-CH" sz="2400" dirty="0" smtClean="0"/>
              <a:t>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AE </a:t>
            </a:r>
            <a:r>
              <a:rPr lang="en-US" dirty="0" smtClean="0"/>
              <a:t>cumulative probability </a:t>
            </a:r>
            <a:r>
              <a:rPr lang="en-US" dirty="0"/>
              <a:t>(Weibull distribution - no </a:t>
            </a:r>
            <a:r>
              <a:rPr lang="en-US" dirty="0" smtClean="0"/>
              <a:t>CE)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867400" y="1801625"/>
            <a:ext cx="2514600" cy="381000"/>
          </a:xfrm>
        </p:spPr>
        <p:txBody>
          <a:bodyPr/>
          <a:lstStyle/>
          <a:p>
            <a:r>
              <a:rPr lang="de-CH" sz="1600" b="1" dirty="0" smtClean="0"/>
              <a:t>AE </a:t>
            </a:r>
            <a:r>
              <a:rPr lang="de-CH" sz="1600" b="1" dirty="0" err="1" smtClean="0"/>
              <a:t>distribution</a:t>
            </a:r>
            <a:endParaRPr lang="de-CH" sz="1600" b="1" dirty="0" smtClean="0"/>
          </a:p>
          <a:p>
            <a:r>
              <a:rPr lang="de-CH" sz="1600" dirty="0" smtClean="0"/>
              <a:t>Median=25  </a:t>
            </a:r>
            <a:r>
              <a:rPr lang="de-CH" sz="1600" dirty="0" err="1"/>
              <a:t>days</a:t>
            </a:r>
            <a:r>
              <a:rPr lang="de-CH" sz="1600" dirty="0"/>
              <a:t> </a:t>
            </a:r>
            <a:endParaRPr lang="de-CH" sz="1600" dirty="0" smtClean="0"/>
          </a:p>
          <a:p>
            <a:r>
              <a:rPr lang="de-CH" sz="1600" dirty="0" err="1" smtClean="0"/>
              <a:t>Hazard</a:t>
            </a:r>
            <a:r>
              <a:rPr lang="de-CH" sz="1600" dirty="0" smtClean="0"/>
              <a:t>: 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de-CH" sz="1600" b="0" dirty="0" err="1" smtClean="0"/>
              <a:t>constant</a:t>
            </a:r>
            <a:r>
              <a:rPr lang="de-CH" sz="1600" b="0" dirty="0" smtClean="0"/>
              <a:t> (</a:t>
            </a:r>
            <a:r>
              <a:rPr lang="de-CH" sz="1600" b="0" dirty="0" err="1" smtClean="0"/>
              <a:t>shape</a:t>
            </a:r>
            <a:r>
              <a:rPr lang="de-CH" sz="1600" b="0" dirty="0" smtClean="0"/>
              <a:t>=1); 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de-CH" sz="1600" b="0" dirty="0" err="1" smtClean="0">
                <a:solidFill>
                  <a:srgbClr val="FF0000"/>
                </a:solidFill>
              </a:rPr>
              <a:t>decreasing</a:t>
            </a:r>
            <a:r>
              <a:rPr lang="de-CH" sz="1600" b="0" dirty="0" smtClean="0">
                <a:solidFill>
                  <a:srgbClr val="FF0000"/>
                </a:solidFill>
              </a:rPr>
              <a:t> (</a:t>
            </a:r>
            <a:r>
              <a:rPr lang="de-CH" sz="1600" b="0" dirty="0" err="1" smtClean="0">
                <a:solidFill>
                  <a:srgbClr val="FF0000"/>
                </a:solidFill>
              </a:rPr>
              <a:t>shape</a:t>
            </a:r>
            <a:r>
              <a:rPr lang="de-CH" sz="1600" b="0" dirty="0" smtClean="0">
                <a:solidFill>
                  <a:srgbClr val="FF0000"/>
                </a:solidFill>
              </a:rPr>
              <a:t>=0.5); 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de-CH" sz="1600" b="0" dirty="0" err="1" smtClean="0">
                <a:solidFill>
                  <a:schemeClr val="accent2"/>
                </a:solidFill>
              </a:rPr>
              <a:t>increasing</a:t>
            </a:r>
            <a:r>
              <a:rPr lang="de-CH" sz="1600" b="0" dirty="0" smtClean="0">
                <a:solidFill>
                  <a:schemeClr val="accent2"/>
                </a:solidFill>
              </a:rPr>
              <a:t> (</a:t>
            </a:r>
            <a:r>
              <a:rPr lang="de-CH" sz="1600" b="0" dirty="0" err="1" smtClean="0">
                <a:solidFill>
                  <a:schemeClr val="accent2"/>
                </a:solidFill>
              </a:rPr>
              <a:t>shape</a:t>
            </a:r>
            <a:r>
              <a:rPr lang="de-CH" sz="1600" b="0" dirty="0" smtClean="0">
                <a:solidFill>
                  <a:schemeClr val="accent2"/>
                </a:solidFill>
              </a:rPr>
              <a:t>=1.5)</a:t>
            </a:r>
            <a:endParaRPr lang="en-US" b="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3045"/>
            <a:ext cx="3779742" cy="280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Investigate</a:t>
            </a:r>
            <a:r>
              <a:rPr lang="de-CH" dirty="0"/>
              <a:t> AE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smtClean="0"/>
              <a:t>CE </a:t>
            </a:r>
            <a:r>
              <a:rPr lang="de-CH" dirty="0" err="1"/>
              <a:t>hazard</a:t>
            </a:r>
            <a:r>
              <a:rPr lang="de-CH" dirty="0"/>
              <a:t> </a:t>
            </a:r>
            <a:r>
              <a:rPr lang="de-CH" dirty="0" err="1"/>
              <a:t>impact</a:t>
            </a:r>
            <a:r>
              <a:rPr lang="de-CH" dirty="0"/>
              <a:t/>
            </a:r>
            <a:br>
              <a:rPr lang="de-CH" dirty="0"/>
            </a:br>
            <a:r>
              <a:rPr lang="de-CH" sz="2400" dirty="0"/>
              <a:t>Illustration 2: AE </a:t>
            </a:r>
            <a:r>
              <a:rPr lang="de-CH" sz="2400" dirty="0" err="1" smtClean="0"/>
              <a:t>and</a:t>
            </a:r>
            <a:r>
              <a:rPr lang="de-CH" sz="2400" dirty="0" smtClean="0"/>
              <a:t> 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229600" cy="438150"/>
          </a:xfrm>
        </p:spPr>
        <p:txBody>
          <a:bodyPr>
            <a:normAutofit/>
          </a:bodyPr>
          <a:lstStyle/>
          <a:p>
            <a:r>
              <a:rPr lang="en-US" dirty="0"/>
              <a:t>AE cumulative probability (Weibull distribution) adding </a:t>
            </a:r>
            <a:r>
              <a:rPr lang="en-US" dirty="0" smtClean="0"/>
              <a:t>CE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867400" y="1801625"/>
            <a:ext cx="2514600" cy="381000"/>
          </a:xfrm>
        </p:spPr>
        <p:txBody>
          <a:bodyPr/>
          <a:lstStyle/>
          <a:p>
            <a:r>
              <a:rPr lang="de-CH" sz="1600" b="1" dirty="0" smtClean="0"/>
              <a:t>AE </a:t>
            </a:r>
            <a:r>
              <a:rPr lang="de-CH" sz="1600" b="1" dirty="0" err="1" smtClean="0"/>
              <a:t>distribution</a:t>
            </a:r>
            <a:endParaRPr lang="de-CH" sz="1600" b="1" dirty="0" smtClean="0"/>
          </a:p>
          <a:p>
            <a:r>
              <a:rPr lang="de-CH" sz="1600" dirty="0" smtClean="0"/>
              <a:t>Median=25  </a:t>
            </a:r>
            <a:r>
              <a:rPr lang="de-CH" sz="1600" dirty="0" err="1"/>
              <a:t>days</a:t>
            </a:r>
            <a:r>
              <a:rPr lang="de-CH" sz="1600" dirty="0"/>
              <a:t> </a:t>
            </a:r>
            <a:endParaRPr lang="de-CH" sz="1600" dirty="0" smtClean="0"/>
          </a:p>
          <a:p>
            <a:r>
              <a:rPr lang="de-CH" sz="1600" dirty="0" err="1" smtClean="0"/>
              <a:t>Hazard</a:t>
            </a:r>
            <a:r>
              <a:rPr lang="de-CH" sz="1600" dirty="0" smtClean="0"/>
              <a:t>: 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de-CH" sz="1600" b="0" dirty="0" err="1" smtClean="0"/>
              <a:t>constant</a:t>
            </a:r>
            <a:r>
              <a:rPr lang="de-CH" sz="1600" b="0" dirty="0" smtClean="0"/>
              <a:t> (</a:t>
            </a:r>
            <a:r>
              <a:rPr lang="de-CH" sz="1600" b="0" dirty="0" err="1" smtClean="0"/>
              <a:t>shape</a:t>
            </a:r>
            <a:r>
              <a:rPr lang="de-CH" sz="1600" b="0" dirty="0" smtClean="0"/>
              <a:t>=1); 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de-CH" sz="1600" b="0" dirty="0" err="1" smtClean="0">
                <a:solidFill>
                  <a:srgbClr val="FF0000"/>
                </a:solidFill>
              </a:rPr>
              <a:t>decreasing</a:t>
            </a:r>
            <a:r>
              <a:rPr lang="de-CH" sz="1600" b="0" dirty="0" smtClean="0">
                <a:solidFill>
                  <a:srgbClr val="FF0000"/>
                </a:solidFill>
              </a:rPr>
              <a:t> (</a:t>
            </a:r>
            <a:r>
              <a:rPr lang="de-CH" sz="1600" b="0" dirty="0" err="1" smtClean="0">
                <a:solidFill>
                  <a:srgbClr val="FF0000"/>
                </a:solidFill>
              </a:rPr>
              <a:t>shape</a:t>
            </a:r>
            <a:r>
              <a:rPr lang="de-CH" sz="1600" b="0" dirty="0" smtClean="0">
                <a:solidFill>
                  <a:srgbClr val="FF0000"/>
                </a:solidFill>
              </a:rPr>
              <a:t>=0.5); 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de-CH" sz="1600" b="0" dirty="0" err="1" smtClean="0">
                <a:solidFill>
                  <a:schemeClr val="accent2"/>
                </a:solidFill>
              </a:rPr>
              <a:t>increasing</a:t>
            </a:r>
            <a:r>
              <a:rPr lang="de-CH" sz="1600" b="0" dirty="0" smtClean="0">
                <a:solidFill>
                  <a:schemeClr val="accent2"/>
                </a:solidFill>
              </a:rPr>
              <a:t> (</a:t>
            </a:r>
            <a:r>
              <a:rPr lang="de-CH" sz="1600" b="0" dirty="0" err="1" smtClean="0">
                <a:solidFill>
                  <a:schemeClr val="accent2"/>
                </a:solidFill>
              </a:rPr>
              <a:t>shape</a:t>
            </a:r>
            <a:r>
              <a:rPr lang="de-CH" sz="1600" b="0" dirty="0" smtClean="0">
                <a:solidFill>
                  <a:schemeClr val="accent2"/>
                </a:solidFill>
              </a:rPr>
              <a:t>=1.5)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de-CH" sz="1600" b="0" dirty="0"/>
          </a:p>
          <a:p>
            <a:pPr lvl="4"/>
            <a:r>
              <a:rPr lang="de-CH" sz="1600" dirty="0" smtClean="0"/>
              <a:t>CE </a:t>
            </a:r>
            <a:r>
              <a:rPr lang="de-CH" sz="1600" dirty="0" err="1" smtClean="0"/>
              <a:t>distribution</a:t>
            </a:r>
            <a:endParaRPr lang="de-CH" sz="1600" dirty="0" smtClean="0"/>
          </a:p>
          <a:p>
            <a:pPr lvl="4"/>
            <a:r>
              <a:rPr lang="de-CH" sz="1600" b="0" dirty="0" smtClean="0"/>
              <a:t>Median=100 </a:t>
            </a:r>
            <a:r>
              <a:rPr lang="de-CH" sz="1600" b="0" dirty="0" err="1" smtClean="0"/>
              <a:t>days</a:t>
            </a:r>
            <a:endParaRPr lang="de-CH" sz="1600" b="0" dirty="0" smtClean="0"/>
          </a:p>
          <a:p>
            <a:r>
              <a:rPr lang="de-CH" sz="1600" dirty="0" err="1"/>
              <a:t>Hazard</a:t>
            </a:r>
            <a:r>
              <a:rPr lang="de-CH" sz="1600" dirty="0"/>
              <a:t>: 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de-CH" sz="1600" b="0" dirty="0" err="1"/>
              <a:t>constant</a:t>
            </a:r>
            <a:r>
              <a:rPr lang="de-CH" sz="1600" b="0" dirty="0"/>
              <a:t> (</a:t>
            </a:r>
            <a:r>
              <a:rPr lang="de-CH" sz="1600" b="0" dirty="0" err="1"/>
              <a:t>shape</a:t>
            </a:r>
            <a:r>
              <a:rPr lang="de-CH" sz="1600" b="0" dirty="0"/>
              <a:t>=1); </a:t>
            </a:r>
          </a:p>
          <a:p>
            <a:pPr lvl="4"/>
            <a:endParaRPr lang="de-CH" sz="1600" b="0" dirty="0" smtClean="0"/>
          </a:p>
          <a:p>
            <a:pPr lvl="4"/>
            <a:endParaRPr lang="en-US" b="0" dirty="0"/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9740"/>
            <a:ext cx="3968486" cy="29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Investigate</a:t>
            </a:r>
            <a:r>
              <a:rPr lang="de-CH" dirty="0"/>
              <a:t> AE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smtClean="0"/>
              <a:t>CE </a:t>
            </a:r>
            <a:r>
              <a:rPr lang="de-CH" dirty="0" err="1"/>
              <a:t>hazard</a:t>
            </a:r>
            <a:r>
              <a:rPr lang="de-CH" dirty="0"/>
              <a:t> </a:t>
            </a:r>
            <a:r>
              <a:rPr lang="de-CH" dirty="0" err="1"/>
              <a:t>impact</a:t>
            </a:r>
            <a:r>
              <a:rPr lang="de-CH" dirty="0"/>
              <a:t/>
            </a:r>
            <a:br>
              <a:rPr lang="de-CH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229600" cy="24955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complex situations depending on the combination AE vs. </a:t>
            </a:r>
            <a:r>
              <a:rPr lang="en-US" dirty="0" smtClean="0"/>
              <a:t>CE </a:t>
            </a:r>
            <a:r>
              <a:rPr lang="en-US" dirty="0"/>
              <a:t>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try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understand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impact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estimation</a:t>
            </a:r>
            <a:r>
              <a:rPr lang="de-CH" dirty="0"/>
              <a:t> </a:t>
            </a:r>
            <a:r>
              <a:rPr lang="de-CH" dirty="0" err="1"/>
              <a:t>methods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endParaRPr lang="en-US" dirty="0"/>
          </a:p>
          <a:p>
            <a:pPr marL="860425" lvl="5" indent="223838"/>
            <a:r>
              <a:rPr lang="de-CH" sz="1600" dirty="0" smtClean="0"/>
              <a:t>AE </a:t>
            </a:r>
            <a:r>
              <a:rPr lang="de-CH" sz="1600" dirty="0" err="1" smtClean="0"/>
              <a:t>early</a:t>
            </a:r>
            <a:r>
              <a:rPr lang="de-CH" sz="1600" dirty="0" smtClean="0"/>
              <a:t> vs. </a:t>
            </a:r>
            <a:r>
              <a:rPr lang="de-CH" sz="1600" dirty="0" err="1" smtClean="0"/>
              <a:t>late</a:t>
            </a:r>
            <a:endParaRPr lang="de-CH" sz="1600" dirty="0"/>
          </a:p>
          <a:p>
            <a:pPr marL="860425" lvl="5" indent="223838"/>
            <a:r>
              <a:rPr lang="de-CH" sz="1600" dirty="0" smtClean="0"/>
              <a:t>CE </a:t>
            </a:r>
            <a:r>
              <a:rPr lang="de-CH" sz="1600" dirty="0" err="1" smtClean="0"/>
              <a:t>early</a:t>
            </a:r>
            <a:r>
              <a:rPr lang="de-CH" sz="1600" dirty="0" smtClean="0"/>
              <a:t> vs. </a:t>
            </a:r>
            <a:r>
              <a:rPr lang="de-CH" sz="1600" dirty="0" err="1" smtClean="0"/>
              <a:t>late</a:t>
            </a:r>
            <a:endParaRPr lang="de-CH" sz="1600" dirty="0"/>
          </a:p>
          <a:p>
            <a:pPr marL="860425" lvl="5" indent="223838"/>
            <a:r>
              <a:rPr lang="de-CH" sz="1600" dirty="0" smtClean="0"/>
              <a:t>AE </a:t>
            </a:r>
            <a:r>
              <a:rPr lang="de-CH" sz="1600" dirty="0" err="1" smtClean="0"/>
              <a:t>and</a:t>
            </a:r>
            <a:r>
              <a:rPr lang="de-CH" sz="1600" dirty="0" smtClean="0"/>
              <a:t> CE relative </a:t>
            </a:r>
            <a:r>
              <a:rPr lang="de-CH" sz="1600" dirty="0" err="1" smtClean="0"/>
              <a:t>frequency</a:t>
            </a:r>
            <a:endParaRPr lang="de-CH" sz="1600" dirty="0"/>
          </a:p>
          <a:p>
            <a:pPr marL="860425" lvl="5" indent="223838"/>
            <a:r>
              <a:rPr lang="de-CH" sz="1600" dirty="0"/>
              <a:t>Increasing, </a:t>
            </a:r>
            <a:r>
              <a:rPr lang="de-CH" sz="1600" dirty="0" err="1"/>
              <a:t>decreasing</a:t>
            </a:r>
            <a:r>
              <a:rPr lang="de-CH" sz="1600" dirty="0"/>
              <a:t> </a:t>
            </a:r>
            <a:r>
              <a:rPr lang="de-CH" sz="1600" dirty="0" err="1" smtClean="0"/>
              <a:t>hazard</a:t>
            </a:r>
            <a:endParaRPr lang="de-CH" sz="1600" dirty="0" smtClean="0"/>
          </a:p>
          <a:p>
            <a:pPr marL="860425" lvl="5" indent="0">
              <a:buNone/>
            </a:pPr>
            <a:endParaRPr lang="de-CH" sz="1600" dirty="0" smtClean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Investigation </a:t>
            </a:r>
            <a:r>
              <a:rPr lang="de-CH" dirty="0"/>
              <a:t>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18</a:t>
            </a:fld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971976"/>
            <a:ext cx="8229600" cy="7429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investigated the following </a:t>
            </a:r>
            <a:r>
              <a:rPr lang="en-US" dirty="0" smtClean="0"/>
              <a:t>scenarios and assess impact of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76350"/>
            <a:ext cx="5520964" cy="3463089"/>
          </a:xfrm>
          <a:prstGeom prst="rect">
            <a:avLst/>
          </a:prstGeom>
        </p:spPr>
      </p:pic>
      <p:pic>
        <p:nvPicPr>
          <p:cNvPr id="1026" name="Picture 2" descr="C:\Users\jehlva1\AppData\Local\Temp\16\SNAGHTML7995d2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37" y="1299643"/>
            <a:ext cx="6207063" cy="6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4600364"/>
            <a:ext cx="2057400" cy="117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63430" y="1942695"/>
            <a:ext cx="5368564" cy="762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6712" y="1942695"/>
            <a:ext cx="1447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 smtClean="0">
                <a:solidFill>
                  <a:schemeClr val="accent1"/>
                </a:solidFill>
              </a:rPr>
              <a:t>Constant </a:t>
            </a:r>
            <a:r>
              <a:rPr lang="de-CH" dirty="0" err="1" smtClean="0">
                <a:solidFill>
                  <a:schemeClr val="accent1"/>
                </a:solidFill>
              </a:rPr>
              <a:t>hazard</a:t>
            </a:r>
            <a:endParaRPr lang="de-CH" dirty="0" smtClean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64" y="2746806"/>
            <a:ext cx="1447800" cy="1501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 smtClean="0">
                <a:solidFill>
                  <a:schemeClr val="bg2">
                    <a:lumMod val="50000"/>
                  </a:schemeClr>
                </a:solidFill>
              </a:rPr>
              <a:t>Non-</a:t>
            </a:r>
            <a:r>
              <a:rPr lang="de-CH" dirty="0" err="1" smtClean="0">
                <a:solidFill>
                  <a:schemeClr val="bg2">
                    <a:lumMod val="50000"/>
                  </a:schemeClr>
                </a:solidFill>
              </a:rPr>
              <a:t>constant</a:t>
            </a:r>
            <a:r>
              <a:rPr lang="de-CH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50000"/>
                  </a:schemeClr>
                </a:solidFill>
              </a:rPr>
              <a:t>hazard</a:t>
            </a:r>
            <a:endParaRPr lang="de-CH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3430" y="2752096"/>
            <a:ext cx="5368564" cy="157225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657600" y="2047408"/>
            <a:ext cx="0" cy="600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98482" y="2149610"/>
            <a:ext cx="1600200" cy="313695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dirty="0" smtClean="0">
                <a:solidFill>
                  <a:schemeClr val="bg1"/>
                </a:solidFill>
              </a:rPr>
              <a:t>1. Relative </a:t>
            </a:r>
            <a:r>
              <a:rPr lang="de-CH" sz="1200" dirty="0" err="1" smtClean="0">
                <a:solidFill>
                  <a:schemeClr val="bg1"/>
                </a:solidFill>
              </a:rPr>
              <a:t>frequency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191000" y="2709327"/>
            <a:ext cx="2840994" cy="8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184394" y="2547847"/>
            <a:ext cx="1731006" cy="343657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dirty="0" smtClean="0">
                <a:solidFill>
                  <a:schemeClr val="bg1"/>
                </a:solidFill>
              </a:rPr>
              <a:t>2. Timing</a:t>
            </a:r>
          </a:p>
          <a:p>
            <a:pPr algn="ctr"/>
            <a:r>
              <a:rPr lang="de-CH" sz="1200" dirty="0" smtClean="0">
                <a:solidFill>
                  <a:schemeClr val="bg1"/>
                </a:solidFill>
              </a:rPr>
              <a:t>Early vs. </a:t>
            </a:r>
            <a:r>
              <a:rPr lang="de-CH" sz="1200" dirty="0" err="1" smtClean="0">
                <a:solidFill>
                  <a:schemeClr val="bg1"/>
                </a:solidFill>
              </a:rPr>
              <a:t>Late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event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654357" y="2851881"/>
            <a:ext cx="3243" cy="13962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352800" y="3181350"/>
            <a:ext cx="1054640" cy="454149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dirty="0" smtClean="0">
                <a:solidFill>
                  <a:schemeClr val="bg1"/>
                </a:solidFill>
              </a:rPr>
              <a:t>3. Different  </a:t>
            </a:r>
          </a:p>
          <a:p>
            <a:pPr algn="ctr"/>
            <a:r>
              <a:rPr lang="de-CH" sz="1200" dirty="0" err="1" smtClean="0">
                <a:solidFill>
                  <a:schemeClr val="bg1"/>
                </a:solidFill>
              </a:rPr>
              <a:t>distribution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4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6" grpId="0" animBg="1"/>
      <p:bldP spid="24" grpId="0" animBg="1"/>
      <p:bldP spid="3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Simulation </a:t>
            </a:r>
            <a:r>
              <a:rPr lang="de-CH" dirty="0" err="1" smtClean="0"/>
              <a:t>set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&amp; </a:t>
            </a:r>
            <a:r>
              <a:rPr lang="de-CH" dirty="0" err="1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3581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AE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smtClean="0"/>
              <a:t>CE </a:t>
            </a:r>
            <a:r>
              <a:rPr lang="de-CH" dirty="0"/>
              <a:t>time </a:t>
            </a:r>
            <a:r>
              <a:rPr lang="de-CH" dirty="0" err="1"/>
              <a:t>simulation</a:t>
            </a:r>
            <a:r>
              <a:rPr lang="de-CH" dirty="0"/>
              <a:t> </a:t>
            </a:r>
            <a:r>
              <a:rPr lang="de-CH" sz="1200" dirty="0"/>
              <a:t>(</a:t>
            </a:r>
            <a:r>
              <a:rPr lang="de-CH" sz="1200" dirty="0" err="1" smtClean="0"/>
              <a:t>Beyersmann</a:t>
            </a:r>
            <a:r>
              <a:rPr lang="de-CH" sz="1200" dirty="0" smtClean="0"/>
              <a:t> </a:t>
            </a:r>
            <a:r>
              <a:rPr lang="de-CH" sz="1200" dirty="0"/>
              <a:t>et al. 2009)</a:t>
            </a:r>
            <a:endParaRPr lang="de-CH" dirty="0"/>
          </a:p>
          <a:p>
            <a:pPr marL="519112" lvl="1" indent="-285750">
              <a:buFont typeface="Arial" panose="020B0604020202020204" pitchFamily="34" charset="0"/>
              <a:buChar char="•"/>
            </a:pPr>
            <a:r>
              <a:rPr lang="de-CH" dirty="0" err="1"/>
              <a:t>Specify</a:t>
            </a:r>
            <a:r>
              <a:rPr lang="de-CH" dirty="0"/>
              <a:t> </a:t>
            </a:r>
            <a:r>
              <a:rPr lang="de-CH" dirty="0" err="1"/>
              <a:t>cause</a:t>
            </a:r>
            <a:r>
              <a:rPr lang="de-CH" dirty="0"/>
              <a:t> </a:t>
            </a:r>
            <a:r>
              <a:rPr lang="de-CH" dirty="0" err="1"/>
              <a:t>specific</a:t>
            </a:r>
            <a:r>
              <a:rPr lang="de-CH" dirty="0"/>
              <a:t> </a:t>
            </a:r>
            <a:r>
              <a:rPr lang="de-CH" dirty="0" err="1"/>
              <a:t>hazard</a:t>
            </a:r>
            <a:r>
              <a:rPr lang="de-CH" dirty="0"/>
              <a:t> </a:t>
            </a:r>
            <a:r>
              <a:rPr lang="de-CH" dirty="0" err="1"/>
              <a:t>function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AE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smtClean="0"/>
              <a:t>CE: </a:t>
            </a:r>
            <a:r>
              <a:rPr lang="de-CH" i="1" dirty="0"/>
              <a:t>h</a:t>
            </a:r>
            <a:r>
              <a:rPr lang="de-CH" i="1" baseline="-25000" dirty="0"/>
              <a:t>AE</a:t>
            </a:r>
            <a:r>
              <a:rPr lang="de-CH" i="1" dirty="0"/>
              <a:t>(t)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i="1" dirty="0" err="1" smtClean="0"/>
              <a:t>h</a:t>
            </a:r>
            <a:r>
              <a:rPr lang="de-CH" i="1" baseline="-25000" dirty="0" err="1" smtClean="0"/>
              <a:t>CE</a:t>
            </a:r>
            <a:r>
              <a:rPr lang="de-CH" i="1" dirty="0" smtClean="0"/>
              <a:t>(t</a:t>
            </a:r>
            <a:r>
              <a:rPr lang="de-CH" i="1" dirty="0"/>
              <a:t>)</a:t>
            </a:r>
            <a:endParaRPr lang="en-US" i="1" dirty="0"/>
          </a:p>
          <a:p>
            <a:pPr marL="746125" lvl="2" indent="-285750">
              <a:buFont typeface="Arial" panose="020B0604020202020204" pitchFamily="34" charset="0"/>
              <a:buChar char="•"/>
            </a:pP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took</a:t>
            </a:r>
            <a:r>
              <a:rPr lang="de-CH" dirty="0"/>
              <a:t> </a:t>
            </a:r>
            <a:r>
              <a:rPr lang="de-CH" dirty="0" err="1"/>
              <a:t>Weibull</a:t>
            </a:r>
            <a:r>
              <a:rPr lang="de-CH" dirty="0"/>
              <a:t> </a:t>
            </a:r>
            <a:r>
              <a:rPr lang="de-CH" dirty="0" err="1"/>
              <a:t>distributions</a:t>
            </a:r>
            <a:endParaRPr lang="de-CH" dirty="0"/>
          </a:p>
          <a:p>
            <a:pPr marL="519112" lvl="1" indent="-285750">
              <a:buFont typeface="Arial" panose="020B0604020202020204" pitchFamily="34" charset="0"/>
              <a:buChar char="•"/>
            </a:pPr>
            <a:r>
              <a:rPr lang="de-CH" dirty="0" err="1"/>
              <a:t>Simulate</a:t>
            </a:r>
            <a:r>
              <a:rPr lang="de-CH" dirty="0"/>
              <a:t> time </a:t>
            </a:r>
            <a:r>
              <a:rPr lang="de-CH" i="1" dirty="0"/>
              <a:t>T </a:t>
            </a:r>
            <a:r>
              <a:rPr lang="de-CH" dirty="0" err="1"/>
              <a:t>with</a:t>
            </a:r>
            <a:r>
              <a:rPr lang="de-CH" dirty="0"/>
              <a:t>  all </a:t>
            </a:r>
            <a:r>
              <a:rPr lang="de-CH" dirty="0" err="1"/>
              <a:t>cause</a:t>
            </a:r>
            <a:r>
              <a:rPr lang="de-CH" dirty="0"/>
              <a:t> </a:t>
            </a:r>
            <a:r>
              <a:rPr lang="de-CH" dirty="0" err="1"/>
              <a:t>hazard</a:t>
            </a:r>
            <a:r>
              <a:rPr lang="de-CH" dirty="0"/>
              <a:t> </a:t>
            </a:r>
            <a:r>
              <a:rPr lang="de-CH" i="1" dirty="0"/>
              <a:t>h</a:t>
            </a:r>
            <a:r>
              <a:rPr lang="de-CH" i="1" baseline="-25000" dirty="0"/>
              <a:t>AE</a:t>
            </a:r>
            <a:r>
              <a:rPr lang="de-CH" i="1" dirty="0"/>
              <a:t>(t) + </a:t>
            </a:r>
            <a:r>
              <a:rPr lang="de-CH" i="1" dirty="0" err="1" smtClean="0"/>
              <a:t>h</a:t>
            </a:r>
            <a:r>
              <a:rPr lang="de-CH" i="1" baseline="-25000" dirty="0" err="1" smtClean="0"/>
              <a:t>CE</a:t>
            </a:r>
            <a:r>
              <a:rPr lang="de-CH" i="1" dirty="0" smtClean="0"/>
              <a:t>(t</a:t>
            </a:r>
            <a:r>
              <a:rPr lang="de-CH" i="1" dirty="0"/>
              <a:t>)</a:t>
            </a:r>
          </a:p>
          <a:p>
            <a:pPr marL="519112" lvl="1" indent="-285750">
              <a:buFont typeface="Arial" panose="020B0604020202020204" pitchFamily="34" charset="0"/>
              <a:buChar char="•"/>
            </a:pPr>
            <a:r>
              <a:rPr lang="de-CH" dirty="0"/>
              <a:t>Attribute </a:t>
            </a:r>
            <a:r>
              <a:rPr lang="de-CH" dirty="0" err="1"/>
              <a:t>event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AE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probability</a:t>
            </a:r>
            <a:r>
              <a:rPr lang="de-CH" dirty="0"/>
              <a:t> </a:t>
            </a:r>
            <a:r>
              <a:rPr lang="de-CH" i="1" dirty="0"/>
              <a:t>h</a:t>
            </a:r>
            <a:r>
              <a:rPr lang="de-CH" i="1" baseline="-25000" dirty="0"/>
              <a:t>AE</a:t>
            </a:r>
            <a:r>
              <a:rPr lang="de-CH" i="1" dirty="0"/>
              <a:t>(t) /(h</a:t>
            </a:r>
            <a:r>
              <a:rPr lang="de-CH" i="1" baseline="-25000" dirty="0"/>
              <a:t>AE</a:t>
            </a:r>
            <a:r>
              <a:rPr lang="de-CH" i="1" dirty="0"/>
              <a:t>(t) + </a:t>
            </a:r>
            <a:r>
              <a:rPr lang="de-CH" i="1" dirty="0" err="1" smtClean="0"/>
              <a:t>h</a:t>
            </a:r>
            <a:r>
              <a:rPr lang="de-CH" i="1" baseline="-25000" dirty="0" err="1" smtClean="0"/>
              <a:t>CE</a:t>
            </a:r>
            <a:r>
              <a:rPr lang="de-CH" i="1" dirty="0" smtClean="0"/>
              <a:t>(t</a:t>
            </a:r>
            <a:r>
              <a:rPr lang="de-CH" i="1" dirty="0"/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Simulate</a:t>
            </a:r>
            <a:r>
              <a:rPr lang="de-CH" dirty="0"/>
              <a:t> </a:t>
            </a:r>
            <a:r>
              <a:rPr lang="de-CH" dirty="0" err="1"/>
              <a:t>accrual</a:t>
            </a:r>
            <a:r>
              <a:rPr lang="de-CH" dirty="0"/>
              <a:t> time </a:t>
            </a:r>
            <a:r>
              <a:rPr lang="de-CH" i="1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Determine</a:t>
            </a:r>
            <a:r>
              <a:rPr lang="de-CH" dirty="0"/>
              <a:t> </a:t>
            </a:r>
            <a:r>
              <a:rPr lang="de-CH" dirty="0" err="1"/>
              <a:t>calendar</a:t>
            </a:r>
            <a:r>
              <a:rPr lang="de-CH" dirty="0"/>
              <a:t> </a:t>
            </a:r>
            <a:r>
              <a:rPr lang="de-CH" dirty="0" smtClean="0"/>
              <a:t>time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event</a:t>
            </a:r>
            <a:r>
              <a:rPr lang="de-CH" dirty="0" smtClean="0"/>
              <a:t> </a:t>
            </a:r>
            <a:r>
              <a:rPr lang="de-CH" i="1" dirty="0"/>
              <a:t>CT=T+A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Prepare</a:t>
            </a:r>
            <a:r>
              <a:rPr lang="de-CH" dirty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3 </a:t>
            </a:r>
            <a:r>
              <a:rPr lang="de-CH" dirty="0" err="1"/>
              <a:t>analyses</a:t>
            </a:r>
            <a:r>
              <a:rPr lang="de-CH" dirty="0"/>
              <a:t> </a:t>
            </a:r>
            <a:endParaRPr lang="de-CH" i="1" dirty="0"/>
          </a:p>
          <a:p>
            <a:pPr marL="519112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«</a:t>
            </a:r>
            <a:r>
              <a:rPr lang="de-CH" b="1" dirty="0" smtClean="0"/>
              <a:t>COMP</a:t>
            </a:r>
            <a:r>
              <a:rPr lang="de-CH" dirty="0" smtClean="0"/>
              <a:t>»: </a:t>
            </a:r>
            <a:r>
              <a:rPr lang="de-CH" b="1" dirty="0" err="1"/>
              <a:t>complete</a:t>
            </a:r>
            <a:r>
              <a:rPr lang="de-CH" dirty="0"/>
              <a:t>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smtClean="0"/>
              <a:t>i.e.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simulated</a:t>
            </a:r>
            <a:r>
              <a:rPr lang="de-CH" dirty="0" smtClean="0"/>
              <a:t>. In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set</a:t>
            </a:r>
            <a:r>
              <a:rPr lang="de-CH" dirty="0" smtClean="0"/>
              <a:t>, </a:t>
            </a:r>
            <a:r>
              <a:rPr lang="de-CH" dirty="0" err="1" smtClean="0"/>
              <a:t>each</a:t>
            </a:r>
            <a:r>
              <a:rPr lang="de-CH" dirty="0" smtClean="0"/>
              <a:t> </a:t>
            </a:r>
            <a:r>
              <a:rPr lang="de-CH" dirty="0" err="1" smtClean="0"/>
              <a:t>patient</a:t>
            </a:r>
            <a:r>
              <a:rPr lang="de-CH" dirty="0" smtClean="0"/>
              <a:t> </a:t>
            </a:r>
            <a:r>
              <a:rPr lang="de-CH" dirty="0" err="1" smtClean="0"/>
              <a:t>has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AE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CE</a:t>
            </a:r>
            <a:endParaRPr lang="de-CH" dirty="0"/>
          </a:p>
          <a:p>
            <a:pPr marL="519112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«</a:t>
            </a:r>
            <a:r>
              <a:rPr lang="de-CH" b="1" dirty="0" smtClean="0"/>
              <a:t>FINAL</a:t>
            </a:r>
            <a:r>
              <a:rPr lang="de-CH" dirty="0" smtClean="0"/>
              <a:t>» </a:t>
            </a:r>
            <a:r>
              <a:rPr lang="de-CH" dirty="0"/>
              <a:t>(i.e. CSR): </a:t>
            </a:r>
            <a:r>
              <a:rPr lang="de-CH" b="1" dirty="0"/>
              <a:t>540 </a:t>
            </a:r>
            <a:r>
              <a:rPr lang="de-CH" b="1" dirty="0" err="1"/>
              <a:t>days</a:t>
            </a:r>
            <a:r>
              <a:rPr lang="de-CH" dirty="0"/>
              <a:t> after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accrual</a:t>
            </a:r>
            <a:r>
              <a:rPr lang="de-CH" dirty="0"/>
              <a:t> (</a:t>
            </a:r>
            <a:r>
              <a:rPr lang="de-CH" dirty="0" err="1"/>
              <a:t>censoring</a:t>
            </a:r>
            <a:r>
              <a:rPr lang="de-CH" dirty="0"/>
              <a:t> </a:t>
            </a:r>
            <a:r>
              <a:rPr lang="de-CH" dirty="0" err="1"/>
              <a:t>events</a:t>
            </a:r>
            <a:r>
              <a:rPr lang="de-CH" dirty="0"/>
              <a:t> </a:t>
            </a:r>
            <a:r>
              <a:rPr lang="de-CH" dirty="0" err="1"/>
              <a:t>beyond</a:t>
            </a:r>
            <a:r>
              <a:rPr lang="de-CH" dirty="0"/>
              <a:t> </a:t>
            </a:r>
            <a:r>
              <a:rPr lang="de-CH" dirty="0" err="1"/>
              <a:t>day</a:t>
            </a:r>
            <a:r>
              <a:rPr lang="de-CH" dirty="0"/>
              <a:t> 540); </a:t>
            </a:r>
          </a:p>
          <a:p>
            <a:pPr marL="519112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«</a:t>
            </a:r>
            <a:r>
              <a:rPr lang="de-CH" b="1" dirty="0" smtClean="0"/>
              <a:t>IA</a:t>
            </a:r>
            <a:r>
              <a:rPr lang="de-CH" dirty="0" smtClean="0"/>
              <a:t>»: </a:t>
            </a:r>
            <a:r>
              <a:rPr lang="de-CH" b="1" dirty="0"/>
              <a:t>180 </a:t>
            </a:r>
            <a:r>
              <a:rPr lang="de-CH" b="1" dirty="0" err="1"/>
              <a:t>days</a:t>
            </a:r>
            <a:r>
              <a:rPr lang="de-CH" b="1" dirty="0"/>
              <a:t> </a:t>
            </a:r>
            <a:r>
              <a:rPr lang="de-CH" dirty="0"/>
              <a:t>after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accrual</a:t>
            </a:r>
            <a:r>
              <a:rPr lang="de-CH" dirty="0"/>
              <a:t> (</a:t>
            </a:r>
            <a:r>
              <a:rPr lang="de-CH" dirty="0" err="1"/>
              <a:t>censoring</a:t>
            </a:r>
            <a:r>
              <a:rPr lang="de-CH" dirty="0"/>
              <a:t> </a:t>
            </a:r>
            <a:r>
              <a:rPr lang="de-CH" dirty="0" err="1"/>
              <a:t>events</a:t>
            </a:r>
            <a:r>
              <a:rPr lang="de-CH" dirty="0"/>
              <a:t> </a:t>
            </a:r>
            <a:r>
              <a:rPr lang="de-CH" dirty="0" err="1"/>
              <a:t>beyond</a:t>
            </a:r>
            <a:r>
              <a:rPr lang="de-CH" dirty="0"/>
              <a:t> </a:t>
            </a:r>
            <a:r>
              <a:rPr lang="de-CH" dirty="0" err="1"/>
              <a:t>day</a:t>
            </a:r>
            <a:r>
              <a:rPr lang="de-CH" dirty="0"/>
              <a:t> 180)</a:t>
            </a:r>
          </a:p>
          <a:p>
            <a:pPr marL="233362" lvl="1" indent="0">
              <a:buNone/>
            </a:pPr>
            <a:endParaRPr lang="de-CH" dirty="0"/>
          </a:p>
          <a:p>
            <a:pPr marL="233362" lvl="1" indent="0">
              <a:buNone/>
            </a:pP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simulate</a:t>
            </a:r>
            <a:r>
              <a:rPr lang="de-CH" dirty="0"/>
              <a:t> N=300 </a:t>
            </a:r>
            <a:r>
              <a:rPr lang="de-CH" dirty="0" err="1"/>
              <a:t>patients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perform</a:t>
            </a:r>
            <a:r>
              <a:rPr lang="de-CH" dirty="0"/>
              <a:t> </a:t>
            </a:r>
            <a:r>
              <a:rPr lang="de-CH" dirty="0" smtClean="0"/>
              <a:t>1’000 </a:t>
            </a:r>
            <a:r>
              <a:rPr lang="de-CH" dirty="0" err="1" smtClean="0"/>
              <a:t>simulations</a:t>
            </a:r>
            <a:endParaRPr lang="de-C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87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views and opinions expressed in this presentation are those of the authors and do not necessarily reflect the official policy or position of Novartis or any of its officers.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16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Assessment </a:t>
            </a:r>
            <a:r>
              <a:rPr lang="de-CH" dirty="0" err="1"/>
              <a:t>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3819"/>
                <a:ext cx="8229600" cy="3839681"/>
              </a:xfrm>
            </p:spPr>
            <p:txBody>
              <a:bodyPr>
                <a:normAutofit fontScale="85000"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sz="1900" dirty="0"/>
                  <a:t>For </a:t>
                </a:r>
                <a:r>
                  <a:rPr lang="de-CH" sz="1900" dirty="0" err="1"/>
                  <a:t>each</a:t>
                </a:r>
                <a:r>
                  <a:rPr lang="de-CH" sz="1900" dirty="0"/>
                  <a:t> </a:t>
                </a:r>
                <a:r>
                  <a:rPr lang="de-CH" sz="1900" dirty="0" err="1"/>
                  <a:t>analysis</a:t>
                </a:r>
                <a:r>
                  <a:rPr lang="de-CH" sz="1900" dirty="0"/>
                  <a:t> (COMP, FINAL </a:t>
                </a:r>
                <a:r>
                  <a:rPr lang="de-CH" sz="1900" dirty="0" err="1"/>
                  <a:t>or</a:t>
                </a:r>
                <a:r>
                  <a:rPr lang="de-CH" sz="1900" dirty="0"/>
                  <a:t> IA), </a:t>
                </a:r>
                <a:r>
                  <a:rPr lang="de-CH" sz="1900" dirty="0" err="1"/>
                  <a:t>the</a:t>
                </a:r>
                <a:r>
                  <a:rPr lang="de-CH" sz="1900" dirty="0"/>
                  <a:t> AE </a:t>
                </a:r>
                <a:r>
                  <a:rPr lang="de-CH" sz="1900" dirty="0" err="1"/>
                  <a:t>probability</a:t>
                </a:r>
                <a:r>
                  <a:rPr lang="de-CH" sz="1900" dirty="0"/>
                  <a:t> will </a:t>
                </a:r>
                <a:r>
                  <a:rPr lang="de-CH" sz="1900" dirty="0" err="1"/>
                  <a:t>be</a:t>
                </a:r>
                <a:r>
                  <a:rPr lang="de-CH" sz="1900" dirty="0"/>
                  <a:t> </a:t>
                </a:r>
                <a:r>
                  <a:rPr lang="de-CH" sz="1900" dirty="0" err="1"/>
                  <a:t>estimated</a:t>
                </a:r>
                <a:r>
                  <a:rPr lang="de-CH" sz="1900" dirty="0"/>
                  <a:t> at </a:t>
                </a:r>
                <a:r>
                  <a:rPr lang="de-CH" sz="1900" dirty="0" err="1"/>
                  <a:t>the</a:t>
                </a:r>
                <a:r>
                  <a:rPr lang="de-CH" sz="1900" dirty="0"/>
                  <a:t> </a:t>
                </a:r>
                <a:r>
                  <a:rPr lang="de-CH" sz="1900" dirty="0" err="1"/>
                  <a:t>maximum</a:t>
                </a:r>
                <a:r>
                  <a:rPr lang="de-CH" sz="1900" dirty="0"/>
                  <a:t> </a:t>
                </a:r>
                <a:r>
                  <a:rPr lang="de-CH" sz="1900" dirty="0" err="1"/>
                  <a:t>observed</a:t>
                </a:r>
                <a:r>
                  <a:rPr lang="de-CH" sz="1900" dirty="0"/>
                  <a:t> time (AE, </a:t>
                </a:r>
                <a:r>
                  <a:rPr lang="de-CH" sz="1900" dirty="0" smtClean="0"/>
                  <a:t>CE </a:t>
                </a:r>
                <a:r>
                  <a:rPr lang="de-CH" sz="1900" dirty="0" err="1"/>
                  <a:t>or</a:t>
                </a:r>
                <a:r>
                  <a:rPr lang="de-CH" sz="1900" dirty="0"/>
                  <a:t> </a:t>
                </a:r>
                <a:r>
                  <a:rPr lang="de-CH" sz="1900" dirty="0" err="1"/>
                  <a:t>censoring</a:t>
                </a:r>
                <a:r>
                  <a:rPr lang="de-CH" sz="1900" dirty="0"/>
                  <a:t>): </a:t>
                </a:r>
                <a:r>
                  <a:rPr lang="de-CH" sz="1900" i="1" dirty="0" err="1"/>
                  <a:t>t</a:t>
                </a:r>
                <a:r>
                  <a:rPr lang="de-CH" sz="1900" i="1" baseline="-25000" dirty="0" err="1"/>
                  <a:t>max</a:t>
                </a:r>
                <a:r>
                  <a:rPr lang="de-CH" sz="1900" dirty="0"/>
                  <a:t> </a:t>
                </a:r>
                <a:endParaRPr lang="de-CH" sz="1900" dirty="0" smtClean="0"/>
              </a:p>
              <a:p>
                <a:pPr marL="746125" lvl="2" indent="-285750">
                  <a:buFont typeface="Arial" panose="020B0604020202020204" pitchFamily="34" charset="0"/>
                  <a:buChar char="•"/>
                </a:pPr>
                <a:r>
                  <a:rPr lang="de-CH" dirty="0" smtClean="0"/>
                  <a:t>Note</a:t>
                </a:r>
                <a:r>
                  <a:rPr lang="de-CH" i="1" dirty="0" smtClean="0"/>
                  <a:t> </a:t>
                </a:r>
                <a:r>
                  <a:rPr lang="de-CH" i="1" dirty="0" err="1" smtClean="0"/>
                  <a:t>t</a:t>
                </a:r>
                <a:r>
                  <a:rPr lang="de-CH" i="1" baseline="-25000" dirty="0" err="1" smtClean="0"/>
                  <a:t>max</a:t>
                </a:r>
                <a:r>
                  <a:rPr lang="de-CH" i="1" baseline="-25000" dirty="0" smtClean="0"/>
                  <a:t> </a:t>
                </a:r>
                <a:r>
                  <a:rPr lang="de-CH" dirty="0"/>
                  <a:t> </a:t>
                </a:r>
                <a:r>
                  <a:rPr lang="de-CH" dirty="0" err="1" smtClean="0"/>
                  <a:t>differs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between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analysis</a:t>
                </a:r>
                <a:endParaRPr lang="de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sz="1900" dirty="0" err="1" smtClean="0"/>
                  <a:t>We</a:t>
                </a:r>
                <a:r>
                  <a:rPr lang="de-CH" sz="1900" dirty="0" smtClean="0"/>
                  <a:t> </a:t>
                </a:r>
                <a:r>
                  <a:rPr lang="de-CH" sz="1900" dirty="0" err="1"/>
                  <a:t>take</a:t>
                </a:r>
                <a:r>
                  <a:rPr lang="de-CH" sz="1900" dirty="0"/>
                  <a:t> </a:t>
                </a:r>
                <a:r>
                  <a:rPr lang="de-CH" sz="1900" dirty="0" err="1"/>
                  <a:t>our</a:t>
                </a:r>
                <a:r>
                  <a:rPr lang="de-CH" sz="1900" dirty="0"/>
                  <a:t> </a:t>
                </a:r>
                <a:r>
                  <a:rPr lang="de-CH" sz="1900" dirty="0" err="1"/>
                  <a:t>reference</a:t>
                </a:r>
                <a:r>
                  <a:rPr lang="de-CH" sz="1900" dirty="0"/>
                  <a:t> </a:t>
                </a:r>
                <a:r>
                  <a:rPr lang="de-CH" sz="1900" dirty="0" err="1"/>
                  <a:t>or</a:t>
                </a:r>
                <a:r>
                  <a:rPr lang="de-CH" sz="1900" dirty="0"/>
                  <a:t> «</a:t>
                </a:r>
                <a:r>
                  <a:rPr lang="de-CH" sz="1900" dirty="0" err="1"/>
                  <a:t>truth</a:t>
                </a:r>
                <a:r>
                  <a:rPr lang="de-CH" sz="1900" dirty="0" smtClean="0"/>
                  <a:t>», </a:t>
                </a:r>
                <a:r>
                  <a:rPr lang="de-CH" sz="1900" b="1" i="1" dirty="0" err="1" smtClean="0"/>
                  <a:t>P</a:t>
                </a:r>
                <a:r>
                  <a:rPr lang="de-CH" sz="1900" b="1" i="1" baseline="-25000" dirty="0" err="1" smtClean="0"/>
                  <a:t>true</a:t>
                </a:r>
                <a:r>
                  <a:rPr lang="de-CH" sz="1900" b="1" dirty="0" smtClean="0"/>
                  <a:t>, </a:t>
                </a:r>
                <a:r>
                  <a:rPr lang="de-CH" sz="1900" b="1" dirty="0" err="1" smtClean="0"/>
                  <a:t>as</a:t>
                </a:r>
                <a:r>
                  <a:rPr lang="de-CH" sz="1900" b="1" dirty="0" smtClean="0"/>
                  <a:t> </a:t>
                </a:r>
                <a:r>
                  <a:rPr lang="de-CH" sz="1900" b="1" dirty="0" err="1"/>
                  <a:t>the</a:t>
                </a:r>
                <a:r>
                  <a:rPr lang="de-CH" sz="1900" b="1" dirty="0"/>
                  <a:t> </a:t>
                </a:r>
                <a:r>
                  <a:rPr lang="de-CH" sz="1900" b="1" dirty="0" err="1" smtClean="0"/>
                  <a:t>mean</a:t>
                </a:r>
                <a:r>
                  <a:rPr lang="de-CH" sz="1900" b="1" dirty="0" smtClean="0"/>
                  <a:t> CIF </a:t>
                </a:r>
                <a:r>
                  <a:rPr lang="de-CH" sz="1900" b="1" dirty="0"/>
                  <a:t>at </a:t>
                </a:r>
                <a:r>
                  <a:rPr lang="de-CH" sz="1900" b="1" i="1" dirty="0" err="1"/>
                  <a:t>t</a:t>
                </a:r>
                <a:r>
                  <a:rPr lang="de-CH" sz="1900" b="1" i="1" baseline="-25000" dirty="0" err="1"/>
                  <a:t>max</a:t>
                </a:r>
                <a:r>
                  <a:rPr lang="de-CH" sz="1900" i="1" baseline="-25000" dirty="0"/>
                  <a:t> </a:t>
                </a:r>
                <a:r>
                  <a:rPr lang="de-CH" sz="1900" dirty="0" err="1" smtClean="0"/>
                  <a:t>over</a:t>
                </a:r>
                <a:r>
                  <a:rPr lang="de-CH" sz="1900" dirty="0" smtClean="0"/>
                  <a:t> all </a:t>
                </a:r>
                <a:r>
                  <a:rPr lang="de-CH" sz="1900" dirty="0" err="1" smtClean="0"/>
                  <a:t>simulations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for</a:t>
                </a:r>
                <a:r>
                  <a:rPr lang="de-CH" sz="1900" dirty="0" smtClean="0"/>
                  <a:t> </a:t>
                </a:r>
                <a:r>
                  <a:rPr lang="de-CH" sz="1900" dirty="0" err="1"/>
                  <a:t>the</a:t>
                </a:r>
                <a:r>
                  <a:rPr lang="de-CH" sz="1900" dirty="0"/>
                  <a:t> </a:t>
                </a:r>
                <a:r>
                  <a:rPr lang="de-CH" sz="1900" dirty="0" smtClean="0"/>
                  <a:t>COMP </a:t>
                </a:r>
                <a:r>
                  <a:rPr lang="de-CH" sz="1900" dirty="0" err="1" smtClean="0"/>
                  <a:t>data</a:t>
                </a:r>
                <a:r>
                  <a:rPr lang="de-CH" sz="1900" dirty="0" smtClean="0"/>
                  <a:t> i.e. </a:t>
                </a:r>
                <a:r>
                  <a:rPr lang="de-CH" sz="1900" dirty="0" err="1" smtClean="0"/>
                  <a:t>the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complete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data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as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simulated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where</a:t>
                </a:r>
                <a:r>
                  <a:rPr lang="de-CH" sz="1900" dirty="0" smtClean="0"/>
                  <a:t> all </a:t>
                </a:r>
                <a:r>
                  <a:rPr lang="de-CH" sz="1900" dirty="0" err="1" smtClean="0"/>
                  <a:t>patients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have</a:t>
                </a:r>
                <a:r>
                  <a:rPr lang="de-CH" sz="1900" dirty="0" smtClean="0"/>
                  <a:t> AE </a:t>
                </a:r>
                <a:r>
                  <a:rPr lang="de-CH" sz="1900" dirty="0" err="1" smtClean="0"/>
                  <a:t>or</a:t>
                </a:r>
                <a:r>
                  <a:rPr lang="de-CH" sz="1900" dirty="0" smtClean="0"/>
                  <a:t> CE</a:t>
                </a:r>
              </a:p>
              <a:p>
                <a:pPr marL="746125" lvl="2" indent="-285750">
                  <a:buFont typeface="Arial" panose="020B0604020202020204" pitchFamily="34" charset="0"/>
                  <a:buChar char="•"/>
                </a:pPr>
                <a:r>
                  <a:rPr lang="de-CH" sz="1700" dirty="0" err="1" smtClean="0"/>
                  <a:t>When</a:t>
                </a:r>
                <a:r>
                  <a:rPr lang="de-CH" sz="1700" dirty="0" smtClean="0"/>
                  <a:t> </a:t>
                </a:r>
                <a:r>
                  <a:rPr lang="de-CH" sz="1700" dirty="0" err="1" smtClean="0"/>
                  <a:t>the</a:t>
                </a:r>
                <a:r>
                  <a:rPr lang="de-CH" sz="1700" dirty="0" smtClean="0"/>
                  <a:t> </a:t>
                </a:r>
                <a:r>
                  <a:rPr lang="de-CH" sz="1700" dirty="0" err="1" smtClean="0"/>
                  <a:t>hazards</a:t>
                </a:r>
                <a:r>
                  <a:rPr lang="de-CH" sz="1700" dirty="0" smtClean="0"/>
                  <a:t> </a:t>
                </a:r>
                <a:r>
                  <a:rPr lang="de-CH" sz="1700" dirty="0" err="1" smtClean="0"/>
                  <a:t>for</a:t>
                </a:r>
                <a:r>
                  <a:rPr lang="de-CH" sz="1700" dirty="0" smtClean="0"/>
                  <a:t> AE </a:t>
                </a:r>
                <a:r>
                  <a:rPr lang="de-CH" sz="1700" dirty="0" err="1" smtClean="0"/>
                  <a:t>and</a:t>
                </a:r>
                <a:r>
                  <a:rPr lang="de-CH" sz="1700" dirty="0" smtClean="0"/>
                  <a:t> CE </a:t>
                </a:r>
                <a:r>
                  <a:rPr lang="de-CH" sz="1700" dirty="0" err="1" smtClean="0"/>
                  <a:t>are</a:t>
                </a:r>
                <a:r>
                  <a:rPr lang="de-CH" sz="1700" dirty="0" smtClean="0"/>
                  <a:t> </a:t>
                </a:r>
                <a:r>
                  <a:rPr lang="de-CH" sz="1700" dirty="0" err="1" smtClean="0"/>
                  <a:t>constant</a:t>
                </a:r>
                <a:r>
                  <a:rPr lang="de-CH" sz="1700" dirty="0" smtClean="0"/>
                  <a:t>, </a:t>
                </a:r>
                <a:r>
                  <a:rPr lang="de-CH" sz="1800" i="1" dirty="0" err="1"/>
                  <a:t>P</a:t>
                </a:r>
                <a:r>
                  <a:rPr lang="de-CH" sz="1800" i="1" baseline="-25000" dirty="0" err="1"/>
                  <a:t>true</a:t>
                </a:r>
                <a:r>
                  <a:rPr lang="de-CH" sz="1800" i="1" baseline="-25000" dirty="0"/>
                  <a:t> </a:t>
                </a:r>
                <a:r>
                  <a:rPr lang="de-CH" sz="1800" i="1" baseline="-25000" dirty="0" smtClean="0"/>
                  <a:t> </a:t>
                </a:r>
                <a:r>
                  <a:rPr lang="de-CH" sz="1700" dirty="0" err="1" smtClean="0"/>
                  <a:t>can</a:t>
                </a:r>
                <a:r>
                  <a:rPr lang="de-CH" sz="1700" dirty="0" smtClean="0"/>
                  <a:t> </a:t>
                </a:r>
                <a:r>
                  <a:rPr lang="de-CH" sz="1700" dirty="0" err="1" smtClean="0"/>
                  <a:t>be</a:t>
                </a:r>
                <a:r>
                  <a:rPr lang="de-CH" sz="1700" dirty="0" smtClean="0"/>
                  <a:t> </a:t>
                </a:r>
                <a:r>
                  <a:rPr lang="de-CH" sz="1700" dirty="0" err="1" smtClean="0"/>
                  <a:t>obtained</a:t>
                </a:r>
                <a:r>
                  <a:rPr lang="de-CH" sz="1700" dirty="0" smtClean="0"/>
                  <a:t> </a:t>
                </a:r>
                <a:r>
                  <a:rPr lang="de-CH" sz="1700" dirty="0" err="1" smtClean="0"/>
                  <a:t>analytically</a:t>
                </a:r>
                <a:endParaRPr lang="de-CH" sz="17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sz="1900" dirty="0" err="1" smtClean="0"/>
                  <a:t>For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each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method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we</a:t>
                </a:r>
                <a:r>
                  <a:rPr lang="de-CH" sz="1900" dirty="0" smtClean="0"/>
                  <a:t> </a:t>
                </a:r>
                <a:r>
                  <a:rPr lang="de-CH" sz="1900" dirty="0" err="1" smtClean="0"/>
                  <a:t>assess</a:t>
                </a:r>
                <a:endParaRPr lang="de-CH" sz="1900" dirty="0" smtClean="0"/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>
                  <a:buNone/>
                </a:pPr>
                <a:endParaRPr lang="de-CH" i="1" dirty="0">
                  <a:latin typeface="Cambria Math" panose="02040503050406030204" pitchFamily="18" charset="0"/>
                </a:endParaRPr>
              </a:p>
              <a:p>
                <a:pPr marL="2173287" lvl="5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CH" sz="19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CH" sz="1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9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CH" sz="19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de-CH" sz="1900" dirty="0"/>
                  <a:t> </a:t>
                </a:r>
                <a:r>
                  <a:rPr lang="de-CH" sz="1900" dirty="0" err="1"/>
                  <a:t>is</a:t>
                </a:r>
                <a:r>
                  <a:rPr lang="de-CH" sz="1900" dirty="0"/>
                  <a:t> </a:t>
                </a:r>
                <a:r>
                  <a:rPr lang="de-CH" sz="1900" dirty="0" err="1"/>
                  <a:t>the</a:t>
                </a:r>
                <a:r>
                  <a:rPr lang="de-CH" sz="1900" dirty="0"/>
                  <a:t> </a:t>
                </a:r>
                <a:r>
                  <a:rPr lang="de-CH" sz="1900" dirty="0" err="1" smtClean="0"/>
                  <a:t>estimated</a:t>
                </a:r>
                <a:r>
                  <a:rPr lang="de-CH" sz="1900" dirty="0" smtClean="0"/>
                  <a:t> </a:t>
                </a:r>
                <a:r>
                  <a:rPr lang="de-CH" sz="1900" dirty="0" err="1"/>
                  <a:t>probability</a:t>
                </a:r>
                <a:r>
                  <a:rPr lang="de-CH" sz="1900" dirty="0"/>
                  <a:t> at  </a:t>
                </a:r>
                <a:r>
                  <a:rPr lang="de-CH" sz="1900" i="1" dirty="0"/>
                  <a:t>t</a:t>
                </a:r>
                <a:r>
                  <a:rPr lang="de-CH" sz="1900" i="1" baseline="-25000" dirty="0"/>
                  <a:t>max </a:t>
                </a:r>
                <a:r>
                  <a:rPr lang="de-CH" sz="1900" dirty="0"/>
                  <a:t>, </a:t>
                </a:r>
              </a:p>
              <a:p>
                <a:pPr marL="2173287" lvl="5" indent="0">
                  <a:buNone/>
                </a:pPr>
                <a:r>
                  <a:rPr lang="de-CH" sz="1900" i="1" dirty="0"/>
                  <a:t>R</a:t>
                </a:r>
                <a:r>
                  <a:rPr lang="de-CH" sz="1900" dirty="0"/>
                  <a:t> </a:t>
                </a:r>
                <a:r>
                  <a:rPr lang="de-CH" sz="1900" dirty="0" err="1"/>
                  <a:t>is</a:t>
                </a:r>
                <a:r>
                  <a:rPr lang="de-CH" sz="1900" dirty="0"/>
                  <a:t> </a:t>
                </a:r>
                <a:r>
                  <a:rPr lang="de-CH" sz="1900" dirty="0" err="1"/>
                  <a:t>the</a:t>
                </a:r>
                <a:r>
                  <a:rPr lang="de-CH" sz="1900" dirty="0"/>
                  <a:t> </a:t>
                </a:r>
                <a:r>
                  <a:rPr lang="de-CH" sz="1900" dirty="0" err="1"/>
                  <a:t>number</a:t>
                </a:r>
                <a:r>
                  <a:rPr lang="de-CH" sz="1900" dirty="0"/>
                  <a:t> </a:t>
                </a:r>
                <a:r>
                  <a:rPr lang="de-CH" sz="1900" dirty="0" err="1"/>
                  <a:t>of</a:t>
                </a:r>
                <a:r>
                  <a:rPr lang="de-CH" sz="1900" dirty="0"/>
                  <a:t> </a:t>
                </a:r>
                <a:r>
                  <a:rPr lang="de-CH" sz="1900" dirty="0" err="1"/>
                  <a:t>simulations</a:t>
                </a:r>
                <a:r>
                  <a:rPr lang="de-CH" sz="1900" dirty="0"/>
                  <a:t> </a:t>
                </a:r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 algn="r">
                  <a:buNone/>
                </a:pPr>
                <a:endParaRPr lang="de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3819"/>
                <a:ext cx="8229600" cy="3839681"/>
              </a:xfrm>
              <a:blipFill>
                <a:blip r:embed="rId2"/>
                <a:stretch>
                  <a:fillRect l="-140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20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16" t="5900" r="74423" b="70"/>
          <a:stretch/>
        </p:blipFill>
        <p:spPr>
          <a:xfrm>
            <a:off x="4038600" y="3310772"/>
            <a:ext cx="304801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72722"/>
            <a:ext cx="2115137" cy="4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r>
              <a:rPr lang="de-CH" dirty="0"/>
              <a:t> </a:t>
            </a:r>
            <a:br>
              <a:rPr lang="de-CH" dirty="0"/>
            </a:br>
            <a:r>
              <a:rPr lang="de-CH" sz="2800" dirty="0"/>
              <a:t>Constant </a:t>
            </a:r>
            <a:r>
              <a:rPr lang="de-CH" sz="2800" dirty="0" err="1"/>
              <a:t>hazard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21</a:t>
            </a:fld>
            <a:endParaRPr lang="uk-U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78831"/>
              </p:ext>
            </p:extLst>
          </p:nvPr>
        </p:nvGraphicFramePr>
        <p:xfrm>
          <a:off x="838201" y="1200998"/>
          <a:ext cx="7906942" cy="1149310"/>
        </p:xfrm>
        <a:graphic>
          <a:graphicData uri="http://schemas.openxmlformats.org/drawingml/2006/table">
            <a:tbl>
              <a:tblPr firstRow="1" bandRow="1">
                <a:tableStyleId>{1C5780E6-A8F4-46B0-B82D-9E7F56C639EF}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47121560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7232434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89915440"/>
                    </a:ext>
                  </a:extLst>
                </a:gridCol>
                <a:gridCol w="1963342">
                  <a:extLst>
                    <a:ext uri="{9D8B030D-6E8A-4147-A177-3AD203B41FA5}">
                      <a16:colId xmlns:a16="http://schemas.microsoft.com/office/drawing/2014/main" val="3758198587"/>
                    </a:ext>
                  </a:extLst>
                </a:gridCol>
              </a:tblGrid>
              <a:tr h="417790">
                <a:tc gridSpan="4"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AE </a:t>
                      </a:r>
                      <a:r>
                        <a:rPr lang="de-CH" sz="1800" dirty="0" err="1"/>
                        <a:t>proba</a:t>
                      </a:r>
                      <a:r>
                        <a:rPr lang="de-CH" sz="1800" dirty="0"/>
                        <a:t>=0.6</a:t>
                      </a:r>
                    </a:p>
                    <a:p>
                      <a:pPr algn="ctr"/>
                      <a:endParaRPr lang="de-CH" sz="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Median time-to-AE/Median time-to-CE</a:t>
                      </a:r>
                      <a:r>
                        <a:rPr lang="en-US" sz="1800" baseline="0" dirty="0" smtClean="0"/>
                        <a:t> (days)</a:t>
                      </a:r>
                      <a:endParaRPr lang="en-US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69881"/>
                  </a:ext>
                </a:extLst>
              </a:tr>
              <a:tr h="417790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50/75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100/150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200/300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400/600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37601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34200" y="1262"/>
            <a:ext cx="1370703" cy="128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COMP= </a:t>
            </a:r>
            <a:r>
              <a:rPr lang="de-CH" sz="1400" b="1" dirty="0" err="1">
                <a:solidFill>
                  <a:schemeClr val="tx1"/>
                </a:solidFill>
              </a:rPr>
              <a:t>as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simulated</a:t>
            </a:r>
            <a:endParaRPr lang="de-CH" sz="1400" b="1" dirty="0">
              <a:solidFill>
                <a:schemeClr val="tx1"/>
              </a:solidFill>
            </a:endParaRPr>
          </a:p>
          <a:p>
            <a:r>
              <a:rPr lang="de-CH" sz="1400" b="1" dirty="0" smtClean="0">
                <a:solidFill>
                  <a:schemeClr val="tx1"/>
                </a:solidFill>
              </a:rPr>
              <a:t>FINAL=</a:t>
            </a:r>
            <a:r>
              <a:rPr lang="de-CH" sz="1400" b="1" dirty="0" err="1" smtClean="0">
                <a:solidFill>
                  <a:schemeClr val="tx1"/>
                </a:solidFill>
              </a:rPr>
              <a:t>day</a:t>
            </a:r>
            <a:r>
              <a:rPr lang="de-CH" sz="1400" b="1" dirty="0" smtClean="0">
                <a:solidFill>
                  <a:schemeClr val="tx1"/>
                </a:solidFill>
              </a:rPr>
              <a:t> 540 </a:t>
            </a:r>
            <a:endParaRPr lang="de-CH" sz="1400" b="1" dirty="0">
              <a:solidFill>
                <a:schemeClr val="tx1"/>
              </a:solidFill>
            </a:endParaRPr>
          </a:p>
          <a:p>
            <a:r>
              <a:rPr lang="de-CH" sz="1400" b="1" dirty="0" smtClean="0">
                <a:solidFill>
                  <a:schemeClr val="tx1"/>
                </a:solidFill>
              </a:rPr>
              <a:t>IA=</a:t>
            </a:r>
            <a:r>
              <a:rPr lang="de-CH" sz="1400" b="1" dirty="0" err="1" smtClean="0">
                <a:solidFill>
                  <a:schemeClr val="tx1"/>
                </a:solidFill>
              </a:rPr>
              <a:t>day</a:t>
            </a:r>
            <a:r>
              <a:rPr lang="de-CH" sz="1400" b="1" dirty="0" smtClean="0">
                <a:solidFill>
                  <a:schemeClr val="tx1"/>
                </a:solidFill>
              </a:rPr>
              <a:t> 180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278352" y="91825"/>
            <a:ext cx="0" cy="1104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61755"/>
            <a:ext cx="8305800" cy="17577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64058" b="22337"/>
          <a:stretch/>
        </p:blipFill>
        <p:spPr>
          <a:xfrm>
            <a:off x="8305800" y="361950"/>
            <a:ext cx="838273" cy="152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43651" b="35943"/>
          <a:stretch/>
        </p:blipFill>
        <p:spPr>
          <a:xfrm>
            <a:off x="8305727" y="590550"/>
            <a:ext cx="838273" cy="228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23245" b="56349"/>
          <a:stretch/>
        </p:blipFill>
        <p:spPr>
          <a:xfrm>
            <a:off x="8305800" y="819150"/>
            <a:ext cx="838273" cy="228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77662"/>
          <a:stretch/>
        </p:blipFill>
        <p:spPr>
          <a:xfrm>
            <a:off x="8305800" y="1026112"/>
            <a:ext cx="838273" cy="2502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04903" y="61230"/>
            <a:ext cx="734479" cy="283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Method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4386" y="2863645"/>
            <a:ext cx="465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 err="1"/>
              <a:t>P</a:t>
            </a:r>
            <a:r>
              <a:rPr lang="de-CH" sz="1200" i="1" baseline="-25000" dirty="0" err="1"/>
              <a:t>true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610619" y="3050270"/>
            <a:ext cx="1905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</a:rPr>
              <a:t>AE </a:t>
            </a:r>
            <a:r>
              <a:rPr lang="de-CH" sz="1400" dirty="0" err="1" smtClean="0">
                <a:solidFill>
                  <a:schemeClr val="tx1"/>
                </a:solidFill>
              </a:rPr>
              <a:t>probability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r>
              <a:rPr lang="de-CH" dirty="0"/>
              <a:t> </a:t>
            </a:r>
            <a:br>
              <a:rPr lang="de-CH" dirty="0"/>
            </a:br>
            <a:r>
              <a:rPr lang="de-CH" sz="2800" dirty="0"/>
              <a:t>Constant </a:t>
            </a:r>
            <a:r>
              <a:rPr lang="de-CH" sz="2800" dirty="0" err="1"/>
              <a:t>hazard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22</a:t>
            </a:fld>
            <a:endParaRPr lang="uk-U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613434"/>
              </p:ext>
            </p:extLst>
          </p:nvPr>
        </p:nvGraphicFramePr>
        <p:xfrm>
          <a:off x="780561" y="1195924"/>
          <a:ext cx="7906942" cy="1149310"/>
        </p:xfrm>
        <a:graphic>
          <a:graphicData uri="http://schemas.openxmlformats.org/drawingml/2006/table">
            <a:tbl>
              <a:tblPr firstRow="1" bandRow="1">
                <a:tableStyleId>{1C5780E6-A8F4-46B0-B82D-9E7F56C639EF}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47121560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7232434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89915440"/>
                    </a:ext>
                  </a:extLst>
                </a:gridCol>
                <a:gridCol w="1963342">
                  <a:extLst>
                    <a:ext uri="{9D8B030D-6E8A-4147-A177-3AD203B41FA5}">
                      <a16:colId xmlns:a16="http://schemas.microsoft.com/office/drawing/2014/main" val="3758198587"/>
                    </a:ext>
                  </a:extLst>
                </a:gridCol>
              </a:tblGrid>
              <a:tr h="417790">
                <a:tc gridSpan="4"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AE </a:t>
                      </a:r>
                      <a:r>
                        <a:rPr lang="de-CH" sz="1800" dirty="0" err="1"/>
                        <a:t>proba</a:t>
                      </a:r>
                      <a:r>
                        <a:rPr lang="de-CH" sz="1800" dirty="0"/>
                        <a:t>=0.6</a:t>
                      </a:r>
                    </a:p>
                    <a:p>
                      <a:pPr algn="ctr"/>
                      <a:endParaRPr lang="de-CH" sz="600" dirty="0"/>
                    </a:p>
                    <a:p>
                      <a:pPr algn="ctr"/>
                      <a:r>
                        <a:rPr lang="en-US" sz="1800" dirty="0"/>
                        <a:t>Median </a:t>
                      </a:r>
                      <a:r>
                        <a:rPr lang="en-US" sz="1800" dirty="0" smtClean="0"/>
                        <a:t>time-to-AE/Median time-to-CE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/>
                        <a:t>(days)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69881"/>
                  </a:ext>
                </a:extLst>
              </a:tr>
              <a:tr h="417790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50/75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100/150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200/300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400/600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376014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8278352" y="91825"/>
            <a:ext cx="0" cy="1104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4808" y="4141270"/>
            <a:ext cx="8102695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chemeClr val="bg1"/>
                </a:solidFill>
              </a:rPr>
              <a:t>At COMP</a:t>
            </a:r>
            <a:r>
              <a:rPr lang="de-CH" sz="1400" dirty="0">
                <a:solidFill>
                  <a:schemeClr val="bg1"/>
                </a:solidFill>
              </a:rPr>
              <a:t>: 1-KM </a:t>
            </a:r>
            <a:r>
              <a:rPr lang="de-CH" sz="1400" dirty="0" err="1" smtClean="0">
                <a:solidFill>
                  <a:schemeClr val="bg1"/>
                </a:solidFill>
              </a:rPr>
              <a:t>overestimates</a:t>
            </a:r>
            <a:r>
              <a:rPr lang="de-CH" sz="1400" dirty="0" smtClean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the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risk</a:t>
            </a:r>
            <a:r>
              <a:rPr lang="de-CH" sz="1400" dirty="0">
                <a:solidFill>
                  <a:schemeClr val="bg1"/>
                </a:solidFill>
              </a:rPr>
              <a:t>, </a:t>
            </a:r>
            <a:r>
              <a:rPr lang="de-CH" sz="1400" dirty="0" err="1">
                <a:solidFill>
                  <a:schemeClr val="bg1"/>
                </a:solidFill>
              </a:rPr>
              <a:t>other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methods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perform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similarly</a:t>
            </a:r>
            <a:endParaRPr lang="de-CH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chemeClr val="bg1"/>
                </a:solidFill>
              </a:rPr>
              <a:t>At FINAL</a:t>
            </a:r>
            <a:r>
              <a:rPr lang="de-CH" sz="1400" dirty="0">
                <a:solidFill>
                  <a:schemeClr val="bg1"/>
                </a:solidFill>
              </a:rPr>
              <a:t>: </a:t>
            </a:r>
            <a:r>
              <a:rPr lang="de-CH" sz="1400" dirty="0" err="1">
                <a:solidFill>
                  <a:schemeClr val="bg1"/>
                </a:solidFill>
              </a:rPr>
              <a:t>when</a:t>
            </a:r>
            <a:r>
              <a:rPr lang="de-CH" sz="1400" dirty="0">
                <a:solidFill>
                  <a:schemeClr val="bg1"/>
                </a:solidFill>
              </a:rPr>
              <a:t> AE </a:t>
            </a:r>
            <a:r>
              <a:rPr lang="de-CH" sz="1400" dirty="0" err="1">
                <a:solidFill>
                  <a:schemeClr val="bg1"/>
                </a:solidFill>
              </a:rPr>
              <a:t>is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early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compared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to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analysis</a:t>
            </a:r>
            <a:r>
              <a:rPr lang="de-CH" sz="1400" dirty="0">
                <a:solidFill>
                  <a:schemeClr val="bg1"/>
                </a:solidFill>
              </a:rPr>
              <a:t> time, CIF, IP </a:t>
            </a:r>
            <a:r>
              <a:rPr lang="de-CH" sz="1400" dirty="0" err="1">
                <a:solidFill>
                  <a:schemeClr val="bg1"/>
                </a:solidFill>
              </a:rPr>
              <a:t>and</a:t>
            </a:r>
            <a:r>
              <a:rPr lang="de-CH" sz="1400" dirty="0">
                <a:solidFill>
                  <a:schemeClr val="bg1"/>
                </a:solidFill>
              </a:rPr>
              <a:t> PCIF </a:t>
            </a:r>
            <a:r>
              <a:rPr lang="de-CH" sz="1400" dirty="0" err="1">
                <a:solidFill>
                  <a:schemeClr val="bg1"/>
                </a:solidFill>
              </a:rPr>
              <a:t>perform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similarly</a:t>
            </a:r>
            <a:r>
              <a:rPr lang="de-CH" sz="1400" dirty="0">
                <a:solidFill>
                  <a:schemeClr val="bg1"/>
                </a:solidFill>
              </a:rPr>
              <a:t>. The later the event, the bigger the bias; using IP underestimates the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chemeClr val="bg1"/>
                </a:solidFill>
              </a:rPr>
              <a:t>At IA</a:t>
            </a:r>
            <a:r>
              <a:rPr lang="de-CH" sz="1400" dirty="0">
                <a:solidFill>
                  <a:schemeClr val="bg1"/>
                </a:solidFill>
              </a:rPr>
              <a:t>: AE </a:t>
            </a:r>
            <a:r>
              <a:rPr lang="de-CH" sz="1400" dirty="0" err="1">
                <a:solidFill>
                  <a:schemeClr val="bg1"/>
                </a:solidFill>
              </a:rPr>
              <a:t>probability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well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estimated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only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for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early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events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with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smtClean="0">
                <a:solidFill>
                  <a:schemeClr val="bg1"/>
                </a:solidFill>
              </a:rPr>
              <a:t>high </a:t>
            </a:r>
            <a:r>
              <a:rPr lang="de-CH" sz="1400" dirty="0" err="1" smtClean="0">
                <a:solidFill>
                  <a:schemeClr val="bg1"/>
                </a:solidFill>
              </a:rPr>
              <a:t>bias</a:t>
            </a:r>
            <a:r>
              <a:rPr lang="de-CH" sz="1400" dirty="0" smtClean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for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later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events</a:t>
            </a:r>
            <a:r>
              <a:rPr lang="de-CH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61755"/>
            <a:ext cx="8305800" cy="17577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34200" y="1262"/>
            <a:ext cx="1370703" cy="128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COMP= </a:t>
            </a:r>
            <a:r>
              <a:rPr lang="de-CH" sz="1400" b="1" dirty="0" err="1">
                <a:solidFill>
                  <a:schemeClr val="tx1"/>
                </a:solidFill>
              </a:rPr>
              <a:t>as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simulated</a:t>
            </a:r>
            <a:endParaRPr lang="de-CH" sz="1400" b="1" dirty="0">
              <a:solidFill>
                <a:schemeClr val="tx1"/>
              </a:solidFill>
            </a:endParaRPr>
          </a:p>
          <a:p>
            <a:r>
              <a:rPr lang="de-CH" sz="1400" b="1" dirty="0" smtClean="0">
                <a:solidFill>
                  <a:schemeClr val="tx1"/>
                </a:solidFill>
              </a:rPr>
              <a:t>FINAL=</a:t>
            </a:r>
            <a:r>
              <a:rPr lang="de-CH" sz="1400" b="1" dirty="0" err="1" smtClean="0">
                <a:solidFill>
                  <a:schemeClr val="tx1"/>
                </a:solidFill>
              </a:rPr>
              <a:t>day</a:t>
            </a:r>
            <a:r>
              <a:rPr lang="de-CH" sz="1400" b="1" dirty="0" smtClean="0">
                <a:solidFill>
                  <a:schemeClr val="tx1"/>
                </a:solidFill>
              </a:rPr>
              <a:t> 540 </a:t>
            </a:r>
            <a:endParaRPr lang="de-CH" sz="1400" b="1" dirty="0">
              <a:solidFill>
                <a:schemeClr val="tx1"/>
              </a:solidFill>
            </a:endParaRPr>
          </a:p>
          <a:p>
            <a:r>
              <a:rPr lang="de-CH" sz="1400" b="1" dirty="0" smtClean="0">
                <a:solidFill>
                  <a:schemeClr val="tx1"/>
                </a:solidFill>
              </a:rPr>
              <a:t>IA=</a:t>
            </a:r>
            <a:r>
              <a:rPr lang="de-CH" sz="1400" b="1" dirty="0" err="1" smtClean="0">
                <a:solidFill>
                  <a:schemeClr val="tx1"/>
                </a:solidFill>
              </a:rPr>
              <a:t>day</a:t>
            </a:r>
            <a:r>
              <a:rPr lang="de-CH" sz="1400" b="1" dirty="0" smtClean="0">
                <a:solidFill>
                  <a:schemeClr val="tx1"/>
                </a:solidFill>
              </a:rPr>
              <a:t> 180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64058" b="22337"/>
          <a:stretch/>
        </p:blipFill>
        <p:spPr>
          <a:xfrm>
            <a:off x="8305800" y="361950"/>
            <a:ext cx="838273" cy="152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43651" b="35943"/>
          <a:stretch/>
        </p:blipFill>
        <p:spPr>
          <a:xfrm>
            <a:off x="8305727" y="590550"/>
            <a:ext cx="838273" cy="228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23245" b="56349"/>
          <a:stretch/>
        </p:blipFill>
        <p:spPr>
          <a:xfrm>
            <a:off x="8305800" y="819150"/>
            <a:ext cx="838273" cy="228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77662"/>
          <a:stretch/>
        </p:blipFill>
        <p:spPr>
          <a:xfrm>
            <a:off x="8305800" y="1026112"/>
            <a:ext cx="838273" cy="25023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304903" y="61230"/>
            <a:ext cx="734479" cy="283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Method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278352" y="91825"/>
            <a:ext cx="0" cy="1104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54386" y="2863645"/>
            <a:ext cx="465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 err="1"/>
              <a:t>P</a:t>
            </a:r>
            <a:r>
              <a:rPr lang="de-CH" sz="1200" i="1" baseline="-25000" dirty="0" err="1"/>
              <a:t>true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-610619" y="3050270"/>
            <a:ext cx="1905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</a:rPr>
              <a:t>AE </a:t>
            </a:r>
            <a:r>
              <a:rPr lang="de-CH" sz="1400" dirty="0" err="1" smtClean="0">
                <a:solidFill>
                  <a:schemeClr val="tx1"/>
                </a:solidFill>
              </a:rPr>
              <a:t>probability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Non-</a:t>
            </a:r>
            <a:r>
              <a:rPr lang="de-CH" dirty="0" err="1"/>
              <a:t>c</a:t>
            </a:r>
            <a:r>
              <a:rPr lang="de-CH" sz="2800" dirty="0" err="1"/>
              <a:t>onstant</a:t>
            </a:r>
            <a:r>
              <a:rPr lang="de-CH" sz="2800" dirty="0"/>
              <a:t> </a:t>
            </a:r>
            <a:r>
              <a:rPr lang="de-CH" sz="2800" dirty="0" err="1"/>
              <a:t>hazard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23</a:t>
            </a:fld>
            <a:endParaRPr lang="uk-U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60813"/>
              </p:ext>
            </p:extLst>
          </p:nvPr>
        </p:nvGraphicFramePr>
        <p:xfrm>
          <a:off x="762001" y="1195924"/>
          <a:ext cx="7906942" cy="1149310"/>
        </p:xfrm>
        <a:graphic>
          <a:graphicData uri="http://schemas.openxmlformats.org/drawingml/2006/table">
            <a:tbl>
              <a:tblPr firstRow="1" bandRow="1">
                <a:tableStyleId>{1C5780E6-A8F4-46B0-B82D-9E7F56C639EF}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47121560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7232434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89915440"/>
                    </a:ext>
                  </a:extLst>
                </a:gridCol>
                <a:gridCol w="1963342">
                  <a:extLst>
                    <a:ext uri="{9D8B030D-6E8A-4147-A177-3AD203B41FA5}">
                      <a16:colId xmlns:a16="http://schemas.microsoft.com/office/drawing/2014/main" val="3758198587"/>
                    </a:ext>
                  </a:extLst>
                </a:gridCol>
              </a:tblGrid>
              <a:tr h="417790">
                <a:tc gridSpan="4">
                  <a:txBody>
                    <a:bodyPr/>
                    <a:lstStyle/>
                    <a:p>
                      <a:pPr algn="ctr"/>
                      <a:endParaRPr lang="de-CH" sz="600" dirty="0"/>
                    </a:p>
                    <a:p>
                      <a:pPr algn="ctr"/>
                      <a:r>
                        <a:rPr lang="de-CH" sz="1800" dirty="0" err="1"/>
                        <a:t>Decreasing</a:t>
                      </a:r>
                      <a:r>
                        <a:rPr lang="de-CH" sz="1800" baseline="0" dirty="0"/>
                        <a:t> </a:t>
                      </a:r>
                      <a:r>
                        <a:rPr lang="de-CH" sz="1800" baseline="0" dirty="0" err="1" smtClean="0"/>
                        <a:t>hazard</a:t>
                      </a:r>
                      <a:r>
                        <a:rPr lang="de-CH" sz="1800" baseline="0" dirty="0" smtClean="0"/>
                        <a:t> </a:t>
                      </a:r>
                      <a:r>
                        <a:rPr lang="de-CH" sz="1800" baseline="0" dirty="0" err="1"/>
                        <a:t>for</a:t>
                      </a:r>
                      <a:r>
                        <a:rPr lang="de-CH" sz="1800" baseline="0" dirty="0"/>
                        <a:t> AE </a:t>
                      </a:r>
                      <a:r>
                        <a:rPr lang="de-CH" sz="1800" baseline="0" dirty="0" err="1"/>
                        <a:t>and</a:t>
                      </a:r>
                      <a:r>
                        <a:rPr lang="de-CH" sz="1800" baseline="0" dirty="0"/>
                        <a:t> </a:t>
                      </a:r>
                      <a:r>
                        <a:rPr lang="de-CH" sz="1800" baseline="0" dirty="0" smtClean="0"/>
                        <a:t>CE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smtClean="0"/>
                        <a:t>Median time-to-AE/Median time-to-CE</a:t>
                      </a:r>
                      <a:r>
                        <a:rPr lang="en-US" sz="1800" baseline="0" dirty="0" smtClean="0"/>
                        <a:t> (days)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69881"/>
                  </a:ext>
                </a:extLst>
              </a:tr>
              <a:tr h="417790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25/100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50/200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100/400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200/800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376014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8278352" y="91825"/>
            <a:ext cx="0" cy="1104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34200" y="67326"/>
            <a:ext cx="1370703" cy="128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COMP= </a:t>
            </a:r>
            <a:r>
              <a:rPr lang="de-CH" sz="1400" b="1" dirty="0" err="1">
                <a:solidFill>
                  <a:schemeClr val="tx1"/>
                </a:solidFill>
              </a:rPr>
              <a:t>as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simulated</a:t>
            </a:r>
            <a:endParaRPr lang="de-CH" sz="1400" b="1" dirty="0">
              <a:solidFill>
                <a:schemeClr val="tx1"/>
              </a:solidFill>
            </a:endParaRPr>
          </a:p>
          <a:p>
            <a:r>
              <a:rPr lang="de-CH" sz="1400" b="1" dirty="0" smtClean="0">
                <a:solidFill>
                  <a:schemeClr val="tx1"/>
                </a:solidFill>
              </a:rPr>
              <a:t>FINAL=</a:t>
            </a:r>
            <a:r>
              <a:rPr lang="de-CH" sz="1400" b="1" dirty="0" err="1" smtClean="0">
                <a:solidFill>
                  <a:schemeClr val="tx1"/>
                </a:solidFill>
              </a:rPr>
              <a:t>day</a:t>
            </a:r>
            <a:r>
              <a:rPr lang="de-CH" sz="1400" b="1" dirty="0" smtClean="0">
                <a:solidFill>
                  <a:schemeClr val="tx1"/>
                </a:solidFill>
              </a:rPr>
              <a:t> 540 </a:t>
            </a:r>
            <a:endParaRPr lang="de-CH" sz="1400" b="1" dirty="0">
              <a:solidFill>
                <a:schemeClr val="tx1"/>
              </a:solidFill>
            </a:endParaRPr>
          </a:p>
          <a:p>
            <a:r>
              <a:rPr lang="de-CH" sz="1400" b="1" dirty="0" smtClean="0">
                <a:solidFill>
                  <a:schemeClr val="tx1"/>
                </a:solidFill>
              </a:rPr>
              <a:t>IA=</a:t>
            </a:r>
            <a:r>
              <a:rPr lang="de-CH" sz="1400" b="1" dirty="0" err="1" smtClean="0">
                <a:solidFill>
                  <a:schemeClr val="tx1"/>
                </a:solidFill>
              </a:rPr>
              <a:t>day</a:t>
            </a:r>
            <a:r>
              <a:rPr lang="de-CH" sz="1400" b="1" dirty="0" smtClean="0">
                <a:solidFill>
                  <a:schemeClr val="tx1"/>
                </a:solidFill>
              </a:rPr>
              <a:t> 180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18" y="2353908"/>
            <a:ext cx="8446282" cy="1693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64058" b="22337"/>
          <a:stretch/>
        </p:blipFill>
        <p:spPr>
          <a:xfrm>
            <a:off x="8305800" y="361950"/>
            <a:ext cx="838273" cy="152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43651" b="35943"/>
          <a:stretch/>
        </p:blipFill>
        <p:spPr>
          <a:xfrm>
            <a:off x="8305727" y="590550"/>
            <a:ext cx="838273" cy="228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23245" b="56349"/>
          <a:stretch/>
        </p:blipFill>
        <p:spPr>
          <a:xfrm>
            <a:off x="8305800" y="819150"/>
            <a:ext cx="838273" cy="228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77662"/>
          <a:stretch/>
        </p:blipFill>
        <p:spPr>
          <a:xfrm>
            <a:off x="8305800" y="1026112"/>
            <a:ext cx="838273" cy="2502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04903" y="61230"/>
            <a:ext cx="734479" cy="283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Method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264759" y="91825"/>
            <a:ext cx="0" cy="1104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678808" y="2863645"/>
            <a:ext cx="465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 err="1"/>
              <a:t>P</a:t>
            </a:r>
            <a:r>
              <a:rPr lang="de-CH" sz="1200" i="1" baseline="-25000" dirty="0" err="1"/>
              <a:t>true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 rot="16200000">
            <a:off x="-709998" y="3062085"/>
            <a:ext cx="1905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</a:rPr>
              <a:t>AE </a:t>
            </a:r>
            <a:r>
              <a:rPr lang="de-CH" sz="1400" dirty="0" err="1" smtClean="0">
                <a:solidFill>
                  <a:schemeClr val="tx1"/>
                </a:solidFill>
              </a:rPr>
              <a:t>probability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Non-</a:t>
            </a:r>
            <a:r>
              <a:rPr lang="de-CH" dirty="0" err="1"/>
              <a:t>c</a:t>
            </a:r>
            <a:r>
              <a:rPr lang="de-CH" sz="2800" dirty="0" err="1"/>
              <a:t>onstant</a:t>
            </a:r>
            <a:r>
              <a:rPr lang="de-CH" sz="2800" dirty="0"/>
              <a:t> </a:t>
            </a:r>
            <a:r>
              <a:rPr lang="de-CH" sz="2800" dirty="0" err="1"/>
              <a:t>hazard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24</a:t>
            </a:fld>
            <a:endParaRPr lang="uk-U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34945"/>
              </p:ext>
            </p:extLst>
          </p:nvPr>
        </p:nvGraphicFramePr>
        <p:xfrm>
          <a:off x="750083" y="1195924"/>
          <a:ext cx="7906942" cy="1149310"/>
        </p:xfrm>
        <a:graphic>
          <a:graphicData uri="http://schemas.openxmlformats.org/drawingml/2006/table">
            <a:tbl>
              <a:tblPr firstRow="1" bandRow="1">
                <a:tableStyleId>{1C5780E6-A8F4-46B0-B82D-9E7F56C639EF}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47121560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7232434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89915440"/>
                    </a:ext>
                  </a:extLst>
                </a:gridCol>
                <a:gridCol w="1963342">
                  <a:extLst>
                    <a:ext uri="{9D8B030D-6E8A-4147-A177-3AD203B41FA5}">
                      <a16:colId xmlns:a16="http://schemas.microsoft.com/office/drawing/2014/main" val="3758198587"/>
                    </a:ext>
                  </a:extLst>
                </a:gridCol>
              </a:tblGrid>
              <a:tr h="417790">
                <a:tc gridSpan="4">
                  <a:txBody>
                    <a:bodyPr/>
                    <a:lstStyle/>
                    <a:p>
                      <a:pPr algn="ctr"/>
                      <a:endParaRPr lang="de-CH" sz="600" dirty="0"/>
                    </a:p>
                    <a:p>
                      <a:pPr algn="ctr"/>
                      <a:r>
                        <a:rPr lang="de-CH" sz="1800" dirty="0" err="1"/>
                        <a:t>Decreasing</a:t>
                      </a:r>
                      <a:r>
                        <a:rPr lang="de-CH" sz="1800" baseline="0" dirty="0"/>
                        <a:t> </a:t>
                      </a:r>
                      <a:r>
                        <a:rPr lang="de-CH" sz="1800" baseline="0" dirty="0" err="1" smtClean="0"/>
                        <a:t>hazard</a:t>
                      </a:r>
                      <a:r>
                        <a:rPr lang="de-CH" sz="1800" baseline="0" dirty="0" smtClean="0"/>
                        <a:t> </a:t>
                      </a:r>
                      <a:r>
                        <a:rPr lang="de-CH" sz="1800" baseline="0" dirty="0" err="1"/>
                        <a:t>for</a:t>
                      </a:r>
                      <a:r>
                        <a:rPr lang="de-CH" sz="1800" baseline="0" dirty="0"/>
                        <a:t> AE </a:t>
                      </a:r>
                      <a:r>
                        <a:rPr lang="de-CH" sz="1800" baseline="0" dirty="0" err="1"/>
                        <a:t>and</a:t>
                      </a:r>
                      <a:r>
                        <a:rPr lang="de-CH" sz="1800" baseline="0" dirty="0"/>
                        <a:t> </a:t>
                      </a:r>
                      <a:r>
                        <a:rPr lang="de-CH" sz="1800" baseline="0" dirty="0" smtClean="0"/>
                        <a:t>CE</a:t>
                      </a:r>
                      <a:endParaRPr lang="en-US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Median time-to-AE/Median time-to-CE</a:t>
                      </a:r>
                      <a:r>
                        <a:rPr lang="en-US" sz="1800" baseline="0" dirty="0" smtClean="0"/>
                        <a:t> (days)</a:t>
                      </a:r>
                      <a:endParaRPr lang="en-US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69881"/>
                  </a:ext>
                </a:extLst>
              </a:tr>
              <a:tr h="417790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25/100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50/200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100/400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200/800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376014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8278352" y="91825"/>
            <a:ext cx="0" cy="1104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34200" y="67326"/>
            <a:ext cx="1370703" cy="128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COMP= </a:t>
            </a:r>
            <a:r>
              <a:rPr lang="de-CH" sz="1400" b="1" dirty="0" err="1">
                <a:solidFill>
                  <a:schemeClr val="tx1"/>
                </a:solidFill>
              </a:rPr>
              <a:t>as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simulated</a:t>
            </a:r>
            <a:endParaRPr lang="de-CH" sz="1400" b="1" dirty="0">
              <a:solidFill>
                <a:schemeClr val="tx1"/>
              </a:solidFill>
            </a:endParaRPr>
          </a:p>
          <a:p>
            <a:r>
              <a:rPr lang="de-CH" sz="1400" b="1" dirty="0" smtClean="0">
                <a:solidFill>
                  <a:schemeClr val="tx1"/>
                </a:solidFill>
              </a:rPr>
              <a:t>FINAL=</a:t>
            </a:r>
            <a:r>
              <a:rPr lang="de-CH" sz="1400" b="1" dirty="0" err="1" smtClean="0">
                <a:solidFill>
                  <a:schemeClr val="tx1"/>
                </a:solidFill>
              </a:rPr>
              <a:t>day</a:t>
            </a:r>
            <a:r>
              <a:rPr lang="de-CH" sz="1400" b="1" dirty="0" smtClean="0">
                <a:solidFill>
                  <a:schemeClr val="tx1"/>
                </a:solidFill>
              </a:rPr>
              <a:t> 540 </a:t>
            </a:r>
            <a:endParaRPr lang="de-CH" sz="1400" b="1" dirty="0">
              <a:solidFill>
                <a:schemeClr val="tx1"/>
              </a:solidFill>
            </a:endParaRPr>
          </a:p>
          <a:p>
            <a:r>
              <a:rPr lang="de-CH" sz="1400" b="1" dirty="0" smtClean="0">
                <a:solidFill>
                  <a:schemeClr val="tx1"/>
                </a:solidFill>
              </a:rPr>
              <a:t>IA=</a:t>
            </a:r>
            <a:r>
              <a:rPr lang="de-CH" sz="1400" b="1" dirty="0" err="1" smtClean="0">
                <a:solidFill>
                  <a:schemeClr val="tx1"/>
                </a:solidFill>
              </a:rPr>
              <a:t>day</a:t>
            </a:r>
            <a:r>
              <a:rPr lang="de-CH" sz="1400" b="1" dirty="0" smtClean="0">
                <a:solidFill>
                  <a:schemeClr val="tx1"/>
                </a:solidFill>
              </a:rPr>
              <a:t> 180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53908"/>
            <a:ext cx="8446282" cy="1693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64058" b="22337"/>
          <a:stretch/>
        </p:blipFill>
        <p:spPr>
          <a:xfrm>
            <a:off x="8305800" y="361950"/>
            <a:ext cx="838273" cy="152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43651" b="35943"/>
          <a:stretch/>
        </p:blipFill>
        <p:spPr>
          <a:xfrm>
            <a:off x="8305727" y="590550"/>
            <a:ext cx="838273" cy="228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23245" b="56349"/>
          <a:stretch/>
        </p:blipFill>
        <p:spPr>
          <a:xfrm>
            <a:off x="8305800" y="819150"/>
            <a:ext cx="838273" cy="228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77662"/>
          <a:stretch/>
        </p:blipFill>
        <p:spPr>
          <a:xfrm>
            <a:off x="8305800" y="1026112"/>
            <a:ext cx="838273" cy="2502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04903" y="61230"/>
            <a:ext cx="734479" cy="283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Method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264759" y="91825"/>
            <a:ext cx="0" cy="1104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4141270"/>
            <a:ext cx="7366086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chemeClr val="bg1"/>
                </a:solidFill>
              </a:rPr>
              <a:t>At COMP</a:t>
            </a:r>
            <a:r>
              <a:rPr lang="de-CH" sz="1400" dirty="0">
                <a:solidFill>
                  <a:schemeClr val="bg1"/>
                </a:solidFill>
              </a:rPr>
              <a:t>: 1-KM </a:t>
            </a:r>
            <a:r>
              <a:rPr lang="de-CH" sz="1400" dirty="0" err="1" smtClean="0">
                <a:solidFill>
                  <a:schemeClr val="bg1"/>
                </a:solidFill>
              </a:rPr>
              <a:t>overestimates</a:t>
            </a:r>
            <a:r>
              <a:rPr lang="de-CH" sz="1400" dirty="0" smtClean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the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risk</a:t>
            </a:r>
            <a:r>
              <a:rPr lang="de-CH" sz="1400" dirty="0">
                <a:solidFill>
                  <a:schemeClr val="bg1"/>
                </a:solidFill>
              </a:rPr>
              <a:t>, </a:t>
            </a:r>
            <a:r>
              <a:rPr lang="de-CH" sz="1400" dirty="0" err="1">
                <a:solidFill>
                  <a:schemeClr val="bg1"/>
                </a:solidFill>
              </a:rPr>
              <a:t>other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methods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perform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similarly</a:t>
            </a:r>
            <a:endParaRPr lang="de-CH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chemeClr val="bg1"/>
                </a:solidFill>
              </a:rPr>
              <a:t>At FINAL</a:t>
            </a:r>
            <a:r>
              <a:rPr lang="de-CH" sz="1400" dirty="0">
                <a:solidFill>
                  <a:schemeClr val="bg1"/>
                </a:solidFill>
              </a:rPr>
              <a:t>: </a:t>
            </a:r>
            <a:r>
              <a:rPr lang="de-CH" sz="1400" dirty="0" err="1">
                <a:solidFill>
                  <a:schemeClr val="bg1"/>
                </a:solidFill>
              </a:rPr>
              <a:t>when</a:t>
            </a:r>
            <a:r>
              <a:rPr lang="de-CH" sz="1400" dirty="0">
                <a:solidFill>
                  <a:schemeClr val="bg1"/>
                </a:solidFill>
              </a:rPr>
              <a:t> AE </a:t>
            </a:r>
            <a:r>
              <a:rPr lang="de-CH" sz="1400" dirty="0" err="1">
                <a:solidFill>
                  <a:schemeClr val="bg1"/>
                </a:solidFill>
              </a:rPr>
              <a:t>is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early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compared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to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analysis</a:t>
            </a:r>
            <a:r>
              <a:rPr lang="de-CH" sz="1400" dirty="0">
                <a:solidFill>
                  <a:schemeClr val="bg1"/>
                </a:solidFill>
              </a:rPr>
              <a:t> time, CIF, IP </a:t>
            </a:r>
            <a:r>
              <a:rPr lang="de-CH" sz="1400" dirty="0" err="1">
                <a:solidFill>
                  <a:schemeClr val="bg1"/>
                </a:solidFill>
              </a:rPr>
              <a:t>and</a:t>
            </a:r>
            <a:r>
              <a:rPr lang="de-CH" sz="1400" dirty="0">
                <a:solidFill>
                  <a:schemeClr val="bg1"/>
                </a:solidFill>
              </a:rPr>
              <a:t> PCIF </a:t>
            </a:r>
            <a:r>
              <a:rPr lang="de-CH" sz="1400" dirty="0" err="1">
                <a:solidFill>
                  <a:schemeClr val="bg1"/>
                </a:solidFill>
              </a:rPr>
              <a:t>perform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similarly</a:t>
            </a:r>
            <a:r>
              <a:rPr lang="de-CH" sz="1400" dirty="0">
                <a:solidFill>
                  <a:schemeClr val="bg1"/>
                </a:solidFill>
              </a:rPr>
              <a:t>. The </a:t>
            </a:r>
            <a:r>
              <a:rPr lang="de-CH" sz="1400" dirty="0" err="1">
                <a:solidFill>
                  <a:schemeClr val="bg1"/>
                </a:solidFill>
              </a:rPr>
              <a:t>later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the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event</a:t>
            </a:r>
            <a:r>
              <a:rPr lang="de-CH" sz="1400" dirty="0">
                <a:solidFill>
                  <a:schemeClr val="bg1"/>
                </a:solidFill>
              </a:rPr>
              <a:t>, </a:t>
            </a:r>
            <a:r>
              <a:rPr lang="de-CH" sz="1400" dirty="0" err="1">
                <a:solidFill>
                  <a:schemeClr val="bg1"/>
                </a:solidFill>
              </a:rPr>
              <a:t>the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bigger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the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 smtClean="0">
                <a:solidFill>
                  <a:schemeClr val="bg1"/>
                </a:solidFill>
              </a:rPr>
              <a:t>bias</a:t>
            </a:r>
            <a:r>
              <a:rPr lang="de-CH" sz="1400" dirty="0">
                <a:solidFill>
                  <a:schemeClr val="bg1"/>
                </a:solidFill>
              </a:rPr>
              <a:t>; PCIF </a:t>
            </a:r>
            <a:r>
              <a:rPr lang="de-CH" sz="1400" dirty="0" err="1">
                <a:solidFill>
                  <a:schemeClr val="bg1"/>
                </a:solidFill>
              </a:rPr>
              <a:t>no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longer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performs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as</a:t>
            </a:r>
            <a:r>
              <a:rPr lang="de-CH" sz="1400" dirty="0">
                <a:solidFill>
                  <a:schemeClr val="bg1"/>
                </a:solidFill>
              </a:rPr>
              <a:t> CIF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chemeClr val="bg1"/>
                </a:solidFill>
              </a:rPr>
              <a:t>At IA</a:t>
            </a:r>
            <a:r>
              <a:rPr lang="de-CH" sz="1400" dirty="0">
                <a:solidFill>
                  <a:schemeClr val="bg1"/>
                </a:solidFill>
              </a:rPr>
              <a:t>: </a:t>
            </a:r>
            <a:r>
              <a:rPr lang="de-CH" sz="1400" dirty="0" err="1" smtClean="0">
                <a:solidFill>
                  <a:schemeClr val="bg1"/>
                </a:solidFill>
              </a:rPr>
              <a:t>bias</a:t>
            </a:r>
            <a:r>
              <a:rPr lang="de-CH" sz="1400" dirty="0" smtClean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can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be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smtClean="0">
                <a:solidFill>
                  <a:schemeClr val="bg1"/>
                </a:solidFill>
              </a:rPr>
              <a:t>high, </a:t>
            </a:r>
            <a:r>
              <a:rPr lang="de-CH" sz="1400" dirty="0">
                <a:solidFill>
                  <a:schemeClr val="bg1"/>
                </a:solidFill>
              </a:rPr>
              <a:t>not </a:t>
            </a:r>
            <a:r>
              <a:rPr lang="de-CH" sz="1400" dirty="0" err="1" smtClean="0">
                <a:solidFill>
                  <a:schemeClr val="bg1"/>
                </a:solidFill>
              </a:rPr>
              <a:t>consistent</a:t>
            </a:r>
            <a:r>
              <a:rPr lang="de-CH" sz="1400" dirty="0" smtClean="0">
                <a:solidFill>
                  <a:schemeClr val="bg1"/>
                </a:solidFill>
              </a:rPr>
              <a:t> </a:t>
            </a:r>
            <a:r>
              <a:rPr lang="de-CH" sz="1400" dirty="0">
                <a:solidFill>
                  <a:schemeClr val="bg1"/>
                </a:solidFill>
              </a:rPr>
              <a:t>PCIF </a:t>
            </a:r>
            <a:r>
              <a:rPr lang="de-CH" sz="1400" dirty="0" err="1">
                <a:solidFill>
                  <a:schemeClr val="bg1"/>
                </a:solidFill>
              </a:rPr>
              <a:t>positioning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compared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to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other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err="1">
                <a:solidFill>
                  <a:schemeClr val="bg1"/>
                </a:solidFill>
              </a:rPr>
              <a:t>methods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8808" y="2863645"/>
            <a:ext cx="465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 err="1"/>
              <a:t>P</a:t>
            </a:r>
            <a:r>
              <a:rPr lang="de-CH" sz="1200" i="1" baseline="-25000" dirty="0" err="1"/>
              <a:t>true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-733834" y="3050271"/>
            <a:ext cx="1905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</a:rPr>
              <a:t>AE </a:t>
            </a:r>
            <a:r>
              <a:rPr lang="de-CH" sz="1400" dirty="0" err="1" smtClean="0">
                <a:solidFill>
                  <a:schemeClr val="tx1"/>
                </a:solidFill>
              </a:rPr>
              <a:t>probability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</a:t>
            </a:r>
            <a:r>
              <a:rPr lang="de-CH" dirty="0" smtClean="0"/>
              <a:t>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CH" dirty="0" err="1" smtClean="0"/>
              <a:t>Methods</a:t>
            </a:r>
            <a:r>
              <a:rPr lang="de-CH" dirty="0" smtClean="0"/>
              <a:t> </a:t>
            </a:r>
            <a:r>
              <a:rPr lang="de-CH" dirty="0" err="1" smtClean="0"/>
              <a:t>ordering</a:t>
            </a:r>
            <a:endParaRPr lang="de-CH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As </a:t>
            </a:r>
            <a:r>
              <a:rPr lang="en-US" dirty="0"/>
              <a:t>expected</a:t>
            </a:r>
            <a:r>
              <a:rPr lang="de-CH" dirty="0"/>
              <a:t>, 1-KM </a:t>
            </a:r>
            <a:r>
              <a:rPr lang="en-GB" dirty="0" smtClean="0"/>
              <a:t>always</a:t>
            </a:r>
            <a:r>
              <a:rPr lang="de-CH" dirty="0" smtClean="0"/>
              <a:t> </a:t>
            </a:r>
            <a:r>
              <a:rPr lang="de-CH" dirty="0" err="1"/>
              <a:t>provided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highest</a:t>
            </a:r>
            <a:r>
              <a:rPr lang="de-CH" dirty="0"/>
              <a:t> </a:t>
            </a:r>
            <a:r>
              <a:rPr lang="de-CH" dirty="0" err="1"/>
              <a:t>probability</a:t>
            </a:r>
            <a:r>
              <a:rPr lang="de-CH" dirty="0"/>
              <a:t> </a:t>
            </a:r>
            <a:r>
              <a:rPr lang="de-CH" dirty="0" err="1"/>
              <a:t>while</a:t>
            </a:r>
            <a:r>
              <a:rPr lang="de-CH" dirty="0"/>
              <a:t> IP </a:t>
            </a:r>
            <a:r>
              <a:rPr lang="de-CH" dirty="0" err="1"/>
              <a:t>provided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 smtClean="0"/>
              <a:t>lowest</a:t>
            </a: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The </a:t>
            </a:r>
            <a:r>
              <a:rPr lang="de-CH" dirty="0"/>
              <a:t>relative </a:t>
            </a:r>
            <a:r>
              <a:rPr lang="de-CH" dirty="0" err="1"/>
              <a:t>positioning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PCIF </a:t>
            </a:r>
            <a:r>
              <a:rPr lang="de-CH" dirty="0" err="1"/>
              <a:t>compared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methods</a:t>
            </a:r>
            <a:r>
              <a:rPr lang="de-CH" dirty="0"/>
              <a:t> was not </a:t>
            </a:r>
            <a:r>
              <a:rPr lang="de-CH" dirty="0" err="1"/>
              <a:t>systematic</a:t>
            </a:r>
            <a:r>
              <a:rPr lang="de-CH" dirty="0"/>
              <a:t>, </a:t>
            </a:r>
            <a:r>
              <a:rPr lang="de-CH" dirty="0" err="1"/>
              <a:t>sometimes</a:t>
            </a:r>
            <a:r>
              <a:rPr lang="de-CH" dirty="0"/>
              <a:t> </a:t>
            </a:r>
            <a:r>
              <a:rPr lang="de-CH" dirty="0" err="1" smtClean="0"/>
              <a:t>underestimated</a:t>
            </a:r>
            <a:r>
              <a:rPr lang="de-CH" dirty="0"/>
              <a:t>, </a:t>
            </a:r>
            <a:r>
              <a:rPr lang="de-CH" dirty="0" err="1"/>
              <a:t>sometimes</a:t>
            </a:r>
            <a:r>
              <a:rPr lang="de-CH" dirty="0"/>
              <a:t> </a:t>
            </a:r>
            <a:r>
              <a:rPr lang="de-CH" dirty="0" err="1" smtClean="0"/>
              <a:t>overestimated</a:t>
            </a:r>
            <a:r>
              <a:rPr lang="de-CH" dirty="0" smtClean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risk</a:t>
            </a: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r>
              <a:rPr lang="de-CH" dirty="0" err="1" smtClean="0"/>
              <a:t>For</a:t>
            </a:r>
            <a:r>
              <a:rPr lang="de-CH" dirty="0" smtClean="0"/>
              <a:t> FINAL, </a:t>
            </a:r>
          </a:p>
          <a:p>
            <a:pPr lvl="1"/>
            <a:r>
              <a:rPr lang="de-CH" dirty="0" err="1" smtClean="0"/>
              <a:t>when</a:t>
            </a:r>
            <a:r>
              <a:rPr lang="de-CH" dirty="0" smtClean="0"/>
              <a:t>  </a:t>
            </a:r>
            <a:r>
              <a:rPr lang="de-CH" dirty="0" err="1" smtClean="0"/>
              <a:t>the</a:t>
            </a:r>
            <a:r>
              <a:rPr lang="de-CH" dirty="0" smtClean="0"/>
              <a:t> AE </a:t>
            </a:r>
            <a:r>
              <a:rPr lang="de-CH" dirty="0" err="1" smtClean="0"/>
              <a:t>occured</a:t>
            </a:r>
            <a:r>
              <a:rPr lang="de-CH" dirty="0" smtClean="0"/>
              <a:t> </a:t>
            </a:r>
            <a:r>
              <a:rPr lang="de-CH" dirty="0" err="1" smtClean="0"/>
              <a:t>early</a:t>
            </a:r>
            <a:r>
              <a:rPr lang="de-CH" dirty="0" smtClean="0"/>
              <a:t> </a:t>
            </a:r>
            <a:r>
              <a:rPr lang="de-CH" dirty="0" err="1" smtClean="0"/>
              <a:t>compared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time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analysis</a:t>
            </a:r>
            <a:r>
              <a:rPr lang="de-CH" dirty="0" smtClean="0"/>
              <a:t> (e.g. median AE time 25, 50, 100 </a:t>
            </a:r>
            <a:r>
              <a:rPr lang="de-CH" dirty="0" err="1" smtClean="0"/>
              <a:t>days</a:t>
            </a:r>
            <a:r>
              <a:rPr lang="de-CH" dirty="0" smtClean="0"/>
              <a:t> vs. </a:t>
            </a:r>
            <a:r>
              <a:rPr lang="de-CH" dirty="0" err="1" smtClean="0"/>
              <a:t>analysis</a:t>
            </a:r>
            <a:r>
              <a:rPr lang="de-CH" dirty="0" smtClean="0"/>
              <a:t> </a:t>
            </a:r>
            <a:r>
              <a:rPr lang="de-CH" dirty="0" err="1" smtClean="0"/>
              <a:t>cutoff</a:t>
            </a:r>
            <a:r>
              <a:rPr lang="de-CH" dirty="0" smtClean="0"/>
              <a:t> </a:t>
            </a:r>
            <a:r>
              <a:rPr lang="de-CH" dirty="0" err="1" smtClean="0"/>
              <a:t>day</a:t>
            </a:r>
            <a:r>
              <a:rPr lang="de-CH" dirty="0" smtClean="0"/>
              <a:t> 540 </a:t>
            </a:r>
            <a:r>
              <a:rPr lang="de-CH" dirty="0" err="1" smtClean="0"/>
              <a:t>or</a:t>
            </a:r>
            <a:r>
              <a:rPr lang="de-CH" dirty="0" smtClean="0"/>
              <a:t> «</a:t>
            </a:r>
            <a:r>
              <a:rPr lang="de-CH" dirty="0" err="1" smtClean="0"/>
              <a:t>mature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»), all </a:t>
            </a:r>
            <a:r>
              <a:rPr lang="de-CH" dirty="0" err="1" smtClean="0"/>
              <a:t>methods</a:t>
            </a:r>
            <a:r>
              <a:rPr lang="de-CH" dirty="0" smtClean="0"/>
              <a:t>, </a:t>
            </a:r>
            <a:r>
              <a:rPr lang="de-CH" dirty="0" err="1" smtClean="0"/>
              <a:t>expect</a:t>
            </a:r>
            <a:r>
              <a:rPr lang="de-CH" dirty="0" smtClean="0"/>
              <a:t> 1-KM, </a:t>
            </a:r>
            <a:r>
              <a:rPr lang="de-CH" dirty="0" err="1" smtClean="0"/>
              <a:t>performed</a:t>
            </a:r>
            <a:r>
              <a:rPr lang="de-CH" dirty="0" smtClean="0"/>
              <a:t> </a:t>
            </a:r>
            <a:r>
              <a:rPr lang="de-CH" dirty="0" err="1" smtClean="0"/>
              <a:t>similarly</a:t>
            </a:r>
            <a:endParaRPr lang="de-CH" dirty="0" smtClean="0"/>
          </a:p>
          <a:p>
            <a:pPr lvl="1"/>
            <a:r>
              <a:rPr lang="de-CH" dirty="0" smtClean="0"/>
              <a:t>CIF </a:t>
            </a:r>
            <a:r>
              <a:rPr lang="de-CH" dirty="0" err="1" smtClean="0"/>
              <a:t>generally</a:t>
            </a:r>
            <a:r>
              <a:rPr lang="de-CH" dirty="0" smtClean="0"/>
              <a:t> out </a:t>
            </a:r>
            <a:r>
              <a:rPr lang="de-CH" dirty="0" err="1" smtClean="0"/>
              <a:t>performed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other</a:t>
            </a:r>
            <a:r>
              <a:rPr lang="de-CH" dirty="0" smtClean="0"/>
              <a:t> </a:t>
            </a:r>
            <a:r>
              <a:rPr lang="de-CH" dirty="0" err="1" smtClean="0"/>
              <a:t>methods</a:t>
            </a:r>
            <a:endParaRPr lang="de-CH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/>
              <a:t>IA</a:t>
            </a:r>
          </a:p>
          <a:p>
            <a:pPr lvl="1"/>
            <a:r>
              <a:rPr lang="de-CH" dirty="0"/>
              <a:t>Except when the event occured early compared to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 smtClean="0"/>
              <a:t>analysis</a:t>
            </a:r>
            <a:r>
              <a:rPr lang="de-CH" dirty="0" smtClean="0"/>
              <a:t> </a:t>
            </a:r>
            <a:r>
              <a:rPr lang="de-CH" dirty="0"/>
              <a:t>time (e.g. median AE time 25, </a:t>
            </a:r>
            <a:r>
              <a:rPr lang="de-CH" dirty="0" smtClean="0"/>
              <a:t>50 </a:t>
            </a:r>
            <a:r>
              <a:rPr lang="de-CH" dirty="0" err="1" smtClean="0"/>
              <a:t>days</a:t>
            </a:r>
            <a:r>
              <a:rPr lang="de-CH" dirty="0" smtClean="0"/>
              <a:t> vs. </a:t>
            </a:r>
            <a:r>
              <a:rPr lang="de-CH" dirty="0" err="1" smtClean="0"/>
              <a:t>analysis</a:t>
            </a:r>
            <a:r>
              <a:rPr lang="de-CH" dirty="0" smtClean="0"/>
              <a:t> </a:t>
            </a:r>
            <a:r>
              <a:rPr lang="de-CH" dirty="0" err="1" smtClean="0"/>
              <a:t>cutoff</a:t>
            </a:r>
            <a:r>
              <a:rPr lang="de-CH" dirty="0" smtClean="0"/>
              <a:t> </a:t>
            </a:r>
            <a:r>
              <a:rPr lang="de-CH" dirty="0" err="1"/>
              <a:t>day</a:t>
            </a:r>
            <a:r>
              <a:rPr lang="de-CH" dirty="0"/>
              <a:t> </a:t>
            </a:r>
            <a:r>
              <a:rPr lang="de-CH" dirty="0" smtClean="0"/>
              <a:t>180</a:t>
            </a:r>
            <a:r>
              <a:rPr lang="de-CH" dirty="0"/>
              <a:t>), the estimates obtained at IA  generally underestimated the risk (except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smtClean="0"/>
              <a:t>1-KM)</a:t>
            </a:r>
            <a:endParaRPr lang="de-CH" dirty="0"/>
          </a:p>
          <a:p>
            <a:pPr lvl="1"/>
            <a:endParaRPr lang="de-CH" dirty="0"/>
          </a:p>
          <a:p>
            <a:endParaRPr lang="de-CH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61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</a:t>
            </a:r>
            <a:r>
              <a:rPr lang="de-CH" dirty="0" smtClean="0"/>
              <a:t> (2/2)</a:t>
            </a:r>
            <a:r>
              <a:rPr lang="de-CH" dirty="0"/>
              <a:t/>
            </a:r>
            <a:br>
              <a:rPr lang="de-CH" dirty="0"/>
            </a:br>
            <a:r>
              <a:rPr lang="de-CH" sz="2400" dirty="0"/>
              <a:t>Back </a:t>
            </a:r>
            <a:r>
              <a:rPr lang="de-CH" sz="2400" dirty="0" err="1"/>
              <a:t>to</a:t>
            </a:r>
            <a:r>
              <a:rPr lang="de-CH" sz="2400" dirty="0"/>
              <a:t> initial </a:t>
            </a:r>
            <a:r>
              <a:rPr lang="de-CH" sz="2400" dirty="0" err="1" smtClean="0"/>
              <a:t>question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”Do these methods reasonably estimate the AE probability at </a:t>
            </a:r>
            <a:r>
              <a:rPr lang="en-US" b="1" dirty="0" smtClean="0">
                <a:solidFill>
                  <a:schemeClr val="accent2"/>
                </a:solidFill>
              </a:rPr>
              <a:t>time of IA, </a:t>
            </a:r>
            <a:r>
              <a:rPr lang="en-US" b="1" dirty="0">
                <a:solidFill>
                  <a:schemeClr val="accent2"/>
                </a:solidFill>
              </a:rPr>
              <a:t>when DMC needs to take decision on safety of the drug?”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err="1"/>
              <a:t>Based</a:t>
            </a:r>
            <a:r>
              <a:rPr lang="de-CH" dirty="0"/>
              <a:t> on </a:t>
            </a:r>
            <a:r>
              <a:rPr lang="de-CH" dirty="0" err="1"/>
              <a:t>current</a:t>
            </a:r>
            <a:r>
              <a:rPr lang="de-CH" dirty="0"/>
              <a:t> </a:t>
            </a:r>
            <a:r>
              <a:rPr lang="de-CH" dirty="0" err="1"/>
              <a:t>simulated</a:t>
            </a:r>
            <a:r>
              <a:rPr lang="de-CH" dirty="0"/>
              <a:t> </a:t>
            </a:r>
            <a:r>
              <a:rPr lang="de-CH" dirty="0" err="1"/>
              <a:t>scenarios</a:t>
            </a:r>
            <a:r>
              <a:rPr lang="de-CH" dirty="0"/>
              <a:t>, </a:t>
            </a:r>
            <a:r>
              <a:rPr lang="de-CH" dirty="0" err="1"/>
              <a:t>answer</a:t>
            </a:r>
            <a:r>
              <a:rPr lang="de-CH" dirty="0"/>
              <a:t> </a:t>
            </a:r>
            <a:r>
              <a:rPr lang="de-CH" dirty="0" err="1"/>
              <a:t>clearly</a:t>
            </a:r>
            <a:r>
              <a:rPr lang="de-CH" dirty="0"/>
              <a:t> «NO» </a:t>
            </a:r>
            <a:endParaRPr lang="de-CH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CH" b="1" dirty="0" err="1" smtClean="0"/>
              <a:t>Recommendations</a:t>
            </a:r>
            <a:endParaRPr lang="de-CH" b="1" dirty="0"/>
          </a:p>
          <a:p>
            <a:pPr marL="684212" lvl="1" indent="-342900">
              <a:buFont typeface="+mj-lt"/>
              <a:buAutoNum type="arabicPeriod"/>
            </a:pPr>
            <a:r>
              <a:rPr lang="de-CH" b="1" dirty="0" err="1"/>
              <a:t>use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</a:t>
            </a:r>
            <a:r>
              <a:rPr lang="de-CH" b="1" dirty="0" smtClean="0"/>
              <a:t>CIF</a:t>
            </a:r>
          </a:p>
          <a:p>
            <a:pPr marL="968375" lvl="2" indent="-400050">
              <a:buFont typeface="Arial" panose="020B0604020202020204" pitchFamily="34" charset="0"/>
              <a:buChar char="•"/>
            </a:pPr>
            <a:r>
              <a:rPr lang="de-CH" dirty="0" smtClean="0"/>
              <a:t>Over-</a:t>
            </a:r>
            <a:r>
              <a:rPr lang="de-CH" dirty="0" err="1" smtClean="0"/>
              <a:t>performed</a:t>
            </a:r>
            <a:r>
              <a:rPr lang="de-CH" dirty="0" smtClean="0"/>
              <a:t> </a:t>
            </a:r>
            <a:r>
              <a:rPr lang="de-CH" dirty="0" err="1"/>
              <a:t>compared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methods</a:t>
            </a:r>
            <a:r>
              <a:rPr lang="de-CH" dirty="0"/>
              <a:t> in a </a:t>
            </a:r>
            <a:r>
              <a:rPr lang="de-CH" dirty="0" err="1"/>
              <a:t>range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scenario</a:t>
            </a:r>
            <a:r>
              <a:rPr lang="de-CH" dirty="0"/>
              <a:t> </a:t>
            </a:r>
            <a:r>
              <a:rPr lang="de-CH" dirty="0" smtClean="0"/>
              <a:t>also </a:t>
            </a:r>
            <a:r>
              <a:rPr lang="de-CH" dirty="0"/>
              <a:t>at </a:t>
            </a:r>
            <a:r>
              <a:rPr lang="de-CH" dirty="0" smtClean="0"/>
              <a:t>FINAL</a:t>
            </a:r>
          </a:p>
          <a:p>
            <a:pPr marL="968375" lvl="2" indent="-400050">
              <a:buFont typeface="Arial" panose="020B0604020202020204" pitchFamily="34" charset="0"/>
              <a:buChar char="•"/>
            </a:pPr>
            <a:r>
              <a:rPr lang="de-CH" dirty="0" err="1" smtClean="0"/>
              <a:t>Allows</a:t>
            </a:r>
            <a:r>
              <a:rPr lang="de-CH" dirty="0" smtClean="0"/>
              <a:t> </a:t>
            </a:r>
            <a:r>
              <a:rPr lang="de-CH" dirty="0" err="1" smtClean="0"/>
              <a:t>comparisons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analysis</a:t>
            </a:r>
            <a:r>
              <a:rPr lang="de-CH" dirty="0" smtClean="0"/>
              <a:t> (i.e. CIF at 6 </a:t>
            </a:r>
            <a:r>
              <a:rPr lang="de-CH" dirty="0" err="1" smtClean="0"/>
              <a:t>months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estimated</a:t>
            </a:r>
            <a:r>
              <a:rPr lang="de-CH" dirty="0" smtClean="0"/>
              <a:t> at </a:t>
            </a:r>
            <a:r>
              <a:rPr lang="de-CH" dirty="0" err="1" smtClean="0"/>
              <a:t>the</a:t>
            </a:r>
            <a:r>
              <a:rPr lang="de-CH" dirty="0" smtClean="0"/>
              <a:t> IA and </a:t>
            </a:r>
            <a:r>
              <a:rPr lang="de-CH" dirty="0" err="1" smtClean="0"/>
              <a:t>the</a:t>
            </a:r>
            <a:r>
              <a:rPr lang="de-CH" dirty="0" smtClean="0"/>
              <a:t> FINAL) and </a:t>
            </a:r>
            <a:r>
              <a:rPr lang="de-CH" dirty="0" err="1" smtClean="0"/>
              <a:t>external</a:t>
            </a:r>
            <a:r>
              <a:rPr lang="de-CH" dirty="0" smtClean="0"/>
              <a:t> </a:t>
            </a:r>
            <a:r>
              <a:rPr lang="de-CH" dirty="0" err="1" smtClean="0"/>
              <a:t>source</a:t>
            </a:r>
            <a:r>
              <a:rPr lang="de-CH" dirty="0" smtClean="0"/>
              <a:t> 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patients</a:t>
            </a:r>
            <a:r>
              <a:rPr lang="de-CH" dirty="0" smtClean="0"/>
              <a:t> </a:t>
            </a:r>
            <a:r>
              <a:rPr lang="de-CH" dirty="0" err="1" smtClean="0"/>
              <a:t>characteristics</a:t>
            </a:r>
            <a:r>
              <a:rPr lang="de-CH" dirty="0" smtClean="0"/>
              <a:t> </a:t>
            </a:r>
            <a:r>
              <a:rPr lang="de-CH" dirty="0" err="1" smtClean="0"/>
              <a:t>remain</a:t>
            </a:r>
            <a:r>
              <a:rPr lang="de-CH" dirty="0" smtClean="0"/>
              <a:t> </a:t>
            </a:r>
            <a:r>
              <a:rPr lang="de-CH" dirty="0" err="1" smtClean="0"/>
              <a:t>unchanged</a:t>
            </a:r>
            <a:r>
              <a:rPr lang="de-CH" dirty="0" smtClean="0"/>
              <a:t> </a:t>
            </a:r>
            <a:r>
              <a:rPr lang="de-CH" dirty="0" err="1" smtClean="0"/>
              <a:t>over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accrual</a:t>
            </a:r>
            <a:r>
              <a:rPr lang="de-CH" dirty="0" smtClean="0"/>
              <a:t> </a:t>
            </a:r>
            <a:r>
              <a:rPr lang="de-CH" dirty="0" err="1" smtClean="0"/>
              <a:t>period</a:t>
            </a:r>
            <a:r>
              <a:rPr lang="de-CH" dirty="0" smtClean="0"/>
              <a:t>. This </a:t>
            </a:r>
            <a:r>
              <a:rPr lang="de-CH" dirty="0" err="1" smtClean="0"/>
              <a:t>could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particular</a:t>
            </a:r>
            <a:r>
              <a:rPr lang="de-CH" dirty="0" smtClean="0"/>
              <a:t> </a:t>
            </a:r>
            <a:r>
              <a:rPr lang="de-CH" dirty="0" err="1" smtClean="0"/>
              <a:t>interest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DMCs.</a:t>
            </a:r>
          </a:p>
          <a:p>
            <a:pPr marL="911225" lvl="2" indent="-342900">
              <a:buFont typeface="+mj-lt"/>
              <a:buAutoNum type="romanLcPeriod"/>
            </a:pPr>
            <a:endParaRPr lang="de-CH" dirty="0"/>
          </a:p>
          <a:p>
            <a:pPr marL="684212" lvl="1" indent="-342900">
              <a:buFont typeface="+mj-lt"/>
              <a:buAutoNum type="arabicPeriod"/>
            </a:pPr>
            <a:r>
              <a:rPr lang="de-CH" b="1" dirty="0" err="1" smtClean="0"/>
              <a:t>use</a:t>
            </a:r>
            <a:r>
              <a:rPr lang="de-CH" b="1" dirty="0" smtClean="0"/>
              <a:t> </a:t>
            </a:r>
            <a:r>
              <a:rPr lang="de-CH" b="1" dirty="0" err="1" smtClean="0"/>
              <a:t>of</a:t>
            </a:r>
            <a:r>
              <a:rPr lang="de-CH" b="1" dirty="0" smtClean="0"/>
              <a:t> </a:t>
            </a:r>
            <a:r>
              <a:rPr lang="de-CH" b="1" dirty="0" err="1" smtClean="0"/>
              <a:t>the</a:t>
            </a:r>
            <a:r>
              <a:rPr lang="de-CH" b="1" dirty="0" smtClean="0"/>
              <a:t> </a:t>
            </a:r>
            <a:r>
              <a:rPr lang="de-CH" b="1" dirty="0" err="1" smtClean="0"/>
              <a:t>estimand</a:t>
            </a:r>
            <a:r>
              <a:rPr lang="de-CH" b="1" dirty="0" smtClean="0"/>
              <a:t> </a:t>
            </a:r>
            <a:r>
              <a:rPr lang="de-CH" b="1" dirty="0" err="1" smtClean="0"/>
              <a:t>framework</a:t>
            </a:r>
            <a:r>
              <a:rPr lang="de-CH" b="1" dirty="0" smtClean="0"/>
              <a:t> also </a:t>
            </a:r>
            <a:r>
              <a:rPr lang="de-CH" b="1" dirty="0" err="1" smtClean="0"/>
              <a:t>for</a:t>
            </a:r>
            <a:r>
              <a:rPr lang="de-CH" b="1" dirty="0" smtClean="0"/>
              <a:t> </a:t>
            </a:r>
            <a:r>
              <a:rPr lang="de-CH" b="1" dirty="0" err="1" smtClean="0"/>
              <a:t>safety</a:t>
            </a:r>
            <a:r>
              <a:rPr lang="de-CH" b="1" dirty="0" smtClean="0"/>
              <a:t> </a:t>
            </a:r>
          </a:p>
          <a:p>
            <a:pPr marL="968375" lvl="2" indent="-400050">
              <a:buFont typeface="Arial" panose="020B0604020202020204" pitchFamily="34" charset="0"/>
              <a:buChar char="•"/>
            </a:pPr>
            <a:r>
              <a:rPr lang="de-CH" dirty="0" smtClean="0"/>
              <a:t>Clarify </a:t>
            </a:r>
            <a:r>
              <a:rPr lang="de-CH" dirty="0" err="1" smtClean="0"/>
              <a:t>question</a:t>
            </a:r>
            <a:endParaRPr lang="de-CH" dirty="0" smtClean="0"/>
          </a:p>
          <a:p>
            <a:pPr marL="968375" lvl="2" indent="-400050">
              <a:buFont typeface="Arial" panose="020B0604020202020204" pitchFamily="34" charset="0"/>
              <a:buChar char="•"/>
            </a:pPr>
            <a:r>
              <a:rPr lang="de-CH" dirty="0" err="1" smtClean="0"/>
              <a:t>What</a:t>
            </a:r>
            <a:r>
              <a:rPr lang="de-CH" dirty="0" smtClean="0"/>
              <a:t> time </a:t>
            </a:r>
            <a:r>
              <a:rPr lang="de-CH" dirty="0" err="1" smtClean="0"/>
              <a:t>horizon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studied</a:t>
            </a:r>
            <a:r>
              <a:rPr lang="de-CH" dirty="0" smtClean="0"/>
              <a:t> (e.g</a:t>
            </a:r>
            <a:r>
              <a:rPr lang="de-CH" dirty="0"/>
              <a:t>. </a:t>
            </a:r>
            <a:r>
              <a:rPr lang="de-CH" dirty="0" smtClean="0"/>
              <a:t>6 </a:t>
            </a:r>
            <a:r>
              <a:rPr lang="de-CH" dirty="0" err="1" smtClean="0"/>
              <a:t>months</a:t>
            </a:r>
            <a:r>
              <a:rPr lang="de-CH" dirty="0" smtClean="0"/>
              <a:t>, 12 </a:t>
            </a:r>
            <a:r>
              <a:rPr lang="de-CH" dirty="0" err="1" smtClean="0"/>
              <a:t>months</a:t>
            </a:r>
            <a:r>
              <a:rPr lang="de-CH" dirty="0" smtClean="0"/>
              <a:t>)?</a:t>
            </a:r>
          </a:p>
          <a:p>
            <a:pPr marL="968375" lvl="2" indent="-400050">
              <a:buFont typeface="Arial" panose="020B0604020202020204" pitchFamily="34" charset="0"/>
              <a:buChar char="•"/>
            </a:pP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intercurrent</a:t>
            </a:r>
            <a:r>
              <a:rPr lang="de-CH" dirty="0"/>
              <a:t> </a:t>
            </a:r>
            <a:r>
              <a:rPr lang="de-CH" dirty="0" err="1"/>
              <a:t>event</a:t>
            </a:r>
            <a:r>
              <a:rPr lang="de-CH" dirty="0"/>
              <a:t> i.e.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CE </a:t>
            </a:r>
            <a:r>
              <a:rPr lang="de-CH" dirty="0" err="1"/>
              <a:t>defined</a:t>
            </a:r>
            <a:r>
              <a:rPr lang="de-CH" dirty="0" smtClean="0"/>
              <a:t>?</a:t>
            </a:r>
          </a:p>
          <a:p>
            <a:pPr lvl="1"/>
            <a:endParaRPr lang="de-CH" dirty="0"/>
          </a:p>
          <a:p>
            <a:pPr lvl="1"/>
            <a:endParaRPr lang="de-CH" dirty="0"/>
          </a:p>
          <a:p>
            <a:endParaRPr lang="de-CH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13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Allignol</a:t>
            </a:r>
            <a:r>
              <a:rPr lang="en-US" dirty="0"/>
              <a:t> A., </a:t>
            </a:r>
            <a:r>
              <a:rPr lang="en-US" dirty="0" err="1"/>
              <a:t>Beyersmann</a:t>
            </a:r>
            <a:r>
              <a:rPr lang="en-US" dirty="0"/>
              <a:t> J., </a:t>
            </a:r>
            <a:r>
              <a:rPr lang="en-US" dirty="0" err="1"/>
              <a:t>Schmoor</a:t>
            </a:r>
            <a:r>
              <a:rPr lang="en-US" dirty="0"/>
              <a:t> C. (2016). Statistical issues in the analysis of adverse events in time-to-event data. </a:t>
            </a:r>
            <a:r>
              <a:rPr lang="en-US" i="1" dirty="0"/>
              <a:t>Pharmaceutical Statistics </a:t>
            </a:r>
            <a:r>
              <a:rPr lang="en-US" dirty="0"/>
              <a:t>15, 297-305. </a:t>
            </a:r>
          </a:p>
          <a:p>
            <a:r>
              <a:rPr lang="en-US" dirty="0" err="1"/>
              <a:t>Beyersmann</a:t>
            </a:r>
            <a:r>
              <a:rPr lang="en-US" dirty="0"/>
              <a:t> J., </a:t>
            </a:r>
            <a:r>
              <a:rPr lang="en-US" dirty="0" err="1"/>
              <a:t>Allignol</a:t>
            </a:r>
            <a:r>
              <a:rPr lang="en-US" dirty="0"/>
              <a:t> A., Schumacher M. (2012). </a:t>
            </a:r>
            <a:r>
              <a:rPr lang="en-US" i="1" dirty="0"/>
              <a:t>Competing risks and multistate models with R </a:t>
            </a:r>
            <a:r>
              <a:rPr lang="en-US" dirty="0"/>
              <a:t>Springer: New York.</a:t>
            </a:r>
          </a:p>
          <a:p>
            <a:r>
              <a:rPr lang="en-US" dirty="0" err="1"/>
              <a:t>Unkel</a:t>
            </a:r>
            <a:r>
              <a:rPr lang="en-US" dirty="0"/>
              <a:t> S., </a:t>
            </a:r>
            <a:r>
              <a:rPr lang="en-US" dirty="0" err="1"/>
              <a:t>Amiri</a:t>
            </a:r>
            <a:r>
              <a:rPr lang="en-US" dirty="0"/>
              <a:t> M., Benda N., et al. (2018). On </a:t>
            </a:r>
            <a:r>
              <a:rPr lang="en-US" dirty="0" err="1"/>
              <a:t>estimands</a:t>
            </a:r>
            <a:r>
              <a:rPr lang="en-US" dirty="0"/>
              <a:t> and the analysis of adverse events in the presence of varying follow-up times within the benefit assessment of therapies. </a:t>
            </a:r>
            <a:r>
              <a:rPr lang="en-US" i="1" dirty="0"/>
              <a:t>Pharmaceutical Statistics</a:t>
            </a:r>
            <a:r>
              <a:rPr lang="en-US" dirty="0"/>
              <a:t>, 1-18.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15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5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different methods to estimate the probability of </a:t>
            </a:r>
            <a:r>
              <a:rPr lang="en-US" sz="2400" dirty="0" smtClean="0"/>
              <a:t>occurrence of a </a:t>
            </a:r>
            <a:r>
              <a:rPr lang="en-US" sz="2400" dirty="0"/>
              <a:t>selected adverse event (AE</a:t>
            </a:r>
            <a:r>
              <a:rPr lang="en-US" sz="2400" dirty="0" smtClean="0"/>
              <a:t>)</a:t>
            </a:r>
            <a:endParaRPr lang="en-US" sz="2400" dirty="0"/>
          </a:p>
          <a:p>
            <a:pPr marL="1030287" lvl="3" indent="-342900">
              <a:buFont typeface="Arial" panose="020B0604020202020204" pitchFamily="34" charset="0"/>
              <a:buChar char="•"/>
            </a:pPr>
            <a:endParaRPr lang="de-CH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Particular </a:t>
            </a:r>
            <a:r>
              <a:rPr lang="en-US" sz="2400" dirty="0"/>
              <a:t>focus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chemeClr val="accent2"/>
                </a:solidFill>
              </a:rPr>
              <a:t>Early safety interim analysis </a:t>
            </a:r>
            <a:r>
              <a:rPr lang="de-CH" sz="2000" dirty="0"/>
              <a:t>(IA) </a:t>
            </a:r>
            <a:r>
              <a:rPr lang="en-GB" sz="2000" dirty="0"/>
              <a:t>for</a:t>
            </a:r>
            <a:r>
              <a:rPr lang="de-CH" sz="2000" dirty="0"/>
              <a:t> </a:t>
            </a:r>
            <a:r>
              <a:rPr lang="en-GB" sz="2000" dirty="0"/>
              <a:t>data</a:t>
            </a:r>
            <a:r>
              <a:rPr lang="de-CH" sz="2000" dirty="0"/>
              <a:t> </a:t>
            </a:r>
            <a:r>
              <a:rPr lang="en-GB" sz="2000" dirty="0"/>
              <a:t>monitoring</a:t>
            </a:r>
            <a:r>
              <a:rPr lang="de-CH" sz="2000" dirty="0"/>
              <a:t> </a:t>
            </a:r>
            <a:r>
              <a:rPr lang="en-GB" sz="2000" dirty="0"/>
              <a:t>committee</a:t>
            </a:r>
            <a:r>
              <a:rPr lang="de-CH" sz="2000" dirty="0"/>
              <a:t> (DMC) </a:t>
            </a:r>
            <a:r>
              <a:rPr lang="en-GB" sz="2000" dirty="0"/>
              <a:t>when</a:t>
            </a:r>
            <a:r>
              <a:rPr lang="de-CH" sz="2000" dirty="0"/>
              <a:t> limited </a:t>
            </a:r>
            <a:r>
              <a:rPr lang="en-US" sz="2000" dirty="0"/>
              <a:t>knowledge</a:t>
            </a:r>
            <a:r>
              <a:rPr lang="de-CH" sz="2000" dirty="0"/>
              <a:t> </a:t>
            </a:r>
            <a:r>
              <a:rPr lang="en-US" sz="2000" dirty="0"/>
              <a:t>about</a:t>
            </a:r>
            <a:r>
              <a:rPr lang="de-CH" sz="2000" dirty="0"/>
              <a:t> </a:t>
            </a:r>
            <a:r>
              <a:rPr lang="de-CH" sz="2000" dirty="0" err="1"/>
              <a:t>safety</a:t>
            </a:r>
            <a:r>
              <a:rPr lang="de-CH" sz="2000" dirty="0"/>
              <a:t> </a:t>
            </a:r>
            <a:r>
              <a:rPr lang="de-CH" sz="2000" dirty="0" err="1"/>
              <a:t>drug</a:t>
            </a:r>
            <a:r>
              <a:rPr lang="de-CH" sz="2000" dirty="0"/>
              <a:t> </a:t>
            </a:r>
            <a:r>
              <a:rPr lang="de-CH" sz="2000" dirty="0" err="1"/>
              <a:t>profile</a:t>
            </a:r>
            <a:endParaRPr lang="de-CH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Competing event </a:t>
            </a:r>
            <a:r>
              <a:rPr lang="en-US" sz="2000" dirty="0"/>
              <a:t>(</a:t>
            </a:r>
            <a:r>
              <a:rPr lang="en-US" sz="2000" dirty="0" smtClean="0"/>
              <a:t>CE)</a:t>
            </a: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79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657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clinical study reports (CSRs), AEs are commonly summarized using the </a:t>
            </a:r>
            <a:r>
              <a:rPr lang="en-US" b="1" dirty="0"/>
              <a:t>incidence proportion </a:t>
            </a:r>
            <a:r>
              <a:rPr lang="en-US" dirty="0"/>
              <a:t>(IP</a:t>
            </a:r>
            <a:r>
              <a:rPr lang="en-US" dirty="0" smtClean="0"/>
              <a:t>) (0 to 1) </a:t>
            </a:r>
          </a:p>
          <a:p>
            <a:pPr marL="51911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or equivalently incidence frequency (0-100%)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account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possible</a:t>
            </a:r>
            <a:r>
              <a:rPr lang="de-CH" dirty="0"/>
              <a:t> different follow-</a:t>
            </a:r>
            <a:r>
              <a:rPr lang="de-CH" dirty="0" err="1"/>
              <a:t>up</a:t>
            </a:r>
            <a:r>
              <a:rPr lang="de-CH" dirty="0"/>
              <a:t> time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patients</a:t>
            </a:r>
            <a:r>
              <a:rPr lang="de-CH" dirty="0"/>
              <a:t>, </a:t>
            </a:r>
            <a:r>
              <a:rPr lang="en-US" dirty="0"/>
              <a:t>time-to-event methods are often employed:</a:t>
            </a:r>
          </a:p>
          <a:p>
            <a:pPr marL="519112" lvl="1" indent="-285750">
              <a:buFont typeface="Arial" panose="020B0604020202020204" pitchFamily="34" charset="0"/>
              <a:buChar char="•"/>
            </a:pPr>
            <a:r>
              <a:rPr lang="en-US" dirty="0"/>
              <a:t>one-minus-</a:t>
            </a:r>
            <a:r>
              <a:rPr lang="en-US" b="1" dirty="0"/>
              <a:t>Kaplan-Meier</a:t>
            </a:r>
            <a:r>
              <a:rPr lang="en-US" dirty="0"/>
              <a:t> (1-KM) is known to </a:t>
            </a:r>
            <a:r>
              <a:rPr lang="en-US" dirty="0" smtClean="0"/>
              <a:t>overestimate </a:t>
            </a:r>
            <a:r>
              <a:rPr lang="en-US" dirty="0"/>
              <a:t>the AE probability in the presence of competing events </a:t>
            </a:r>
          </a:p>
          <a:p>
            <a:pPr marL="51911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Non</a:t>
            </a:r>
            <a:r>
              <a:rPr lang="en-US" b="1" dirty="0" smtClean="0"/>
              <a:t>-</a:t>
            </a:r>
            <a:r>
              <a:rPr lang="en-US" dirty="0" smtClean="0"/>
              <a:t>parametric </a:t>
            </a:r>
            <a:r>
              <a:rPr lang="en-US" dirty="0"/>
              <a:t>estimator of the </a:t>
            </a:r>
            <a:r>
              <a:rPr lang="en-US" b="1" dirty="0"/>
              <a:t>cumulative incidence function </a:t>
            </a:r>
            <a:r>
              <a:rPr lang="en-US" dirty="0"/>
              <a:t>(CIF) is therefore advocated</a:t>
            </a:r>
          </a:p>
          <a:p>
            <a:pPr marL="519112" lvl="1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Do these methods reasonably estimate the AE probability at time of IA, when DMC needs to take decision on safety of the drug?</a:t>
            </a:r>
          </a:p>
          <a:p>
            <a:pPr marL="0" indent="0" algn="ctr">
              <a:buNone/>
            </a:pPr>
            <a:r>
              <a:rPr lang="de-CH" dirty="0"/>
              <a:t>→ </a:t>
            </a:r>
            <a:r>
              <a:rPr lang="de-CH" b="1" dirty="0" err="1"/>
              <a:t>we</a:t>
            </a:r>
            <a:r>
              <a:rPr lang="de-CH" b="1" dirty="0"/>
              <a:t> </a:t>
            </a:r>
            <a:r>
              <a:rPr lang="de-CH" b="1" dirty="0" err="1" smtClean="0"/>
              <a:t>investigate</a:t>
            </a:r>
            <a:r>
              <a:rPr lang="de-CH" b="1" dirty="0" smtClean="0"/>
              <a:t> </a:t>
            </a:r>
            <a:r>
              <a:rPr lang="de-CH" b="1" dirty="0" err="1" smtClean="0"/>
              <a:t>this</a:t>
            </a:r>
            <a:r>
              <a:rPr lang="de-CH" b="1" dirty="0" smtClean="0"/>
              <a:t> via a </a:t>
            </a:r>
            <a:r>
              <a:rPr lang="de-CH" b="1" dirty="0" err="1" smtClean="0"/>
              <a:t>case</a:t>
            </a:r>
            <a:r>
              <a:rPr lang="de-CH" b="1" dirty="0" smtClean="0"/>
              <a:t> </a:t>
            </a:r>
            <a:r>
              <a:rPr lang="de-CH" b="1" dirty="0" err="1" smtClean="0"/>
              <a:t>study</a:t>
            </a:r>
            <a:r>
              <a:rPr lang="de-CH" b="1" dirty="0" smtClean="0"/>
              <a:t> </a:t>
            </a:r>
            <a:r>
              <a:rPr lang="de-CH" b="1" dirty="0" err="1" smtClean="0"/>
              <a:t>and</a:t>
            </a:r>
            <a:r>
              <a:rPr lang="de-CH" b="1" dirty="0" smtClean="0"/>
              <a:t> </a:t>
            </a:r>
            <a:r>
              <a:rPr lang="de-CH" b="1" dirty="0" err="1" smtClean="0"/>
              <a:t>simulations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74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Adverse</a:t>
            </a:r>
            <a:r>
              <a:rPr lang="de-CH" dirty="0"/>
              <a:t> </a:t>
            </a:r>
            <a:r>
              <a:rPr lang="de-CH" dirty="0" err="1"/>
              <a:t>event</a:t>
            </a:r>
            <a:r>
              <a:rPr lang="de-CH" dirty="0"/>
              <a:t> &amp; </a:t>
            </a:r>
            <a:r>
              <a:rPr lang="de-CH" dirty="0" err="1"/>
              <a:t>Competing</a:t>
            </a:r>
            <a:r>
              <a:rPr lang="de-CH" dirty="0"/>
              <a:t> </a:t>
            </a:r>
            <a:r>
              <a:rPr lang="de-CH" dirty="0" err="1" smtClean="0"/>
              <a:t>event</a:t>
            </a:r>
            <a:r>
              <a:rPr lang="de-CH" dirty="0" smtClean="0"/>
              <a:t> </a:t>
            </a:r>
            <a:r>
              <a:rPr lang="de-CH" sz="2400" dirty="0">
                <a:solidFill>
                  <a:schemeClr val="accent2"/>
                </a:solidFill>
              </a:rPr>
              <a:t>Definition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490761"/>
              </p:ext>
            </p:extLst>
          </p:nvPr>
        </p:nvGraphicFramePr>
        <p:xfrm>
          <a:off x="457200" y="1123950"/>
          <a:ext cx="8229600" cy="387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Methods</a:t>
            </a:r>
            <a:r>
              <a:rPr lang="de-CH" dirty="0"/>
              <a:t> </a:t>
            </a:r>
            <a:r>
              <a:rPr lang="de-CH" dirty="0" err="1"/>
              <a:t>compared</a:t>
            </a:r>
            <a:r>
              <a:rPr lang="de-CH" dirty="0"/>
              <a:t> &amp; </a:t>
            </a:r>
            <a:r>
              <a:rPr lang="de-CH" dirty="0" err="1"/>
              <a:t>definitions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6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374934"/>
                  </p:ext>
                </p:extLst>
              </p:nvPr>
            </p:nvGraphicFramePr>
            <p:xfrm>
              <a:off x="391998" y="823359"/>
              <a:ext cx="8025892" cy="3509264"/>
            </p:xfrm>
            <a:graphic>
              <a:graphicData uri="http://schemas.openxmlformats.org/drawingml/2006/table">
                <a:tbl>
                  <a:tblPr firstRow="1" bandRow="1">
                    <a:tableStyleId>{1C5780E6-A8F4-46B0-B82D-9E7F56C639EF}</a:tableStyleId>
                  </a:tblPr>
                  <a:tblGrid>
                    <a:gridCol w="2207578">
                      <a:extLst>
                        <a:ext uri="{9D8B030D-6E8A-4147-A177-3AD203B41FA5}">
                          <a16:colId xmlns:a16="http://schemas.microsoft.com/office/drawing/2014/main" val="1470842937"/>
                        </a:ext>
                      </a:extLst>
                    </a:gridCol>
                    <a:gridCol w="1769215">
                      <a:extLst>
                        <a:ext uri="{9D8B030D-6E8A-4147-A177-3AD203B41FA5}">
                          <a16:colId xmlns:a16="http://schemas.microsoft.com/office/drawing/2014/main" val="142271461"/>
                        </a:ext>
                      </a:extLst>
                    </a:gridCol>
                    <a:gridCol w="4049099">
                      <a:extLst>
                        <a:ext uri="{9D8B030D-6E8A-4147-A177-3AD203B41FA5}">
                          <a16:colId xmlns:a16="http://schemas.microsoft.com/office/drawing/2014/main" val="41410305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7953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Incidence proportion </a:t>
                          </a:r>
                          <a:r>
                            <a:rPr lang="en-US" b="1" dirty="0" smtClean="0"/>
                            <a:t>at time </a:t>
                          </a:r>
                          <a:r>
                            <a:rPr lang="en-US" b="1" i="1" dirty="0" smtClean="0"/>
                            <a:t>t</a:t>
                          </a:r>
                          <a:endParaRPr lang="en-US" b="1" i="1" dirty="0"/>
                        </a:p>
                        <a:p>
                          <a:r>
                            <a:rPr lang="en-US" b="1" dirty="0">
                              <a:solidFill>
                                <a:schemeClr val="accent2"/>
                              </a:solidFill>
                            </a:rPr>
                            <a:t>(IP)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(t): </a:t>
                          </a:r>
                          <a:r>
                            <a:rPr lang="en-US" dirty="0"/>
                            <a:t>#pat. experiencing the event </a:t>
                          </a:r>
                          <a:r>
                            <a:rPr lang="en-US" i="1" dirty="0"/>
                            <a:t>k</a:t>
                          </a:r>
                          <a:r>
                            <a:rPr lang="en-US" i="0" dirty="0"/>
                            <a:t> </a:t>
                          </a:r>
                          <a:r>
                            <a:rPr lang="en-US" i="0" dirty="0" smtClean="0"/>
                            <a:t>at any time before time </a:t>
                          </a:r>
                          <a:r>
                            <a:rPr lang="en-US" i="1" dirty="0" smtClean="0"/>
                            <a:t>t</a:t>
                          </a:r>
                          <a:endParaRPr lang="en-US" i="1" dirty="0"/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i="1" dirty="0"/>
                            <a:t>N:  </a:t>
                          </a:r>
                          <a:r>
                            <a:rPr lang="en-US" i="0" dirty="0"/>
                            <a:t>t</a:t>
                          </a:r>
                          <a:r>
                            <a:rPr lang="en-US" dirty="0"/>
                            <a:t>otal #pat</a:t>
                          </a:r>
                          <a:r>
                            <a:rPr lang="en-US" dirty="0" smtClean="0"/>
                            <a:t>.</a:t>
                          </a:r>
                          <a:r>
                            <a:rPr lang="en-US" baseline="0" dirty="0" smtClean="0"/>
                            <a:t> at start of study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859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One minus Kaplan-Meier at time </a:t>
                          </a:r>
                          <a:r>
                            <a:rPr lang="en-US" b="1" i="1" dirty="0"/>
                            <a:t>t</a:t>
                          </a:r>
                        </a:p>
                        <a:p>
                          <a:pPr marL="0" algn="l" defTabSz="914400" rtl="0" eaLnBrk="1" latinLnBrk="0" hangingPunct="1"/>
                          <a:r>
                            <a:rPr lang="en-US" sz="1200" b="1" kern="1200" dirty="0">
                              <a:solidFill>
                                <a:schemeClr val="accent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(1-KM)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CH" dirty="0"/>
                        </a:p>
                        <a:p>
                          <a:pPr algn="ctr"/>
                          <a:r>
                            <a:rPr lang="de-CH" dirty="0"/>
                            <a:t>1-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US" dirty="0"/>
                            <a:t> Kaplan-Meier estimator for event </a:t>
                          </a:r>
                          <a:r>
                            <a:rPr lang="en-US" i="1" dirty="0"/>
                            <a:t>k </a:t>
                          </a:r>
                          <a:r>
                            <a:rPr lang="en-US" dirty="0"/>
                            <a:t>at time </a:t>
                          </a:r>
                          <a:r>
                            <a:rPr lang="en-US" i="1" dirty="0"/>
                            <a:t>t</a:t>
                          </a:r>
                        </a:p>
                        <a:p>
                          <a:pPr marL="230188" indent="0"/>
                          <a:r>
                            <a:rPr lang="en-US" sz="1000" dirty="0"/>
                            <a:t>When event </a:t>
                          </a:r>
                          <a:r>
                            <a:rPr lang="en-US" sz="1000" i="1" dirty="0"/>
                            <a:t>k </a:t>
                          </a:r>
                          <a:r>
                            <a:rPr lang="en-US" sz="1000" dirty="0"/>
                            <a:t>is the AE, the AE is counted as an event, patients experiencing the </a:t>
                          </a:r>
                          <a:r>
                            <a:rPr lang="en-US" sz="1000" dirty="0" smtClean="0"/>
                            <a:t>CE </a:t>
                          </a:r>
                          <a:r>
                            <a:rPr lang="en-US" sz="1000" dirty="0"/>
                            <a:t>(without prior AE) are censored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3512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Cumulative incidence function (Aalen-Johansen estimator) at time </a:t>
                          </a:r>
                          <a:r>
                            <a:rPr lang="en-US" b="1" i="1" dirty="0"/>
                            <a:t>t</a:t>
                          </a:r>
                        </a:p>
                        <a:p>
                          <a:pPr marL="0" algn="l" defTabSz="914400" rtl="0" eaLnBrk="1" latinLnBrk="0" hangingPunct="1"/>
                          <a:r>
                            <a:rPr lang="en-US" sz="1200" b="1" kern="1200" dirty="0">
                              <a:solidFill>
                                <a:schemeClr val="accent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(CIF)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CH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de-CH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de-CH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de-CH" sz="12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de-CH" sz="12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r>
                                      <a:rPr lang="de-CH" sz="1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de-CH" sz="1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CH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12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de-CH" sz="1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de-CH" sz="1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de-CH" sz="1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</a:rPr>
                                          <m:t>𝑘𝑗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1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de-CH" sz="1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b="0" i="1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CH" sz="1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i="1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Kaplan-Meier estimator for the composite endpoint (AE or </a:t>
                          </a:r>
                          <a:r>
                            <a:rPr lang="en-US" sz="1200" b="0" i="0" u="none" strike="noStrike" kern="12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CE) 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 time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CH" sz="1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𝑑</a:t>
                          </a:r>
                          <a:r>
                            <a:rPr lang="en-US" sz="1200" b="0" i="0" u="none" strike="noStrike" kern="1200" baseline="-2500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𝑘𝑗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lang="en-US" dirty="0"/>
                            <a:t>#pat. 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experiencing event </a:t>
                          </a:r>
                          <a:r>
                            <a:rPr lang="en-US" sz="1200" b="0" i="1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 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 time point 𝑡</a:t>
                          </a:r>
                          <a:r>
                            <a:rPr lang="en-US" sz="1200" b="0" i="0" u="none" strike="noStrike" kern="1200" baseline="-2500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𝑗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 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𝑛</a:t>
                          </a:r>
                          <a:r>
                            <a:rPr lang="en-US" sz="1200" b="0" i="0" u="none" strike="noStrike" kern="1200" baseline="-2500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𝑗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  </a:t>
                          </a:r>
                          <a:r>
                            <a:rPr lang="en-US" dirty="0"/>
                            <a:t>#pat. 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under observation before </a:t>
                          </a:r>
                          <a:r>
                            <a:rPr lang="en-US" sz="1200" b="0" i="0" u="none" strike="noStrike" kern="1200" baseline="0" dirty="0" err="1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timepoint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𝑡</a:t>
                          </a:r>
                          <a:r>
                            <a:rPr lang="en-US" sz="1200" b="0" i="0" u="none" strike="noStrike" kern="1200" baseline="-2500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𝑗</a:t>
                          </a:r>
                          <a:endParaRPr lang="en-US" baseline="-25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1020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Parametric estimator based on the incidence density</a:t>
                          </a:r>
                          <a:r>
                            <a:rPr lang="en-US" b="1" i="1" dirty="0"/>
                            <a:t> </a:t>
                          </a:r>
                          <a:r>
                            <a:rPr lang="en-US" b="1" dirty="0"/>
                            <a:t>taking </a:t>
                          </a:r>
                          <a:r>
                            <a:rPr lang="en-US" b="1" dirty="0" smtClean="0"/>
                            <a:t>CE </a:t>
                          </a:r>
                          <a:r>
                            <a:rPr lang="en-US" b="1" dirty="0"/>
                            <a:t>into account at time </a:t>
                          </a:r>
                          <a:r>
                            <a:rPr lang="en-US" b="1" i="1" dirty="0"/>
                            <a:t>t</a:t>
                          </a:r>
                        </a:p>
                        <a:p>
                          <a:pPr marL="0" algn="l" defTabSz="914400" rtl="0" eaLnBrk="1" latinLnBrk="0" hangingPunct="1"/>
                          <a:r>
                            <a:rPr lang="en-US" sz="1200" b="1" kern="1200" dirty="0">
                              <a:solidFill>
                                <a:schemeClr val="accent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(PCIF)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𝐼𝐷</m:t>
                                      </m:r>
                                    </m:e>
                                    <m:sub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1200" b="0" i="1" smtClean="0">
                                          <a:latin typeface="Cambria Math" panose="02040503050406030204" pitchFamily="18" charset="0"/>
                                        </a:rPr>
                                        <m:t>𝐼𝐷</m:t>
                                      </m:r>
                                    </m:e>
                                    <m:sub>
                                      <m:r>
                                        <a:rPr lang="de-CH" sz="1200" b="0" i="1" smtClean="0">
                                          <a:latin typeface="Cambria Math" panose="02040503050406030204" pitchFamily="18" charset="0"/>
                                        </a:rPr>
                                        <m:t>𝑎𝑙𝑙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i="1" dirty="0"/>
                            <a:t>(1-exp(-t *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200" b="0" i="1" smtClean="0">
                                      <a:latin typeface="Cambria Math" panose="02040503050406030204" pitchFamily="18" charset="0"/>
                                    </a:rPr>
                                    <m:t>𝐼𝐷</m:t>
                                  </m:r>
                                </m:e>
                                <m:sub>
                                  <m:r>
                                    <a:rPr lang="de-CH" sz="1200" b="0" i="1" smtClean="0">
                                      <a:latin typeface="Cambria Math" panose="02040503050406030204" pitchFamily="18" charset="0"/>
                                    </a:rPr>
                                    <m:t>𝑎𝑙𝑙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i="1" dirty="0"/>
                            <a:t>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𝐼𝐷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:  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incidence density for event </a:t>
                          </a:r>
                          <a:r>
                            <a:rPr lang="en-US" sz="1200" b="0" i="1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 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i.e.</a:t>
                          </a:r>
                          <a:r>
                            <a:rPr lang="en-US" sz="1200" b="0" i="1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200" b="0" i="1" u="none" strike="noStrike" kern="1200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de-CH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oMath>
                          </a14:m>
                          <a:endParaRPr lang="en-US" dirty="0"/>
                        </a:p>
                        <a:p>
                          <a:pPr marL="628650" lvl="1" indent="-1714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lang="en-US" dirty="0"/>
                            <a:t>#pat. 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experiencing event </a:t>
                          </a:r>
                          <a:r>
                            <a:rPr lang="en-US" sz="1200" b="0" i="1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</a:p>
                        <a:p>
                          <a:pPr marL="628650" lvl="1" indent="-1714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CH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1200" b="0" i="1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population time (person-time) at risk</a:t>
                          </a:r>
                          <a:endParaRPr lang="en-US" sz="1200" b="0" i="1" u="none" strike="noStrike" kern="1200" baseline="0" dirty="0"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𝐼𝐷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𝑎𝑙𝑙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𝐼𝐷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i="0" u="none" strike="noStrike" kern="1200" baseline="0" dirty="0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𝐼𝐷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6282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374934"/>
                  </p:ext>
                </p:extLst>
              </p:nvPr>
            </p:nvGraphicFramePr>
            <p:xfrm>
              <a:off x="391998" y="823359"/>
              <a:ext cx="8025892" cy="3509264"/>
            </p:xfrm>
            <a:graphic>
              <a:graphicData uri="http://schemas.openxmlformats.org/drawingml/2006/table">
                <a:tbl>
                  <a:tblPr firstRow="1" bandRow="1">
                    <a:tableStyleId>{1C5780E6-A8F4-46B0-B82D-9E7F56C639EF}</a:tableStyleId>
                  </a:tblPr>
                  <a:tblGrid>
                    <a:gridCol w="2207578">
                      <a:extLst>
                        <a:ext uri="{9D8B030D-6E8A-4147-A177-3AD203B41FA5}">
                          <a16:colId xmlns:a16="http://schemas.microsoft.com/office/drawing/2014/main" val="1470842937"/>
                        </a:ext>
                      </a:extLst>
                    </a:gridCol>
                    <a:gridCol w="1769215">
                      <a:extLst>
                        <a:ext uri="{9D8B030D-6E8A-4147-A177-3AD203B41FA5}">
                          <a16:colId xmlns:a16="http://schemas.microsoft.com/office/drawing/2014/main" val="142271461"/>
                        </a:ext>
                      </a:extLst>
                    </a:gridCol>
                    <a:gridCol w="4049099">
                      <a:extLst>
                        <a:ext uri="{9D8B030D-6E8A-4147-A177-3AD203B41FA5}">
                          <a16:colId xmlns:a16="http://schemas.microsoft.com/office/drawing/2014/main" val="41410305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79531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Incidence proportion </a:t>
                          </a:r>
                          <a:r>
                            <a:rPr lang="en-US" b="1" dirty="0" smtClean="0"/>
                            <a:t>at time </a:t>
                          </a:r>
                          <a:r>
                            <a:rPr lang="en-US" b="1" i="1" dirty="0" smtClean="0"/>
                            <a:t>t</a:t>
                          </a:r>
                          <a:endParaRPr lang="en-US" b="1" i="1" dirty="0"/>
                        </a:p>
                        <a:p>
                          <a:r>
                            <a:rPr lang="en-US" b="1" dirty="0">
                              <a:solidFill>
                                <a:schemeClr val="accent2"/>
                              </a:solidFill>
                            </a:rPr>
                            <a:t>(IP)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399" t="-58095" r="-228866" b="-4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343" t="-58095" r="-301" b="-4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596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One minus Kaplan-Meier at time </a:t>
                          </a:r>
                          <a:r>
                            <a:rPr lang="en-US" b="1" i="1" dirty="0"/>
                            <a:t>t</a:t>
                          </a:r>
                        </a:p>
                        <a:p>
                          <a:pPr marL="0" algn="l" defTabSz="914400" rtl="0" eaLnBrk="1" latinLnBrk="0" hangingPunct="1"/>
                          <a:r>
                            <a:rPr lang="en-US" sz="1200" b="1" kern="1200" dirty="0">
                              <a:solidFill>
                                <a:schemeClr val="accent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(1-KM)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399" t="-158095" r="-228866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343" t="-158095" r="-301" b="-3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3512475"/>
                      </a:ext>
                    </a:extLst>
                  </a:tr>
                  <a:tr h="852424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Cumulative incidence function (Aalen-Johansen estimator) at time </a:t>
                          </a:r>
                          <a:r>
                            <a:rPr lang="en-US" b="1" i="1" dirty="0"/>
                            <a:t>t</a:t>
                          </a:r>
                        </a:p>
                        <a:p>
                          <a:pPr marL="0" algn="l" defTabSz="914400" rtl="0" eaLnBrk="1" latinLnBrk="0" hangingPunct="1"/>
                          <a:r>
                            <a:rPr lang="en-US" sz="1200" b="1" kern="1200" dirty="0">
                              <a:solidFill>
                                <a:schemeClr val="accent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(CIF)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399" t="-193571" r="-228866" b="-12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343" t="-193571" r="-301" b="-12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1020947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Parametric estimator based on the incidence density</a:t>
                          </a:r>
                          <a:r>
                            <a:rPr lang="en-US" b="1" i="1" dirty="0"/>
                            <a:t> </a:t>
                          </a:r>
                          <a:r>
                            <a:rPr lang="en-US" b="1" dirty="0"/>
                            <a:t>taking </a:t>
                          </a:r>
                          <a:r>
                            <a:rPr lang="en-US" b="1" dirty="0" smtClean="0"/>
                            <a:t>CE </a:t>
                          </a:r>
                          <a:r>
                            <a:rPr lang="en-US" b="1" dirty="0"/>
                            <a:t>into account at time </a:t>
                          </a:r>
                          <a:r>
                            <a:rPr lang="en-US" b="1" i="1" dirty="0"/>
                            <a:t>t</a:t>
                          </a:r>
                        </a:p>
                        <a:p>
                          <a:pPr marL="0" algn="l" defTabSz="914400" rtl="0" eaLnBrk="1" latinLnBrk="0" hangingPunct="1"/>
                          <a:r>
                            <a:rPr lang="en-US" sz="1200" b="1" kern="1200" dirty="0">
                              <a:solidFill>
                                <a:schemeClr val="accent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(PCIF)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399" t="-249091" r="-228866" b="-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343" t="-249091" r="-301" b="-78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62820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Left Brace 9"/>
          <p:cNvSpPr/>
          <p:nvPr/>
        </p:nvSpPr>
        <p:spPr>
          <a:xfrm>
            <a:off x="4329329" y="1244569"/>
            <a:ext cx="151231" cy="5397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4329329" y="1885950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4347841" y="2508063"/>
            <a:ext cx="132719" cy="7494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347841" y="3409950"/>
            <a:ext cx="132719" cy="8255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9433" y="4413706"/>
            <a:ext cx="342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#pat.= number of patients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3539" y="908257"/>
            <a:ext cx="67570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NewRomanPSMT"/>
              </a:rPr>
              <a:t>Indexing by </a:t>
            </a:r>
            <a:r>
              <a:rPr lang="en-US" sz="1200" i="1" dirty="0">
                <a:latin typeface="TimesNewRomanPSMT"/>
              </a:rPr>
              <a:t>k</a:t>
            </a:r>
            <a:r>
              <a:rPr lang="en-US" sz="1200" dirty="0">
                <a:latin typeface="TimesNewRomanPSMT"/>
              </a:rPr>
              <a:t>, the event type </a:t>
            </a:r>
            <a:r>
              <a:rPr lang="en-US" sz="1200" i="1" dirty="0">
                <a:latin typeface="TimesNewRomanPS-ItalicMT"/>
              </a:rPr>
              <a:t>k</a:t>
            </a:r>
            <a:r>
              <a:rPr lang="en-US" sz="1200" dirty="0">
                <a:latin typeface="TimesNewRomanPSMT"/>
              </a:rPr>
              <a:t>=AE or </a:t>
            </a:r>
            <a:r>
              <a:rPr lang="en-US" sz="1200" i="1" dirty="0" smtClean="0">
                <a:latin typeface="TimesNewRomanPS-ItalicMT"/>
              </a:rPr>
              <a:t>k</a:t>
            </a:r>
            <a:r>
              <a:rPr lang="en-US" sz="1200" dirty="0" smtClean="0">
                <a:latin typeface="TimesNewRomanPSMT"/>
              </a:rPr>
              <a:t>=CE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04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Case </a:t>
            </a:r>
            <a:r>
              <a:rPr lang="de-CH" dirty="0" err="1" smtClean="0"/>
              <a:t>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Case </a:t>
            </a:r>
            <a:r>
              <a:rPr lang="de-CH" dirty="0" err="1"/>
              <a:t>study</a:t>
            </a:r>
            <a:r>
              <a:rPr lang="de-CH" dirty="0"/>
              <a:t> (</a:t>
            </a:r>
            <a:r>
              <a:rPr lang="de-CH" dirty="0" smtClean="0"/>
              <a:t>1/5) </a:t>
            </a:r>
            <a:r>
              <a:rPr lang="de-CH" dirty="0"/>
              <a:t/>
            </a:r>
            <a:br>
              <a:rPr lang="de-CH" dirty="0"/>
            </a:br>
            <a:r>
              <a:rPr lang="de-CH" sz="2700" dirty="0">
                <a:solidFill>
                  <a:schemeClr val="accent2"/>
                </a:solidFill>
              </a:rPr>
              <a:t>a </a:t>
            </a:r>
            <a:r>
              <a:rPr lang="de-CH" sz="2700" dirty="0" err="1">
                <a:solidFill>
                  <a:schemeClr val="accent2"/>
                </a:solidFill>
              </a:rPr>
              <a:t>phase</a:t>
            </a:r>
            <a:r>
              <a:rPr lang="de-CH" sz="2700" dirty="0">
                <a:solidFill>
                  <a:schemeClr val="accent2"/>
                </a:solidFill>
              </a:rPr>
              <a:t> III </a:t>
            </a:r>
            <a:r>
              <a:rPr lang="de-CH" sz="2700" dirty="0" err="1">
                <a:solidFill>
                  <a:schemeClr val="accent2"/>
                </a:solidFill>
              </a:rPr>
              <a:t>study</a:t>
            </a:r>
            <a:r>
              <a:rPr lang="de-CH" sz="2700" dirty="0">
                <a:solidFill>
                  <a:schemeClr val="accent2"/>
                </a:solidFill>
              </a:rPr>
              <a:t> in </a:t>
            </a:r>
            <a:r>
              <a:rPr lang="de-CH" sz="2700" dirty="0" err="1">
                <a:solidFill>
                  <a:schemeClr val="accent2"/>
                </a:solidFill>
              </a:rPr>
              <a:t>breast</a:t>
            </a:r>
            <a:r>
              <a:rPr lang="de-CH" sz="2700" dirty="0">
                <a:solidFill>
                  <a:schemeClr val="accent2"/>
                </a:solidFill>
              </a:rPr>
              <a:t> </a:t>
            </a:r>
            <a:r>
              <a:rPr lang="de-CH" sz="2700" dirty="0" err="1">
                <a:solidFill>
                  <a:schemeClr val="accent2"/>
                </a:solidFill>
              </a:rPr>
              <a:t>cancer</a:t>
            </a:r>
            <a:r>
              <a:rPr lang="de-CH" sz="2700" dirty="0">
                <a:solidFill>
                  <a:schemeClr val="accent2"/>
                </a:solidFill>
              </a:rPr>
              <a:t> </a:t>
            </a:r>
            <a:r>
              <a:rPr lang="de-CH" sz="2700" dirty="0" err="1">
                <a:solidFill>
                  <a:schemeClr val="accent2"/>
                </a:solidFill>
              </a:rPr>
              <a:t>study</a:t>
            </a:r>
            <a:r>
              <a:rPr lang="de-CH" sz="2700" dirty="0">
                <a:solidFill>
                  <a:schemeClr val="accent2"/>
                </a:solidFill>
              </a:rPr>
              <a:t/>
            </a:r>
            <a:br>
              <a:rPr lang="de-CH" sz="2700" dirty="0">
                <a:solidFill>
                  <a:schemeClr val="accent2"/>
                </a:solidFill>
              </a:rPr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03819"/>
            <a:ext cx="8229600" cy="3105375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CH" b="1" dirty="0"/>
              <a:t>AE: </a:t>
            </a:r>
            <a:r>
              <a:rPr lang="en-US" b="1" dirty="0"/>
              <a:t>most commonly observed </a:t>
            </a:r>
            <a:r>
              <a:rPr lang="en-US" b="1" dirty="0" smtClean="0"/>
              <a:t>AE - </a:t>
            </a:r>
            <a:r>
              <a:rPr lang="de-CH" b="1" dirty="0" err="1" smtClean="0"/>
              <a:t>stomatitis</a:t>
            </a:r>
            <a:endParaRPr lang="de-CH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Stomatitis is defined as a Grouping </a:t>
            </a:r>
            <a:r>
              <a:rPr lang="en-US" dirty="0"/>
              <a:t>of </a:t>
            </a:r>
            <a:r>
              <a:rPr lang="en-US" dirty="0" smtClean="0"/>
              <a:t>Preferred Terms </a:t>
            </a:r>
            <a:r>
              <a:rPr lang="en-US" dirty="0"/>
              <a:t>in </a:t>
            </a:r>
            <a:r>
              <a:rPr lang="en-US" dirty="0" err="1"/>
              <a:t>MedDRA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err="1"/>
              <a:t>Mostly</a:t>
            </a:r>
            <a:r>
              <a:rPr lang="de-CH" dirty="0"/>
              <a:t> </a:t>
            </a:r>
            <a:r>
              <a:rPr lang="en-US" dirty="0"/>
              <a:t>occurring within first 56 days of study treatment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At CSR, </a:t>
            </a:r>
            <a:r>
              <a:rPr lang="en-US" dirty="0"/>
              <a:t>321 patients out of 482 reported stomatitis (IP</a:t>
            </a:r>
            <a:r>
              <a:rPr lang="en-US" sz="1200" dirty="0"/>
              <a:t>AE</a:t>
            </a:r>
            <a:r>
              <a:rPr lang="en-US" dirty="0"/>
              <a:t>=0.67)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b="1" dirty="0" smtClean="0"/>
              <a:t>CE</a:t>
            </a:r>
            <a:endParaRPr lang="de-CH" b="1" dirty="0"/>
          </a:p>
          <a:p>
            <a:pPr marL="573088" lvl="1" indent="-231775">
              <a:buFont typeface="Arial" panose="020B0604020202020204" pitchFamily="34" charset="0"/>
              <a:buChar char="•"/>
            </a:pPr>
            <a:r>
              <a:rPr lang="en-US" dirty="0" smtClean="0"/>
              <a:t>Permanent </a:t>
            </a:r>
            <a:r>
              <a:rPr lang="en-US" dirty="0"/>
              <a:t>discontinuation from study </a:t>
            </a:r>
            <a:r>
              <a:rPr lang="en-US" dirty="0" smtClean="0"/>
              <a:t>treatment including death</a:t>
            </a:r>
            <a:endParaRPr lang="en-US" dirty="0"/>
          </a:p>
          <a:p>
            <a:pPr marL="746125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Per protocol, safety reported up to 28 days after last dose intake</a:t>
            </a:r>
          </a:p>
          <a:p>
            <a:pPr marL="573088" lvl="1" indent="-231775">
              <a:buFont typeface="Arial" panose="020B0604020202020204" pitchFamily="34" charset="0"/>
              <a:buChar char="•"/>
            </a:pPr>
            <a:r>
              <a:rPr lang="de-CH" dirty="0"/>
              <a:t>At CSR, </a:t>
            </a:r>
            <a:r>
              <a:rPr lang="en-US" dirty="0"/>
              <a:t>117 patients out of 482 had a </a:t>
            </a:r>
            <a:r>
              <a:rPr lang="en-US" dirty="0" smtClean="0"/>
              <a:t>CE </a:t>
            </a:r>
            <a:r>
              <a:rPr lang="en-US" dirty="0"/>
              <a:t>without prior AE</a:t>
            </a:r>
            <a:r>
              <a:rPr lang="en-US" sz="1400" dirty="0"/>
              <a:t> </a:t>
            </a:r>
            <a:r>
              <a:rPr lang="en-US" dirty="0"/>
              <a:t>(</a:t>
            </a:r>
            <a:r>
              <a:rPr lang="en-US" dirty="0" smtClean="0"/>
              <a:t>IP</a:t>
            </a:r>
            <a:r>
              <a:rPr lang="en-US" sz="1200" dirty="0" smtClean="0"/>
              <a:t>CE</a:t>
            </a:r>
            <a:r>
              <a:rPr lang="en-US" dirty="0" smtClean="0"/>
              <a:t>=0.24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Follow-up time for </a:t>
            </a:r>
            <a:r>
              <a:rPr lang="en-US" b="1" dirty="0" smtClean="0"/>
              <a:t>study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Driven </a:t>
            </a:r>
            <a:r>
              <a:rPr lang="en-US" dirty="0"/>
              <a:t>by primary efficacy endpoint (progression-free-survival</a:t>
            </a:r>
            <a:r>
              <a:rPr lang="en-US" dirty="0" smtClean="0"/>
              <a:t>): until sufficient number of PFS events to achieve pre-specified power i.e. irrespective of safety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 smtClean="0"/>
              <a:t>Individual </a:t>
            </a:r>
            <a:r>
              <a:rPr lang="de-CH" dirty="0" err="1" smtClean="0"/>
              <a:t>treatment</a:t>
            </a:r>
            <a:r>
              <a:rPr lang="de-CH" dirty="0" smtClean="0"/>
              <a:t> </a:t>
            </a:r>
            <a:r>
              <a:rPr lang="de-CH" dirty="0" err="1" smtClean="0"/>
              <a:t>duration</a:t>
            </a:r>
            <a:r>
              <a:rPr lang="de-CH" dirty="0" smtClean="0"/>
              <a:t>: </a:t>
            </a:r>
            <a:r>
              <a:rPr lang="de-CH" dirty="0" err="1" smtClean="0"/>
              <a:t>until</a:t>
            </a:r>
            <a:r>
              <a:rPr lang="de-CH" dirty="0" smtClean="0"/>
              <a:t> </a:t>
            </a:r>
            <a:r>
              <a:rPr lang="de-CH" dirty="0" err="1" smtClean="0"/>
              <a:t>disease</a:t>
            </a:r>
            <a:r>
              <a:rPr lang="de-CH" dirty="0" smtClean="0"/>
              <a:t> </a:t>
            </a:r>
            <a:r>
              <a:rPr lang="de-CH" dirty="0" err="1" smtClean="0"/>
              <a:t>progression</a:t>
            </a:r>
            <a:r>
              <a:rPr lang="de-CH" dirty="0" smtClean="0"/>
              <a:t>, </a:t>
            </a:r>
            <a:r>
              <a:rPr lang="de-CH" dirty="0" err="1" smtClean="0"/>
              <a:t>toxicity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cut</a:t>
            </a:r>
            <a:r>
              <a:rPr lang="de-CH" dirty="0" smtClean="0"/>
              <a:t>-off </a:t>
            </a:r>
            <a:r>
              <a:rPr lang="de-CH" dirty="0" err="1" smtClean="0"/>
              <a:t>date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primary</a:t>
            </a:r>
            <a:r>
              <a:rPr lang="de-CH" dirty="0" smtClean="0"/>
              <a:t> </a:t>
            </a:r>
            <a:r>
              <a:rPr lang="de-CH" dirty="0" err="1" smtClean="0"/>
              <a:t>analysis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Median exposure time 168 days (range: 7 to 703)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22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Case </a:t>
            </a:r>
            <a:r>
              <a:rPr lang="de-CH" dirty="0" err="1"/>
              <a:t>study</a:t>
            </a:r>
            <a:r>
              <a:rPr lang="de-CH" dirty="0"/>
              <a:t> (</a:t>
            </a:r>
            <a:r>
              <a:rPr lang="de-CH" dirty="0" smtClean="0"/>
              <a:t>2/5)</a:t>
            </a:r>
            <a:r>
              <a:rPr lang="de-CH" dirty="0"/>
              <a:t/>
            </a:r>
            <a:br>
              <a:rPr lang="de-CH" dirty="0"/>
            </a:br>
            <a:r>
              <a:rPr lang="de-CH" sz="2400" dirty="0" smtClean="0">
                <a:solidFill>
                  <a:schemeClr val="accent2"/>
                </a:solidFill>
              </a:rPr>
              <a:t>Final </a:t>
            </a:r>
            <a:r>
              <a:rPr lang="de-CH" sz="2400" dirty="0" err="1" smtClean="0">
                <a:solidFill>
                  <a:schemeClr val="accent2"/>
                </a:solidFill>
              </a:rPr>
              <a:t>study</a:t>
            </a:r>
            <a:r>
              <a:rPr lang="de-CH" sz="2400" dirty="0" smtClean="0">
                <a:solidFill>
                  <a:schemeClr val="accent2"/>
                </a:solidFill>
              </a:rPr>
              <a:t> </a:t>
            </a:r>
            <a:r>
              <a:rPr lang="de-CH" sz="2400" dirty="0" err="1">
                <a:solidFill>
                  <a:schemeClr val="accent2"/>
                </a:solidFill>
              </a:rPr>
              <a:t>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PSI Basel 29OCT2019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180091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At </a:t>
            </a:r>
            <a:r>
              <a:rPr lang="de-CH" dirty="0" err="1"/>
              <a:t>max</a:t>
            </a:r>
            <a:r>
              <a:rPr lang="de-CH" dirty="0"/>
              <a:t> follow-</a:t>
            </a:r>
            <a:r>
              <a:rPr lang="de-CH" dirty="0" err="1"/>
              <a:t>up</a:t>
            </a:r>
            <a:r>
              <a:rPr lang="de-CH" dirty="0"/>
              <a:t> </a:t>
            </a:r>
            <a:r>
              <a:rPr lang="de-CH" dirty="0" smtClean="0"/>
              <a:t>(FU) time</a:t>
            </a:r>
            <a:r>
              <a:rPr lang="de-CH" dirty="0"/>
              <a:t>,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5562600" y="2200184"/>
            <a:ext cx="304800" cy="14383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23" y="4552930"/>
            <a:ext cx="861135" cy="2286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2200185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IP and CIF </a:t>
            </a:r>
            <a:r>
              <a:rPr lang="de-CH" dirty="0" err="1" smtClean="0"/>
              <a:t>similar</a:t>
            </a:r>
            <a:r>
              <a:rPr lang="de-CH" dirty="0" smtClean="0"/>
              <a:t> </a:t>
            </a:r>
            <a:r>
              <a:rPr lang="de-CH" dirty="0" err="1" smtClean="0"/>
              <a:t>results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1-KM </a:t>
            </a:r>
            <a:r>
              <a:rPr lang="de-CH" dirty="0" err="1"/>
              <a:t>and</a:t>
            </a:r>
            <a:r>
              <a:rPr lang="de-CH" dirty="0"/>
              <a:t> PCIF </a:t>
            </a:r>
            <a:r>
              <a:rPr lang="de-CH" dirty="0" err="1"/>
              <a:t>provide</a:t>
            </a:r>
            <a:r>
              <a:rPr lang="de-CH" dirty="0"/>
              <a:t> a </a:t>
            </a:r>
            <a:r>
              <a:rPr lang="de-CH" dirty="0" err="1"/>
              <a:t>higher</a:t>
            </a:r>
            <a:r>
              <a:rPr lang="de-CH" dirty="0"/>
              <a:t> </a:t>
            </a:r>
            <a:r>
              <a:rPr lang="de-CH" dirty="0" err="1" smtClean="0"/>
              <a:t>estimate</a:t>
            </a:r>
            <a:r>
              <a:rPr lang="de-CH" dirty="0" smtClean="0"/>
              <a:t> </a:t>
            </a:r>
            <a:r>
              <a:rPr lang="de-CH" dirty="0" err="1" smtClean="0"/>
              <a:t>than</a:t>
            </a:r>
            <a:r>
              <a:rPr lang="de-CH" dirty="0" smtClean="0"/>
              <a:t> IP </a:t>
            </a:r>
            <a:r>
              <a:rPr lang="de-CH" dirty="0" err="1" smtClean="0"/>
              <a:t>and</a:t>
            </a:r>
            <a:r>
              <a:rPr lang="de-CH" dirty="0" smtClean="0"/>
              <a:t> CIF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8552" r="12143" b="5790"/>
          <a:stretch/>
        </p:blipFill>
        <p:spPr>
          <a:xfrm>
            <a:off x="1464731" y="1498355"/>
            <a:ext cx="2590800" cy="297839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939540" y="4248150"/>
            <a:ext cx="0" cy="205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89704"/>
          <a:stretch/>
        </p:blipFill>
        <p:spPr>
          <a:xfrm>
            <a:off x="855134" y="1489888"/>
            <a:ext cx="685800" cy="31743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05200" y="4453480"/>
            <a:ext cx="9144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dirty="0" smtClean="0"/>
              <a:t>Max FU time</a:t>
            </a:r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89013" t="31225" b="34503"/>
          <a:stretch/>
        </p:blipFill>
        <p:spPr>
          <a:xfrm>
            <a:off x="4232184" y="2215000"/>
            <a:ext cx="865887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ECK" val="LegalDisclaimerNO"/>
</p:tagLst>
</file>

<file path=ppt/theme/theme1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7c986eff9edf9e6b398fcaa9dc54dff0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b581edb5e3c0c5e62b5d7ba68eb4e0ce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F48C2D-FEF8-4397-8B29-F668E7FA8490}"/>
</file>

<file path=customXml/itemProps2.xml><?xml version="1.0" encoding="utf-8"?>
<ds:datastoreItem xmlns:ds="http://schemas.openxmlformats.org/officeDocument/2006/customXml" ds:itemID="{99CD4AB1-186A-4234-9149-216D99F8ED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BC9114-D95C-4318-B133-ADF0351EDEA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5c4b0372-18df-4a41-a5e3-4daf47e95cab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1919</Words>
  <Application>Microsoft Office PowerPoint</Application>
  <PresentationFormat>On-screen Show (16:9)</PresentationFormat>
  <Paragraphs>318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Arial Regular</vt:lpstr>
      <vt:lpstr>Cambria Math</vt:lpstr>
      <vt:lpstr>TimesNewRomanPS-ItalicMT</vt:lpstr>
      <vt:lpstr>TimesNewRomanPSMT</vt:lpstr>
      <vt:lpstr>Wingdings</vt:lpstr>
      <vt:lpstr>Novartis 2016</vt:lpstr>
      <vt:lpstr>Quantitative assessment of adverse events in clinical trials: comparison of methods at interim and final analysis</vt:lpstr>
      <vt:lpstr>Disclaimer</vt:lpstr>
      <vt:lpstr>Objective</vt:lpstr>
      <vt:lpstr>Setting</vt:lpstr>
      <vt:lpstr>Adverse event &amp; Competing event Definition</vt:lpstr>
      <vt:lpstr>Methods compared &amp; definitions</vt:lpstr>
      <vt:lpstr>Case study</vt:lpstr>
      <vt:lpstr>Case study (1/5)  a phase III study in breast cancer study   </vt:lpstr>
      <vt:lpstr>Case study (2/5) Final study results</vt:lpstr>
      <vt:lpstr>Case study (3/5) </vt:lpstr>
      <vt:lpstr>Case study (4/5) IA vs. Final study results</vt:lpstr>
      <vt:lpstr>Case study (4/5) IA vs. Final study results</vt:lpstr>
      <vt:lpstr>Objective - revisited</vt:lpstr>
      <vt:lpstr>Simulation study</vt:lpstr>
      <vt:lpstr>Investigate AE and CE hazard impact Illustration 1: AE only, no CE</vt:lpstr>
      <vt:lpstr>Investigate AE and CE hazard impact Illustration 2: AE and CE</vt:lpstr>
      <vt:lpstr>Investigate AE and CE hazard impact </vt:lpstr>
      <vt:lpstr>Investigation plan</vt:lpstr>
      <vt:lpstr>Simulation set up &amp; scenarios</vt:lpstr>
      <vt:lpstr>Assessment method</vt:lpstr>
      <vt:lpstr>Results  Constant hazard</vt:lpstr>
      <vt:lpstr>Results  Constant hazard</vt:lpstr>
      <vt:lpstr>Results  Non-constant hazard</vt:lpstr>
      <vt:lpstr>Results  Non-constant hazard</vt:lpstr>
      <vt:lpstr>Conclusion (1/2)</vt:lpstr>
      <vt:lpstr>Conclusion (2/2) Back to initial question</vt:lpstr>
      <vt:lpstr>References</vt:lpstr>
      <vt:lpstr>PowerPoint Presentation</vt:lpstr>
    </vt:vector>
  </TitlesOfParts>
  <Company>Novartis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assessment of adverse events in clinical trials - comparison of methods at an interim and the final analysis</dc:title>
  <dc:creator>Jehl, Valentine</dc:creator>
  <cp:lastModifiedBy>Lawrence, David</cp:lastModifiedBy>
  <cp:revision>152</cp:revision>
  <cp:lastPrinted>2017-09-27T16:10:53Z</cp:lastPrinted>
  <dcterms:created xsi:type="dcterms:W3CDTF">2019-10-03T11:38:41Z</dcterms:created>
  <dcterms:modified xsi:type="dcterms:W3CDTF">2019-11-11T07:13:47Z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Name">
    <vt:lpwstr/>
  </property>
  <property fmtid="{D5CDD505-2E9C-101B-9397-08002B2CF9AE}" pid="3" name="ConfidentialityLevel">
    <vt:lpwstr>None (no value displayed on slides)</vt:lpwstr>
  </property>
  <property fmtid="{D5CDD505-2E9C-101B-9397-08002B2CF9AE}" pid="4" name="HideFooter">
    <vt:bool>false</vt:bool>
  </property>
  <property fmtid="{D5CDD505-2E9C-101B-9397-08002B2CF9AE}" pid="5" name="MSIP_Label_4929bff8-5b33-42aa-95d2-28f72e792cb0_Enabled">
    <vt:lpwstr>True</vt:lpwstr>
  </property>
  <property fmtid="{D5CDD505-2E9C-101B-9397-08002B2CF9AE}" pid="6" name="MSIP_Label_4929bff8-5b33-42aa-95d2-28f72e792cb0_SiteId">
    <vt:lpwstr>f35a6974-607f-47d4-82d7-ff31d7dc53a5</vt:lpwstr>
  </property>
  <property fmtid="{D5CDD505-2E9C-101B-9397-08002B2CF9AE}" pid="7" name="MSIP_Label_4929bff8-5b33-42aa-95d2-28f72e792cb0_Owner">
    <vt:lpwstr>LAWREDA3@novartis.net</vt:lpwstr>
  </property>
  <property fmtid="{D5CDD505-2E9C-101B-9397-08002B2CF9AE}" pid="8" name="MSIP_Label_4929bff8-5b33-42aa-95d2-28f72e792cb0_SetDate">
    <vt:lpwstr>2019-11-11T07:13:30.3326452Z</vt:lpwstr>
  </property>
  <property fmtid="{D5CDD505-2E9C-101B-9397-08002B2CF9AE}" pid="9" name="MSIP_Label_4929bff8-5b33-42aa-95d2-28f72e792cb0_Name">
    <vt:lpwstr>Business Use Only</vt:lpwstr>
  </property>
  <property fmtid="{D5CDD505-2E9C-101B-9397-08002B2CF9AE}" pid="10" name="MSIP_Label_4929bff8-5b33-42aa-95d2-28f72e792cb0_Application">
    <vt:lpwstr>Microsoft Azure Information Protection</vt:lpwstr>
  </property>
  <property fmtid="{D5CDD505-2E9C-101B-9397-08002B2CF9AE}" pid="11" name="MSIP_Label_4929bff8-5b33-42aa-95d2-28f72e792cb0_ActionId">
    <vt:lpwstr>886ca8e5-8cf3-45a1-b33a-0829da876429</vt:lpwstr>
  </property>
  <property fmtid="{D5CDD505-2E9C-101B-9397-08002B2CF9AE}" pid="12" name="MSIP_Label_4929bff8-5b33-42aa-95d2-28f72e792cb0_Extended_MSFT_Method">
    <vt:lpwstr>Automatic</vt:lpwstr>
  </property>
  <property fmtid="{D5CDD505-2E9C-101B-9397-08002B2CF9AE}" pid="13" name="Confidentiality">
    <vt:lpwstr>Business Use Only</vt:lpwstr>
  </property>
  <property fmtid="{D5CDD505-2E9C-101B-9397-08002B2CF9AE}" pid="14" name="ContentTypeId">
    <vt:lpwstr>0x010100FE75E9266EDB6945AAE4FDCF515F0563</vt:lpwstr>
  </property>
</Properties>
</file>