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7" r:id="rId5"/>
    <p:sldId id="264" r:id="rId6"/>
    <p:sldId id="269" r:id="rId7"/>
    <p:sldId id="259" r:id="rId8"/>
    <p:sldId id="265" r:id="rId9"/>
    <p:sldId id="266" r:id="rId10"/>
    <p:sldId id="262"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B5CD"/>
    <a:srgbClr val="00597C"/>
    <a:srgbClr val="008000"/>
    <a:srgbClr val="CC3399"/>
    <a:srgbClr val="ABABAB"/>
    <a:srgbClr val="F46920"/>
    <a:srgbClr val="FFAF00"/>
    <a:srgbClr val="4472C4"/>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2E7069-5E30-4F95-8BAD-D838FB8DFFE4}" v="121" dt="2023-11-22T09:54:59.7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6" d="100"/>
          <a:sy n="66" d="100"/>
        </p:scale>
        <p:origin x="676" y="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D65ABF-8E6E-45B2-8B55-5E471CAA872B}" type="datetimeFigureOut">
              <a:rPr lang="en-GB" smtClean="0"/>
              <a:t>14/11/2025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1455AE-A15A-46F6-BD81-4F25A4D0CAF1}" type="slidenum">
              <a:rPr lang="en-GB" smtClean="0"/>
              <a:t>‹#›</a:t>
            </a:fld>
            <a:endParaRPr lang="en-GB"/>
          </a:p>
        </p:txBody>
      </p:sp>
    </p:spTree>
    <p:extLst>
      <p:ext uri="{BB962C8B-B14F-4D97-AF65-F5344CB8AC3E}">
        <p14:creationId xmlns:p14="http://schemas.microsoft.com/office/powerpoint/2010/main" val="19093333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C2DC6-3F5C-882D-6CDD-2D6252A8A98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E86762C-F380-E33C-3C52-A9B825BD96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5370D7B-B6A5-D232-7BF6-F8333CCF5A3A}"/>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5" name="Footer Placeholder 4">
            <a:extLst>
              <a:ext uri="{FF2B5EF4-FFF2-40B4-BE49-F238E27FC236}">
                <a16:creationId xmlns:a16="http://schemas.microsoft.com/office/drawing/2014/main" id="{AFDB616F-01CB-03F1-5766-A91270E370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36DAF7-ECE9-D8C6-DD06-55EBA5F5CBE5}"/>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1367694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F2272-1AAB-5552-915B-D7EA75B69B7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E42F4F-06A1-992D-6290-7343E22536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D6657F-8E58-00B4-4AC6-85DA13FACF45}"/>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5" name="Footer Placeholder 4">
            <a:extLst>
              <a:ext uri="{FF2B5EF4-FFF2-40B4-BE49-F238E27FC236}">
                <a16:creationId xmlns:a16="http://schemas.microsoft.com/office/drawing/2014/main" id="{B5980503-A008-71BD-F696-D918DDCDDBD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851EEE-DB83-977E-4D1E-897B90310AA1}"/>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104468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B4E781-0EA0-3586-2896-AC2B2485747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E08572-634D-16D3-A579-1AF09B5E59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602C29-1B05-51DD-C87E-AE7B3F46C344}"/>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5" name="Footer Placeholder 4">
            <a:extLst>
              <a:ext uri="{FF2B5EF4-FFF2-40B4-BE49-F238E27FC236}">
                <a16:creationId xmlns:a16="http://schemas.microsoft.com/office/drawing/2014/main" id="{4B4F60FA-0BAE-2429-1D55-0E4079B19A5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5AFFB5-E897-7006-EA96-F58B8CAF0E12}"/>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1167988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B8CA7-8776-3581-AD4D-F0134A80467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5F20460-3EF7-D07B-8119-C0899D4A0CE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157E480-77EE-EB2E-A7F4-4677CBB88C3A}"/>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5" name="Footer Placeholder 4">
            <a:extLst>
              <a:ext uri="{FF2B5EF4-FFF2-40B4-BE49-F238E27FC236}">
                <a16:creationId xmlns:a16="http://schemas.microsoft.com/office/drawing/2014/main" id="{392F1DB4-C9C4-D32A-2151-CE004B9974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7DDD532-9183-2FAD-5BBE-D8D6E41280C4}"/>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3965100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E98FA-7DD2-1F65-838C-381871E2D6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C77AD5E-EAC4-C89F-4186-BFA2F8F7C5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C0BA96-9735-A029-241A-C5A23965A530}"/>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5" name="Footer Placeholder 4">
            <a:extLst>
              <a:ext uri="{FF2B5EF4-FFF2-40B4-BE49-F238E27FC236}">
                <a16:creationId xmlns:a16="http://schemas.microsoft.com/office/drawing/2014/main" id="{5E2BBABF-819B-4F80-B450-7F367E92EC6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16F32D-15D8-8E57-7962-968F36EAB707}"/>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1522396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B8001-B585-560D-B120-FAFB9B92202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30654E-447D-335C-8F8A-759D7CAAA6F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85EBCBE-155D-A95A-A8DA-328EC2D1F1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9F12D7-9F92-7752-202D-E48923D97CFE}"/>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6" name="Footer Placeholder 5">
            <a:extLst>
              <a:ext uri="{FF2B5EF4-FFF2-40B4-BE49-F238E27FC236}">
                <a16:creationId xmlns:a16="http://schemas.microsoft.com/office/drawing/2014/main" id="{F80E28DD-6241-F842-C720-30E48EFC8A8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3D964D-ECE1-F206-60E0-9CA55D8B771F}"/>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2606629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DB3AB-EE6F-2371-2955-22955390037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9BD229E-AC56-A4B1-4DA8-DB995FD677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B11BB6-EBDD-C946-7834-BB560DF6DD3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6E0B164-415F-CF55-86EF-F069EC752E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DD344E-A5D2-1581-6B62-C5C4E5A99A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882A933-6D59-ABDB-7A36-1D014E58BB60}"/>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8" name="Footer Placeholder 7">
            <a:extLst>
              <a:ext uri="{FF2B5EF4-FFF2-40B4-BE49-F238E27FC236}">
                <a16:creationId xmlns:a16="http://schemas.microsoft.com/office/drawing/2014/main" id="{3872CCA5-85CD-D588-C6DA-97A3DBBFF3D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5EBB73E-076B-3892-7FB0-75ED69E7FFCB}"/>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248275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B0346B-BF90-CFF3-5504-D78B09BC487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664C5C8-73E3-A051-1001-6C801B4C15BD}"/>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4" name="Footer Placeholder 3">
            <a:extLst>
              <a:ext uri="{FF2B5EF4-FFF2-40B4-BE49-F238E27FC236}">
                <a16:creationId xmlns:a16="http://schemas.microsoft.com/office/drawing/2014/main" id="{695D200B-A4AC-25D2-5B64-DFE4014DD0B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99E451F-2B26-3ECC-F113-FA693DD452FF}"/>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400817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F2932D-7B16-C071-1266-DD2D077182EC}"/>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3" name="Footer Placeholder 2">
            <a:extLst>
              <a:ext uri="{FF2B5EF4-FFF2-40B4-BE49-F238E27FC236}">
                <a16:creationId xmlns:a16="http://schemas.microsoft.com/office/drawing/2014/main" id="{33D907AD-CBF6-DD92-62E9-01FA1D603AB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5FB07DB-89FD-D4F9-A058-5B2C85836D80}"/>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790854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E4FBC-A0F4-AAB9-9880-423268FEA5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FB39646-90AD-8C7D-939A-794A56A774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51CD9A4-3846-1003-28E0-0BB6936BE7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F8BBFA-B015-C93C-220A-482B0C32EEAC}"/>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6" name="Footer Placeholder 5">
            <a:extLst>
              <a:ext uri="{FF2B5EF4-FFF2-40B4-BE49-F238E27FC236}">
                <a16:creationId xmlns:a16="http://schemas.microsoft.com/office/drawing/2014/main" id="{4F0782B4-D1CB-EEE0-509C-3710B50CDD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EC8E91B-D0C5-58AA-CAA0-B8AEAAEB55CB}"/>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1201939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D071-A88D-EE3F-0CB9-93284729EB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DBDF228-0531-69CD-DD7D-A64C39A339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C4A6D66-70F3-2BF5-D3A3-51A9A8141A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521EB2-458E-70ED-D64E-5D5D32D5EDC2}"/>
              </a:ext>
            </a:extLst>
          </p:cNvPr>
          <p:cNvSpPr>
            <a:spLocks noGrp="1"/>
          </p:cNvSpPr>
          <p:nvPr>
            <p:ph type="dt" sz="half" idx="10"/>
          </p:nvPr>
        </p:nvSpPr>
        <p:spPr/>
        <p:txBody>
          <a:bodyPr/>
          <a:lstStyle/>
          <a:p>
            <a:fld id="{48489DBC-D0AD-4DD9-A75F-CCF0DA86938F}" type="datetimeFigureOut">
              <a:rPr lang="en-GB" smtClean="0"/>
              <a:t>14/11/2025</a:t>
            </a:fld>
            <a:endParaRPr lang="en-GB"/>
          </a:p>
        </p:txBody>
      </p:sp>
      <p:sp>
        <p:nvSpPr>
          <p:cNvPr id="6" name="Footer Placeholder 5">
            <a:extLst>
              <a:ext uri="{FF2B5EF4-FFF2-40B4-BE49-F238E27FC236}">
                <a16:creationId xmlns:a16="http://schemas.microsoft.com/office/drawing/2014/main" id="{77902798-E3F9-6CDA-8772-37C829151C8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9C488EF-C73D-4F79-C2E9-CB775A577E23}"/>
              </a:ext>
            </a:extLst>
          </p:cNvPr>
          <p:cNvSpPr>
            <a:spLocks noGrp="1"/>
          </p:cNvSpPr>
          <p:nvPr>
            <p:ph type="sldNum" sz="quarter" idx="12"/>
          </p:nvPr>
        </p:nvSpPr>
        <p:spPr/>
        <p:txBody>
          <a:bodyPr/>
          <a:lstStyle/>
          <a:p>
            <a:fld id="{C9415EC6-3839-439C-8EFF-3A9CD84F2CCF}" type="slidenum">
              <a:rPr lang="en-GB" smtClean="0"/>
              <a:t>‹#›</a:t>
            </a:fld>
            <a:endParaRPr lang="en-GB"/>
          </a:p>
        </p:txBody>
      </p:sp>
    </p:spTree>
    <p:extLst>
      <p:ext uri="{BB962C8B-B14F-4D97-AF65-F5344CB8AC3E}">
        <p14:creationId xmlns:p14="http://schemas.microsoft.com/office/powerpoint/2010/main" val="3557324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0ED4B6A-A458-A659-EF0F-E816C818A5D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D4F11D-8C3B-8C06-0AF0-C7DD17DEBA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0EE8D1-9EDF-1033-8655-162444E4C3D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489DBC-D0AD-4DD9-A75F-CCF0DA86938F}" type="datetimeFigureOut">
              <a:rPr lang="en-GB" smtClean="0"/>
              <a:t>14/11/2025</a:t>
            </a:fld>
            <a:endParaRPr lang="en-GB"/>
          </a:p>
        </p:txBody>
      </p:sp>
      <p:sp>
        <p:nvSpPr>
          <p:cNvPr id="5" name="Footer Placeholder 4">
            <a:extLst>
              <a:ext uri="{FF2B5EF4-FFF2-40B4-BE49-F238E27FC236}">
                <a16:creationId xmlns:a16="http://schemas.microsoft.com/office/drawing/2014/main" id="{4DBB95B8-BA98-61F1-4F7B-3253F40FBAA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ACC360C-FB4A-9DF8-AAF7-32B687676F2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415EC6-3839-439C-8EFF-3A9CD84F2CCF}" type="slidenum">
              <a:rPr lang="en-GB" smtClean="0"/>
              <a:t>‹#›</a:t>
            </a:fld>
            <a:endParaRPr lang="en-GB"/>
          </a:p>
        </p:txBody>
      </p:sp>
    </p:spTree>
    <p:extLst>
      <p:ext uri="{BB962C8B-B14F-4D97-AF65-F5344CB8AC3E}">
        <p14:creationId xmlns:p14="http://schemas.microsoft.com/office/powerpoint/2010/main" val="3864578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subTitle" idx="1"/>
          </p:nvPr>
        </p:nvSpPr>
        <p:spPr>
          <a:xfrm>
            <a:off x="415600" y="3448793"/>
            <a:ext cx="11360800" cy="1056800"/>
          </a:xfrm>
          <a:prstGeom prst="rect">
            <a:avLst/>
          </a:prstGeom>
        </p:spPr>
        <p:txBody>
          <a:bodyPr spcFirstLastPara="1" vert="horz" wrap="square" lIns="121900" tIns="121900" rIns="121900" bIns="121900" rtlCol="0" anchor="t" anchorCtr="0">
            <a:normAutofit/>
          </a:bodyPr>
          <a:lstStyle/>
          <a:p>
            <a:pPr>
              <a:spcBef>
                <a:spcPts val="0"/>
              </a:spcBef>
            </a:pPr>
            <a:r>
              <a:rPr lang="en" sz="4200" b="1" spc="100" dirty="0">
                <a:solidFill>
                  <a:srgbClr val="00597C"/>
                </a:solidFill>
                <a:latin typeface="Arial" panose="020B0604020202020204" pitchFamily="34" charset="0"/>
                <a:cs typeface="Arial" panose="020B0604020202020204" pitchFamily="34" charset="0"/>
              </a:rPr>
              <a:t>Registered Student Summary</a:t>
            </a:r>
            <a:endParaRPr sz="4200" b="1" spc="100" dirty="0">
              <a:solidFill>
                <a:srgbClr val="00597C"/>
              </a:solidFill>
              <a:latin typeface="Arial" panose="020B0604020202020204" pitchFamily="34" charset="0"/>
              <a:cs typeface="Arial" panose="020B0604020202020204" pitchFamily="34" charset="0"/>
            </a:endParaRPr>
          </a:p>
        </p:txBody>
      </p:sp>
      <p:sp>
        <p:nvSpPr>
          <p:cNvPr id="56" name="Google Shape;56;p13"/>
          <p:cNvSpPr txBox="1"/>
          <p:nvPr/>
        </p:nvSpPr>
        <p:spPr>
          <a:xfrm>
            <a:off x="4465677" y="4273314"/>
            <a:ext cx="3260646" cy="615513"/>
          </a:xfrm>
          <a:prstGeom prst="rect">
            <a:avLst/>
          </a:prstGeom>
          <a:noFill/>
          <a:ln>
            <a:noFill/>
          </a:ln>
        </p:spPr>
        <p:txBody>
          <a:bodyPr spcFirstLastPara="1" wrap="square" lIns="121900" tIns="121900" rIns="121900" bIns="121900" anchor="t" anchorCtr="0">
            <a:spAutoFit/>
          </a:bodyPr>
          <a:lstStyle/>
          <a:p>
            <a:r>
              <a:rPr lang="en" sz="2400" b="1" dirty="0">
                <a:solidFill>
                  <a:srgbClr val="0AB5CD"/>
                </a:solidFill>
                <a:latin typeface="Arial" panose="020B0604020202020204" pitchFamily="34" charset="0"/>
                <a:cs typeface="Arial" panose="020B0604020202020204" pitchFamily="34" charset="0"/>
              </a:rPr>
              <a:t>19</a:t>
            </a:r>
            <a:r>
              <a:rPr lang="en" sz="2400" b="1" baseline="30000" dirty="0">
                <a:solidFill>
                  <a:srgbClr val="0AB5CD"/>
                </a:solidFill>
                <a:latin typeface="Arial" panose="020B0604020202020204" pitchFamily="34" charset="0"/>
                <a:cs typeface="Arial" panose="020B0604020202020204" pitchFamily="34" charset="0"/>
              </a:rPr>
              <a:t>th</a:t>
            </a:r>
            <a:r>
              <a:rPr lang="en" sz="2400" b="1" dirty="0">
                <a:solidFill>
                  <a:srgbClr val="0AB5CD"/>
                </a:solidFill>
                <a:latin typeface="Arial" panose="020B0604020202020204" pitchFamily="34" charset="0"/>
                <a:cs typeface="Arial" panose="020B0604020202020204" pitchFamily="34" charset="0"/>
              </a:rPr>
              <a:t> November 2025</a:t>
            </a:r>
            <a:endParaRPr sz="2400" b="1" dirty="0">
              <a:solidFill>
                <a:srgbClr val="0AB5CD"/>
              </a:solidFill>
              <a:latin typeface="Arial" panose="020B0604020202020204" pitchFamily="34" charset="0"/>
              <a:cs typeface="Arial" panose="020B0604020202020204" pitchFamily="34" charset="0"/>
            </a:endParaRPr>
          </a:p>
        </p:txBody>
      </p:sp>
      <p:pic>
        <p:nvPicPr>
          <p:cNvPr id="1026" name="Picture 2" descr="Careers event logo 22 crop">
            <a:extLst>
              <a:ext uri="{FF2B5EF4-FFF2-40B4-BE49-F238E27FC236}">
                <a16:creationId xmlns:a16="http://schemas.microsoft.com/office/drawing/2014/main" id="{62EBD861-23D0-12C6-221D-01C7092611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 y="312875"/>
            <a:ext cx="11830050" cy="3000375"/>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A black letter p on a black background&#10;&#10;Description automatically generated">
            <a:extLst>
              <a:ext uri="{FF2B5EF4-FFF2-40B4-BE49-F238E27FC236}">
                <a16:creationId xmlns:a16="http://schemas.microsoft.com/office/drawing/2014/main" id="{B4800723-6638-52FD-F22E-47036328224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93085" y="5773414"/>
            <a:ext cx="2924537" cy="439217"/>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AstraZeneca logo in PNG and vector formats (EPS, SVG)">
            <a:extLst>
              <a:ext uri="{FF2B5EF4-FFF2-40B4-BE49-F238E27FC236}">
                <a16:creationId xmlns:a16="http://schemas.microsoft.com/office/drawing/2014/main" id="{D32565F3-2FBD-8904-835D-36F5D81B2A2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60921" y="5358033"/>
            <a:ext cx="3418390" cy="85459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AB5CD"/>
        </a:solidFill>
        <a:effectLst/>
      </p:bgPr>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66B332A4-D438-4773-A77F-5ED49A448D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53768" y="0"/>
            <a:ext cx="8284464" cy="6858000"/>
          </a:xfrm>
          <a:custGeom>
            <a:avLst/>
            <a:gdLst>
              <a:gd name="connsiteX0" fmla="*/ 1818109 w 8284464"/>
              <a:gd name="connsiteY0" fmla="*/ 0 h 6858000"/>
              <a:gd name="connsiteX1" fmla="*/ 6466355 w 8284464"/>
              <a:gd name="connsiteY1" fmla="*/ 0 h 6858000"/>
              <a:gd name="connsiteX2" fmla="*/ 6620596 w 8284464"/>
              <a:gd name="connsiteY2" fmla="*/ 109683 h 6858000"/>
              <a:gd name="connsiteX3" fmla="*/ 8284464 w 8284464"/>
              <a:gd name="connsiteY3" fmla="*/ 3429000 h 6858000"/>
              <a:gd name="connsiteX4" fmla="*/ 6620596 w 8284464"/>
              <a:gd name="connsiteY4" fmla="*/ 6748318 h 6858000"/>
              <a:gd name="connsiteX5" fmla="*/ 6466355 w 8284464"/>
              <a:gd name="connsiteY5" fmla="*/ 6858000 h 6858000"/>
              <a:gd name="connsiteX6" fmla="*/ 1818109 w 8284464"/>
              <a:gd name="connsiteY6" fmla="*/ 6858000 h 6858000"/>
              <a:gd name="connsiteX7" fmla="*/ 1663869 w 8284464"/>
              <a:gd name="connsiteY7" fmla="*/ 6748318 h 6858000"/>
              <a:gd name="connsiteX8" fmla="*/ 0 w 8284464"/>
              <a:gd name="connsiteY8" fmla="*/ 3429000 h 6858000"/>
              <a:gd name="connsiteX9" fmla="*/ 1663869 w 8284464"/>
              <a:gd name="connsiteY9" fmla="*/ 10968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284464" h="6858000">
                <a:moveTo>
                  <a:pt x="1818109" y="0"/>
                </a:moveTo>
                <a:lnTo>
                  <a:pt x="6466355" y="0"/>
                </a:lnTo>
                <a:lnTo>
                  <a:pt x="6620596" y="109683"/>
                </a:lnTo>
                <a:cubicBezTo>
                  <a:pt x="7630666" y="865069"/>
                  <a:pt x="8284464" y="2070683"/>
                  <a:pt x="8284464" y="3429000"/>
                </a:cubicBezTo>
                <a:cubicBezTo>
                  <a:pt x="8284464" y="4787317"/>
                  <a:pt x="7630666" y="5992931"/>
                  <a:pt x="6620596" y="6748318"/>
                </a:cubicBezTo>
                <a:lnTo>
                  <a:pt x="6466355" y="6858000"/>
                </a:lnTo>
                <a:lnTo>
                  <a:pt x="1818109" y="6858000"/>
                </a:lnTo>
                <a:lnTo>
                  <a:pt x="1663869" y="6748318"/>
                </a:lnTo>
                <a:cubicBezTo>
                  <a:pt x="653798" y="5992931"/>
                  <a:pt x="0" y="4787317"/>
                  <a:pt x="0" y="3429000"/>
                </a:cubicBezTo>
                <a:cubicBezTo>
                  <a:pt x="0" y="2070683"/>
                  <a:pt x="653798" y="865069"/>
                  <a:pt x="1663869" y="1096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Freeform: Shape 8">
            <a:extLst>
              <a:ext uri="{FF2B5EF4-FFF2-40B4-BE49-F238E27FC236}">
                <a16:creationId xmlns:a16="http://schemas.microsoft.com/office/drawing/2014/main" id="{DF9AD32D-FF05-44F4-BD4D-9CEE89B71E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18360" y="0"/>
            <a:ext cx="7955280" cy="6858000"/>
          </a:xfrm>
          <a:custGeom>
            <a:avLst/>
            <a:gdLst>
              <a:gd name="connsiteX0" fmla="*/ 1962423 w 7955280"/>
              <a:gd name="connsiteY0" fmla="*/ 0 h 6858000"/>
              <a:gd name="connsiteX1" fmla="*/ 5992858 w 7955280"/>
              <a:gd name="connsiteY1" fmla="*/ 0 h 6858000"/>
              <a:gd name="connsiteX2" fmla="*/ 6040191 w 7955280"/>
              <a:gd name="connsiteY2" fmla="*/ 27216 h 6858000"/>
              <a:gd name="connsiteX3" fmla="*/ 7955280 w 7955280"/>
              <a:gd name="connsiteY3" fmla="*/ 3429000 h 6858000"/>
              <a:gd name="connsiteX4" fmla="*/ 6040191 w 7955280"/>
              <a:gd name="connsiteY4" fmla="*/ 6830784 h 6858000"/>
              <a:gd name="connsiteX5" fmla="*/ 5992858 w 7955280"/>
              <a:gd name="connsiteY5" fmla="*/ 6858000 h 6858000"/>
              <a:gd name="connsiteX6" fmla="*/ 1962423 w 7955280"/>
              <a:gd name="connsiteY6" fmla="*/ 6858000 h 6858000"/>
              <a:gd name="connsiteX7" fmla="*/ 1915089 w 7955280"/>
              <a:gd name="connsiteY7" fmla="*/ 6830784 h 6858000"/>
              <a:gd name="connsiteX8" fmla="*/ 0 w 7955280"/>
              <a:gd name="connsiteY8" fmla="*/ 3429000 h 6858000"/>
              <a:gd name="connsiteX9" fmla="*/ 1915089 w 7955280"/>
              <a:gd name="connsiteY9" fmla="*/ 272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955280" h="6858000">
                <a:moveTo>
                  <a:pt x="1962423" y="0"/>
                </a:moveTo>
                <a:lnTo>
                  <a:pt x="5992858" y="0"/>
                </a:lnTo>
                <a:lnTo>
                  <a:pt x="6040191" y="27216"/>
                </a:lnTo>
                <a:cubicBezTo>
                  <a:pt x="7188332" y="724844"/>
                  <a:pt x="7955280" y="1987357"/>
                  <a:pt x="7955280" y="3429000"/>
                </a:cubicBezTo>
                <a:cubicBezTo>
                  <a:pt x="7955280" y="4870644"/>
                  <a:pt x="7188332" y="6133157"/>
                  <a:pt x="6040191" y="6830784"/>
                </a:cubicBezTo>
                <a:lnTo>
                  <a:pt x="5992858" y="6858000"/>
                </a:lnTo>
                <a:lnTo>
                  <a:pt x="1962423" y="6858000"/>
                </a:lnTo>
                <a:lnTo>
                  <a:pt x="1915089" y="6830784"/>
                </a:lnTo>
                <a:cubicBezTo>
                  <a:pt x="766948" y="6133157"/>
                  <a:pt x="0" y="4870644"/>
                  <a:pt x="0" y="3429000"/>
                </a:cubicBezTo>
                <a:cubicBezTo>
                  <a:pt x="0" y="1987357"/>
                  <a:pt x="766948" y="724844"/>
                  <a:pt x="1915089" y="27216"/>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898D0601-ACA9-7B6D-3C42-E4267BFC0F46}"/>
              </a:ext>
            </a:extLst>
          </p:cNvPr>
          <p:cNvSpPr>
            <a:spLocks noGrp="1"/>
          </p:cNvSpPr>
          <p:nvPr>
            <p:ph type="title"/>
          </p:nvPr>
        </p:nvSpPr>
        <p:spPr>
          <a:xfrm>
            <a:off x="2555631" y="1441938"/>
            <a:ext cx="7080738" cy="3974124"/>
          </a:xfrm>
        </p:spPr>
        <p:txBody>
          <a:bodyPr vert="horz" lIns="91440" tIns="45720" rIns="91440" bIns="45720" rtlCol="0" anchor="ctr">
            <a:normAutofit/>
          </a:bodyPr>
          <a:lstStyle/>
          <a:p>
            <a:pPr algn="ctr">
              <a:lnSpc>
                <a:spcPct val="100000"/>
              </a:lnSpc>
            </a:pPr>
            <a:r>
              <a:rPr lang="en-US" b="1" dirty="0">
                <a:solidFill>
                  <a:srgbClr val="00597C"/>
                </a:solidFill>
                <a:latin typeface="Arial" panose="020B0604020202020204" pitchFamily="34" charset="0"/>
                <a:cs typeface="Arial" panose="020B0604020202020204" pitchFamily="34" charset="0"/>
              </a:rPr>
              <a:t>158 students </a:t>
            </a:r>
            <a:r>
              <a:rPr lang="en-US" dirty="0">
                <a:solidFill>
                  <a:srgbClr val="00597C"/>
                </a:solidFill>
                <a:latin typeface="Arial" panose="020B0604020202020204" pitchFamily="34" charset="0"/>
                <a:cs typeface="Arial" panose="020B0604020202020204" pitchFamily="34" charset="0"/>
              </a:rPr>
              <a:t>have registered for the 2025/26 PSI Medical Statistics Careers Event</a:t>
            </a:r>
          </a:p>
        </p:txBody>
      </p:sp>
    </p:spTree>
    <p:extLst>
      <p:ext uri="{BB962C8B-B14F-4D97-AF65-F5344CB8AC3E}">
        <p14:creationId xmlns:p14="http://schemas.microsoft.com/office/powerpoint/2010/main" val="1106994398"/>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89DB-0C39-EF53-E6B0-0C486F951A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D9BE29-3BB3-5BF9-53F4-D04EBD8332B2}"/>
              </a:ext>
            </a:extLst>
          </p:cNvPr>
          <p:cNvSpPr>
            <a:spLocks noGrp="1"/>
          </p:cNvSpPr>
          <p:nvPr>
            <p:ph type="title"/>
          </p:nvPr>
        </p:nvSpPr>
        <p:spPr>
          <a:xfrm>
            <a:off x="248225" y="200942"/>
            <a:ext cx="12225131" cy="808002"/>
          </a:xfrm>
        </p:spPr>
        <p:txBody>
          <a:bodyPr>
            <a:normAutofit/>
          </a:bodyPr>
          <a:lstStyle/>
          <a:p>
            <a:r>
              <a:rPr lang="en-US" sz="3200" dirty="0">
                <a:solidFill>
                  <a:srgbClr val="00597C"/>
                </a:solidFill>
                <a:latin typeface="Arial" panose="020B0604020202020204" pitchFamily="34" charset="0"/>
                <a:cs typeface="Arial" panose="020B0604020202020204" pitchFamily="34" charset="0"/>
              </a:rPr>
              <a:t>Majority of registered students are non-members…</a:t>
            </a:r>
            <a:endParaRPr lang="en-GB" sz="3200" dirty="0">
              <a:solidFill>
                <a:srgbClr val="00597C"/>
              </a:solid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AEB15E2B-EEC6-7FE4-FB3F-CEA41F43F70F}"/>
              </a:ext>
            </a:extLst>
          </p:cNvPr>
          <p:cNvPicPr>
            <a:picLocks noChangeAspect="1"/>
          </p:cNvPicPr>
          <p:nvPr/>
        </p:nvPicPr>
        <p:blipFill>
          <a:blip r:embed="rId2"/>
          <a:stretch>
            <a:fillRect/>
          </a:stretch>
        </p:blipFill>
        <p:spPr>
          <a:xfrm>
            <a:off x="1084653" y="898940"/>
            <a:ext cx="10022693" cy="5060119"/>
          </a:xfrm>
          <a:prstGeom prst="rect">
            <a:avLst/>
          </a:prstGeom>
        </p:spPr>
      </p:pic>
    </p:spTree>
    <p:extLst>
      <p:ext uri="{BB962C8B-B14F-4D97-AF65-F5344CB8AC3E}">
        <p14:creationId xmlns:p14="http://schemas.microsoft.com/office/powerpoint/2010/main" val="280315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6FC04-6F3C-C41F-EDB1-72FE69CC5872}"/>
              </a:ext>
            </a:extLst>
          </p:cNvPr>
          <p:cNvSpPr>
            <a:spLocks noGrp="1"/>
          </p:cNvSpPr>
          <p:nvPr>
            <p:ph type="title"/>
          </p:nvPr>
        </p:nvSpPr>
        <p:spPr>
          <a:xfrm>
            <a:off x="248225" y="200942"/>
            <a:ext cx="12225131" cy="808002"/>
          </a:xfrm>
        </p:spPr>
        <p:txBody>
          <a:bodyPr>
            <a:normAutofit/>
          </a:bodyPr>
          <a:lstStyle/>
          <a:p>
            <a:r>
              <a:rPr lang="en-GB" sz="3200" dirty="0">
                <a:solidFill>
                  <a:srgbClr val="00597C"/>
                </a:solidFill>
                <a:latin typeface="Arial" panose="020B0604020202020204" pitchFamily="34" charset="0"/>
                <a:cs typeface="Arial" panose="020B0604020202020204" pitchFamily="34" charset="0"/>
              </a:rPr>
              <a:t>University of Registered Students</a:t>
            </a:r>
          </a:p>
        </p:txBody>
      </p:sp>
      <p:pic>
        <p:nvPicPr>
          <p:cNvPr id="8" name="Picture 7" descr="A graph of blue squares&#10;&#10;AI-generated content may be incorrect.">
            <a:extLst>
              <a:ext uri="{FF2B5EF4-FFF2-40B4-BE49-F238E27FC236}">
                <a16:creationId xmlns:a16="http://schemas.microsoft.com/office/drawing/2014/main" id="{46379591-EAD4-46B1-DED2-34ADCFD413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339" y="936242"/>
            <a:ext cx="11341321" cy="4985516"/>
          </a:xfrm>
          <a:prstGeom prst="rect">
            <a:avLst/>
          </a:prstGeom>
        </p:spPr>
      </p:pic>
      <p:sp>
        <p:nvSpPr>
          <p:cNvPr id="10" name="TextBox 9">
            <a:extLst>
              <a:ext uri="{FF2B5EF4-FFF2-40B4-BE49-F238E27FC236}">
                <a16:creationId xmlns:a16="http://schemas.microsoft.com/office/drawing/2014/main" id="{BCA786D5-EA08-D1B6-12DA-AC80D0B8E2E1}"/>
              </a:ext>
            </a:extLst>
          </p:cNvPr>
          <p:cNvSpPr txBox="1"/>
          <p:nvPr/>
        </p:nvSpPr>
        <p:spPr>
          <a:xfrm>
            <a:off x="109329" y="5953227"/>
            <a:ext cx="11870468" cy="830997"/>
          </a:xfrm>
          <a:prstGeom prst="rect">
            <a:avLst/>
          </a:prstGeom>
          <a:noFill/>
        </p:spPr>
        <p:txBody>
          <a:bodyPr wrap="square">
            <a:spAutoFit/>
          </a:bodyPr>
          <a:lstStyle/>
          <a:p>
            <a:pPr>
              <a:buNone/>
            </a:pPr>
            <a:r>
              <a:rPr lang="en-US" sz="1200" b="1" dirty="0">
                <a:solidFill>
                  <a:schemeClr val="bg2">
                    <a:lumMod val="75000"/>
                  </a:schemeClr>
                </a:solidFill>
                <a:latin typeface="Arial" panose="020B0604020202020204" pitchFamily="34" charset="0"/>
                <a:cs typeface="Arial" panose="020B0604020202020204" pitchFamily="34" charset="0"/>
              </a:rPr>
              <a:t>Other includes:</a:t>
            </a:r>
            <a:r>
              <a:rPr lang="en-US" sz="1200" dirty="0">
                <a:solidFill>
                  <a:schemeClr val="bg2">
                    <a:lumMod val="75000"/>
                  </a:schemeClr>
                </a:solidFill>
                <a:latin typeface="Arial" panose="020B0604020202020204" pitchFamily="34" charset="0"/>
                <a:cs typeface="Arial" panose="020B0604020202020204" pitchFamily="34" charset="0"/>
              </a:rPr>
              <a:t> Lancaster University, Durham University, University of Cambridge, Aston University, University of Greenwich, Nottingham Trent University, </a:t>
            </a:r>
            <a:r>
              <a:rPr lang="en-US" sz="1200" dirty="0" err="1">
                <a:solidFill>
                  <a:schemeClr val="bg2">
                    <a:lumMod val="75000"/>
                  </a:schemeClr>
                </a:solidFill>
                <a:latin typeface="Arial" panose="020B0604020202020204" pitchFamily="34" charset="0"/>
                <a:cs typeface="Arial" panose="020B0604020202020204" pitchFamily="34" charset="0"/>
              </a:rPr>
              <a:t>Hohenam</a:t>
            </a:r>
            <a:r>
              <a:rPr lang="en-US" sz="1200" dirty="0">
                <a:solidFill>
                  <a:schemeClr val="bg2">
                    <a:lumMod val="75000"/>
                  </a:schemeClr>
                </a:solidFill>
                <a:latin typeface="Arial" panose="020B0604020202020204" pitchFamily="34" charset="0"/>
                <a:cs typeface="Arial" panose="020B0604020202020204" pitchFamily="34" charset="0"/>
              </a:rPr>
              <a:t>, Oxford Brookes University, Cardiff University, University of Sciences, Techniques and Technologies of Bamako, Banaras Hindu University, Queen Mary University of London, University of Strathclyde, University of Essex, King’s College London, Hasselt University, University of Liverpool, Keele University, University of Edinburgh, University of London, and University of St Andrews.</a:t>
            </a:r>
          </a:p>
        </p:txBody>
      </p:sp>
    </p:spTree>
    <p:extLst>
      <p:ext uri="{BB962C8B-B14F-4D97-AF65-F5344CB8AC3E}">
        <p14:creationId xmlns:p14="http://schemas.microsoft.com/office/powerpoint/2010/main" val="29518549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D9AE48-5110-6D19-C26F-2BD5AE1F31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7338BE-F388-BC41-A6FA-C93B29506C45}"/>
              </a:ext>
            </a:extLst>
          </p:cNvPr>
          <p:cNvSpPr>
            <a:spLocks noGrp="1"/>
          </p:cNvSpPr>
          <p:nvPr>
            <p:ph type="title"/>
          </p:nvPr>
        </p:nvSpPr>
        <p:spPr>
          <a:xfrm>
            <a:off x="248225" y="200942"/>
            <a:ext cx="12225131" cy="808002"/>
          </a:xfrm>
        </p:spPr>
        <p:txBody>
          <a:bodyPr>
            <a:normAutofit/>
          </a:bodyPr>
          <a:lstStyle/>
          <a:p>
            <a:r>
              <a:rPr lang="en-US" sz="3200" dirty="0">
                <a:solidFill>
                  <a:srgbClr val="00597C"/>
                </a:solidFill>
                <a:latin typeface="Arial" panose="020B0604020202020204" pitchFamily="34" charset="0"/>
                <a:cs typeface="Arial" panose="020B0604020202020204" pitchFamily="34" charset="0"/>
              </a:rPr>
              <a:t>Year of Study for Registered Students</a:t>
            </a:r>
            <a:endParaRPr lang="en-GB" sz="3200" dirty="0">
              <a:solidFill>
                <a:srgbClr val="00597C"/>
              </a:solidFill>
              <a:latin typeface="Arial" panose="020B0604020202020204" pitchFamily="34" charset="0"/>
              <a:cs typeface="Arial" panose="020B0604020202020204" pitchFamily="34" charset="0"/>
            </a:endParaRPr>
          </a:p>
        </p:txBody>
      </p:sp>
      <p:pic>
        <p:nvPicPr>
          <p:cNvPr id="17" name="Picture 16">
            <a:extLst>
              <a:ext uri="{FF2B5EF4-FFF2-40B4-BE49-F238E27FC236}">
                <a16:creationId xmlns:a16="http://schemas.microsoft.com/office/drawing/2014/main" id="{A2877B47-E29A-3D36-E018-6A6E0A999EC8}"/>
              </a:ext>
            </a:extLst>
          </p:cNvPr>
          <p:cNvPicPr>
            <a:picLocks noChangeAspect="1"/>
          </p:cNvPicPr>
          <p:nvPr/>
        </p:nvPicPr>
        <p:blipFill>
          <a:blip r:embed="rId2"/>
          <a:stretch>
            <a:fillRect/>
          </a:stretch>
        </p:blipFill>
        <p:spPr>
          <a:xfrm>
            <a:off x="1090750" y="1008944"/>
            <a:ext cx="10010500" cy="5151566"/>
          </a:xfrm>
          <a:prstGeom prst="rect">
            <a:avLst/>
          </a:prstGeom>
        </p:spPr>
      </p:pic>
    </p:spTree>
    <p:extLst>
      <p:ext uri="{BB962C8B-B14F-4D97-AF65-F5344CB8AC3E}">
        <p14:creationId xmlns:p14="http://schemas.microsoft.com/office/powerpoint/2010/main" val="1633298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BFB74-7FE1-1B30-3BBF-0B48390DE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571221-24A4-24F3-541A-4943E4193E60}"/>
              </a:ext>
            </a:extLst>
          </p:cNvPr>
          <p:cNvSpPr>
            <a:spLocks noGrp="1"/>
          </p:cNvSpPr>
          <p:nvPr>
            <p:ph type="title"/>
          </p:nvPr>
        </p:nvSpPr>
        <p:spPr>
          <a:xfrm>
            <a:off x="248225" y="200942"/>
            <a:ext cx="12225131" cy="808002"/>
          </a:xfrm>
        </p:spPr>
        <p:txBody>
          <a:bodyPr>
            <a:normAutofit/>
          </a:bodyPr>
          <a:lstStyle/>
          <a:p>
            <a:r>
              <a:rPr lang="en-US" sz="3200" dirty="0">
                <a:solidFill>
                  <a:srgbClr val="00597C"/>
                </a:solidFill>
                <a:latin typeface="Arial" panose="020B0604020202020204" pitchFamily="34" charset="0"/>
                <a:cs typeface="Arial" panose="020B0604020202020204" pitchFamily="34" charset="0"/>
              </a:rPr>
              <a:t>Courses Studied by Registered Students</a:t>
            </a:r>
            <a:endParaRPr lang="en-GB" sz="3200" dirty="0">
              <a:solidFill>
                <a:srgbClr val="00597C"/>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8CA88509-69B9-1759-3D6F-83612B203636}"/>
              </a:ext>
            </a:extLst>
          </p:cNvPr>
          <p:cNvPicPr>
            <a:picLocks noChangeAspect="1"/>
          </p:cNvPicPr>
          <p:nvPr/>
        </p:nvPicPr>
        <p:blipFill>
          <a:blip r:embed="rId2"/>
          <a:stretch>
            <a:fillRect/>
          </a:stretch>
        </p:blipFill>
        <p:spPr>
          <a:xfrm>
            <a:off x="795068" y="1013808"/>
            <a:ext cx="10601863" cy="5267401"/>
          </a:xfrm>
          <a:prstGeom prst="rect">
            <a:avLst/>
          </a:prstGeom>
        </p:spPr>
      </p:pic>
    </p:spTree>
    <p:extLst>
      <p:ext uri="{BB962C8B-B14F-4D97-AF65-F5344CB8AC3E}">
        <p14:creationId xmlns:p14="http://schemas.microsoft.com/office/powerpoint/2010/main" val="1269455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EB226053-976C-39DC-D18C-FFE94337982E}"/>
              </a:ext>
            </a:extLst>
          </p:cNvPr>
          <p:cNvSpPr>
            <a:spLocks noGrp="1"/>
          </p:cNvSpPr>
          <p:nvPr>
            <p:ph type="title"/>
          </p:nvPr>
        </p:nvSpPr>
        <p:spPr>
          <a:xfrm>
            <a:off x="349169" y="104172"/>
            <a:ext cx="11493662" cy="1186416"/>
          </a:xfrm>
        </p:spPr>
        <p:txBody>
          <a:bodyPr>
            <a:noAutofit/>
          </a:bodyPr>
          <a:lstStyle/>
          <a:p>
            <a:r>
              <a:rPr lang="en-GB" sz="2100" dirty="0">
                <a:solidFill>
                  <a:srgbClr val="00597C"/>
                </a:solidFill>
                <a:latin typeface="Arial" panose="020B0604020202020204" pitchFamily="34" charset="0"/>
                <a:cs typeface="Arial" panose="020B0604020202020204" pitchFamily="34" charset="0"/>
              </a:rPr>
              <a:t>Majority of students have some awareness of opportunities in medical statistics, and would like to opt in to receive further communications from sponsors/exhibitors…</a:t>
            </a:r>
          </a:p>
        </p:txBody>
      </p:sp>
      <p:grpSp>
        <p:nvGrpSpPr>
          <p:cNvPr id="12" name="Group 11">
            <a:extLst>
              <a:ext uri="{FF2B5EF4-FFF2-40B4-BE49-F238E27FC236}">
                <a16:creationId xmlns:a16="http://schemas.microsoft.com/office/drawing/2014/main" id="{2690AACB-6399-913F-0EC5-6BFDA64E4E38}"/>
              </a:ext>
            </a:extLst>
          </p:cNvPr>
          <p:cNvGrpSpPr/>
          <p:nvPr/>
        </p:nvGrpSpPr>
        <p:grpSpPr>
          <a:xfrm>
            <a:off x="592841" y="1290588"/>
            <a:ext cx="5099622" cy="5171882"/>
            <a:chOff x="592840" y="1290588"/>
            <a:chExt cx="5099622" cy="5171882"/>
          </a:xfrm>
        </p:grpSpPr>
        <p:pic>
          <p:nvPicPr>
            <p:cNvPr id="3" name="Picture 2" descr="A screenshot of a graph&#10;&#10;AI-generated content may be incorrect.">
              <a:extLst>
                <a:ext uri="{FF2B5EF4-FFF2-40B4-BE49-F238E27FC236}">
                  <a16:creationId xmlns:a16="http://schemas.microsoft.com/office/drawing/2014/main" id="{D07DBD44-DFF8-F584-2889-3E91BB88173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840" y="1840374"/>
              <a:ext cx="5099622" cy="4622096"/>
            </a:xfrm>
            <a:prstGeom prst="rect">
              <a:avLst/>
            </a:prstGeom>
          </p:spPr>
        </p:pic>
        <p:sp>
          <p:nvSpPr>
            <p:cNvPr id="11" name="TextBox 10">
              <a:extLst>
                <a:ext uri="{FF2B5EF4-FFF2-40B4-BE49-F238E27FC236}">
                  <a16:creationId xmlns:a16="http://schemas.microsoft.com/office/drawing/2014/main" id="{6AC05DCE-1DEC-8E5A-088B-E5A384222CB1}"/>
                </a:ext>
              </a:extLst>
            </p:cNvPr>
            <p:cNvSpPr txBox="1"/>
            <p:nvPr/>
          </p:nvSpPr>
          <p:spPr>
            <a:xfrm>
              <a:off x="592840" y="1290588"/>
              <a:ext cx="5099622" cy="584775"/>
            </a:xfrm>
            <a:prstGeom prst="rect">
              <a:avLst/>
            </a:prstGeom>
            <a:noFill/>
          </p:spPr>
          <p:txBody>
            <a:bodyPr wrap="square">
              <a:spAutoFit/>
            </a:bodyPr>
            <a:lstStyle/>
            <a:p>
              <a:pPr algn="ctr"/>
              <a:r>
                <a:rPr lang="en-US" sz="1600" dirty="0">
                  <a:solidFill>
                    <a:schemeClr val="bg1">
                      <a:lumMod val="50000"/>
                    </a:schemeClr>
                  </a:solidFill>
                </a:rPr>
                <a:t>What is your current level of awareness of opportunities available in medical statistics?</a:t>
              </a:r>
            </a:p>
          </p:txBody>
        </p:sp>
      </p:grpSp>
      <p:grpSp>
        <p:nvGrpSpPr>
          <p:cNvPr id="16" name="Group 15">
            <a:extLst>
              <a:ext uri="{FF2B5EF4-FFF2-40B4-BE49-F238E27FC236}">
                <a16:creationId xmlns:a16="http://schemas.microsoft.com/office/drawing/2014/main" id="{A0CE371E-C5D0-B6EA-6024-298031DA317A}"/>
              </a:ext>
            </a:extLst>
          </p:cNvPr>
          <p:cNvGrpSpPr/>
          <p:nvPr/>
        </p:nvGrpSpPr>
        <p:grpSpPr>
          <a:xfrm>
            <a:off x="6499537" y="1290588"/>
            <a:ext cx="5099622" cy="5171882"/>
            <a:chOff x="6499538" y="1290588"/>
            <a:chExt cx="5099622" cy="5171882"/>
          </a:xfrm>
        </p:grpSpPr>
        <p:pic>
          <p:nvPicPr>
            <p:cNvPr id="5" name="Picture 4" descr="A screenshot of a cell phone&#10;&#10;AI-generated content may be incorrect.">
              <a:extLst>
                <a:ext uri="{FF2B5EF4-FFF2-40B4-BE49-F238E27FC236}">
                  <a16:creationId xmlns:a16="http://schemas.microsoft.com/office/drawing/2014/main" id="{A90E25D8-8B06-2B19-FBA9-71A92FF9C5C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99538" y="1840374"/>
              <a:ext cx="5099622" cy="4622096"/>
            </a:xfrm>
            <a:prstGeom prst="rect">
              <a:avLst/>
            </a:prstGeom>
          </p:spPr>
        </p:pic>
        <p:sp>
          <p:nvSpPr>
            <p:cNvPr id="15" name="TextBox 14">
              <a:extLst>
                <a:ext uri="{FF2B5EF4-FFF2-40B4-BE49-F238E27FC236}">
                  <a16:creationId xmlns:a16="http://schemas.microsoft.com/office/drawing/2014/main" id="{CFE407DF-3F81-C170-3D17-83EC8C2F2EA7}"/>
                </a:ext>
              </a:extLst>
            </p:cNvPr>
            <p:cNvSpPr txBox="1"/>
            <p:nvPr/>
          </p:nvSpPr>
          <p:spPr>
            <a:xfrm>
              <a:off x="6499538" y="1290588"/>
              <a:ext cx="5099622" cy="584775"/>
            </a:xfrm>
            <a:prstGeom prst="rect">
              <a:avLst/>
            </a:prstGeom>
            <a:noFill/>
          </p:spPr>
          <p:txBody>
            <a:bodyPr wrap="square">
              <a:spAutoFit/>
            </a:bodyPr>
            <a:lstStyle/>
            <a:p>
              <a:pPr algn="ctr"/>
              <a:r>
                <a:rPr lang="en-US" sz="1600" dirty="0">
                  <a:solidFill>
                    <a:schemeClr val="bg1">
                      <a:lumMod val="50000"/>
                    </a:schemeClr>
                  </a:solidFill>
                </a:rPr>
                <a:t>I would like to opt-in to receive further communication from the Careers Fair Sponsors/Exhibitors</a:t>
              </a:r>
            </a:p>
          </p:txBody>
        </p:sp>
      </p:grpSp>
    </p:spTree>
    <p:extLst>
      <p:ext uri="{BB962C8B-B14F-4D97-AF65-F5344CB8AC3E}">
        <p14:creationId xmlns:p14="http://schemas.microsoft.com/office/powerpoint/2010/main" val="3933640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45EF68-13A9-2641-50F0-B4A0597F679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09632AD0-18DC-F93C-0DD0-893606D98E08}"/>
              </a:ext>
            </a:extLst>
          </p:cNvPr>
          <p:cNvSpPr>
            <a:spLocks noGrp="1"/>
          </p:cNvSpPr>
          <p:nvPr>
            <p:ph type="title"/>
          </p:nvPr>
        </p:nvSpPr>
        <p:spPr>
          <a:xfrm>
            <a:off x="349169" y="104172"/>
            <a:ext cx="11493662" cy="1186416"/>
          </a:xfrm>
        </p:spPr>
        <p:txBody>
          <a:bodyPr>
            <a:noAutofit/>
          </a:bodyPr>
          <a:lstStyle/>
          <a:p>
            <a:r>
              <a:rPr lang="en-US" sz="2100" dirty="0">
                <a:solidFill>
                  <a:srgbClr val="00597C"/>
                </a:solidFill>
                <a:latin typeface="Arial" panose="020B0604020202020204" pitchFamily="34" charset="0"/>
                <a:cs typeface="Arial" panose="020B0604020202020204" pitchFamily="34" charset="0"/>
              </a:rPr>
              <a:t>Attending students are looking for a variety of future opportunities, and many heard about the event from their lecturer…</a:t>
            </a:r>
            <a:endParaRPr lang="en-GB" sz="2100" dirty="0">
              <a:solidFill>
                <a:srgbClr val="00597C"/>
              </a:solidFill>
              <a:latin typeface="Arial" panose="020B0604020202020204" pitchFamily="34" charset="0"/>
              <a:cs typeface="Arial" panose="020B0604020202020204" pitchFamily="34" charset="0"/>
            </a:endParaRPr>
          </a:p>
        </p:txBody>
      </p:sp>
      <p:grpSp>
        <p:nvGrpSpPr>
          <p:cNvPr id="23" name="Group 22">
            <a:extLst>
              <a:ext uri="{FF2B5EF4-FFF2-40B4-BE49-F238E27FC236}">
                <a16:creationId xmlns:a16="http://schemas.microsoft.com/office/drawing/2014/main" id="{1C1FCD2D-03D4-90DC-BB82-36CE71EBD893}"/>
              </a:ext>
            </a:extLst>
          </p:cNvPr>
          <p:cNvGrpSpPr/>
          <p:nvPr/>
        </p:nvGrpSpPr>
        <p:grpSpPr>
          <a:xfrm>
            <a:off x="6298995" y="1279013"/>
            <a:ext cx="5225004" cy="5460931"/>
            <a:chOff x="6162324" y="1226938"/>
            <a:chExt cx="5225004" cy="5460931"/>
          </a:xfrm>
        </p:grpSpPr>
        <p:pic>
          <p:nvPicPr>
            <p:cNvPr id="18" name="Picture 17" descr="A graph of blue bars&#10;&#10;AI-generated content may be incorrect.">
              <a:extLst>
                <a:ext uri="{FF2B5EF4-FFF2-40B4-BE49-F238E27FC236}">
                  <a16:creationId xmlns:a16="http://schemas.microsoft.com/office/drawing/2014/main" id="{0EA5E4B6-4739-6739-3FBE-1C9E4A93CC1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62324" y="1629142"/>
              <a:ext cx="5213193" cy="5058727"/>
            </a:xfrm>
            <a:prstGeom prst="rect">
              <a:avLst/>
            </a:prstGeom>
          </p:spPr>
        </p:pic>
        <p:sp>
          <p:nvSpPr>
            <p:cNvPr id="19" name="TextBox 18">
              <a:extLst>
                <a:ext uri="{FF2B5EF4-FFF2-40B4-BE49-F238E27FC236}">
                  <a16:creationId xmlns:a16="http://schemas.microsoft.com/office/drawing/2014/main" id="{5EBE80A5-993E-EACD-8744-E128EE8E9906}"/>
                </a:ext>
              </a:extLst>
            </p:cNvPr>
            <p:cNvSpPr txBox="1"/>
            <p:nvPr/>
          </p:nvSpPr>
          <p:spPr>
            <a:xfrm>
              <a:off x="6265984" y="1226938"/>
              <a:ext cx="5121344" cy="338554"/>
            </a:xfrm>
            <a:prstGeom prst="rect">
              <a:avLst/>
            </a:prstGeom>
            <a:noFill/>
          </p:spPr>
          <p:txBody>
            <a:bodyPr wrap="square">
              <a:spAutoFit/>
            </a:bodyPr>
            <a:lstStyle/>
            <a:p>
              <a:pPr algn="ctr"/>
              <a:r>
                <a:rPr lang="en-US" sz="1600" dirty="0">
                  <a:solidFill>
                    <a:schemeClr val="bg1">
                      <a:lumMod val="50000"/>
                    </a:schemeClr>
                  </a:solidFill>
                </a:rPr>
                <a:t>How did you hear about the event? </a:t>
              </a:r>
            </a:p>
          </p:txBody>
        </p:sp>
      </p:grpSp>
      <p:grpSp>
        <p:nvGrpSpPr>
          <p:cNvPr id="24" name="Group 23">
            <a:extLst>
              <a:ext uri="{FF2B5EF4-FFF2-40B4-BE49-F238E27FC236}">
                <a16:creationId xmlns:a16="http://schemas.microsoft.com/office/drawing/2014/main" id="{C5CE2208-2B88-3498-1C65-6D51538815EC}"/>
              </a:ext>
            </a:extLst>
          </p:cNvPr>
          <p:cNvGrpSpPr/>
          <p:nvPr/>
        </p:nvGrpSpPr>
        <p:grpSpPr>
          <a:xfrm>
            <a:off x="181861" y="1226938"/>
            <a:ext cx="5810480" cy="5631062"/>
            <a:chOff x="1" y="1226938"/>
            <a:chExt cx="5810480" cy="5631062"/>
          </a:xfrm>
        </p:grpSpPr>
        <p:pic>
          <p:nvPicPr>
            <p:cNvPr id="3075" name="Picture 3">
              <a:extLst>
                <a:ext uri="{FF2B5EF4-FFF2-40B4-BE49-F238E27FC236}">
                  <a16:creationId xmlns:a16="http://schemas.microsoft.com/office/drawing/2014/main" id="{E1526F44-B4EA-1E73-D648-AFBCD3FD3C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1629142"/>
              <a:ext cx="5388518" cy="5228858"/>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464688CC-6959-877D-41DC-4E5CBED72447}"/>
                </a:ext>
              </a:extLst>
            </p:cNvPr>
            <p:cNvSpPr txBox="1"/>
            <p:nvPr/>
          </p:nvSpPr>
          <p:spPr>
            <a:xfrm>
              <a:off x="1574158" y="1226938"/>
              <a:ext cx="4236323" cy="338554"/>
            </a:xfrm>
            <a:prstGeom prst="rect">
              <a:avLst/>
            </a:prstGeom>
            <a:noFill/>
          </p:spPr>
          <p:txBody>
            <a:bodyPr wrap="square">
              <a:spAutoFit/>
            </a:bodyPr>
            <a:lstStyle/>
            <a:p>
              <a:pPr algn="ctr"/>
              <a:r>
                <a:rPr lang="en-US" sz="1600" dirty="0">
                  <a:solidFill>
                    <a:schemeClr val="bg1">
                      <a:lumMod val="50000"/>
                    </a:schemeClr>
                  </a:solidFill>
                </a:rPr>
                <a:t>What is your reason for attending? </a:t>
              </a:r>
            </a:p>
          </p:txBody>
        </p:sp>
      </p:grpSp>
    </p:spTree>
    <p:extLst>
      <p:ext uri="{BB962C8B-B14F-4D97-AF65-F5344CB8AC3E}">
        <p14:creationId xmlns:p14="http://schemas.microsoft.com/office/powerpoint/2010/main" val="10039502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DE3A83E146904408A27B4F43E50CB72" ma:contentTypeVersion="14" ma:contentTypeDescription="Create a new document." ma:contentTypeScope="" ma:versionID="84bc13aa037a2e6b53849f801be611bd">
  <xsd:schema xmlns:xsd="http://www.w3.org/2001/XMLSchema" xmlns:xs="http://www.w3.org/2001/XMLSchema" xmlns:p="http://schemas.microsoft.com/office/2006/metadata/properties" xmlns:ns2="374aaefa-889f-47ba-8650-c22343b8a64f" xmlns:ns3="3af2793c-40e6-40e2-860f-acea2630870d" targetNamespace="http://schemas.microsoft.com/office/2006/metadata/properties" ma:root="true" ma:fieldsID="060cb976a0dcb8f707d40adc31fab055" ns2:_="" ns3:_="">
    <xsd:import namespace="374aaefa-889f-47ba-8650-c22343b8a64f"/>
    <xsd:import namespace="3af2793c-40e6-40e2-860f-acea2630870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4aaefa-889f-47ba-8650-c22343b8a6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36a0d28-3a61-4a49-aba9-fec1b572f8ef"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af2793c-40e6-40e2-860f-acea2630870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5f52b1e-8815-4e12-8297-cdd9c5773ab2}" ma:internalName="TaxCatchAll" ma:showField="CatchAllData" ma:web="3af2793c-40e6-40e2-860f-acea263087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af2793c-40e6-40e2-860f-acea2630870d" xsi:nil="true"/>
    <lcf76f155ced4ddcb4097134ff3c332f xmlns="374aaefa-889f-47ba-8650-c22343b8a64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1E0835-3A38-4C09-92E5-A3873A31589B}"/>
</file>

<file path=customXml/itemProps2.xml><?xml version="1.0" encoding="utf-8"?>
<ds:datastoreItem xmlns:ds="http://schemas.openxmlformats.org/officeDocument/2006/customXml" ds:itemID="{37D0CBD4-FCB8-4E49-A2BB-647FA7CE8A86}">
  <ds:schemaRefs>
    <ds:schemaRef ds:uri="http://schemas.microsoft.com/office/2006/metadata/properties"/>
    <ds:schemaRef ds:uri="http://schemas.microsoft.com/office/infopath/2007/PartnerControls"/>
    <ds:schemaRef ds:uri="3af2793c-40e6-40e2-860f-acea2630870d"/>
    <ds:schemaRef ds:uri="374aaefa-889f-47ba-8650-c22343b8a64f"/>
  </ds:schemaRefs>
</ds:datastoreItem>
</file>

<file path=customXml/itemProps3.xml><?xml version="1.0" encoding="utf-8"?>
<ds:datastoreItem xmlns:ds="http://schemas.openxmlformats.org/officeDocument/2006/customXml" ds:itemID="{ABD6976E-DA07-4D5D-B01B-921BD7CB6D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686</TotalTime>
  <Words>222</Words>
  <Application>Microsoft Office PowerPoint</Application>
  <PresentationFormat>Widescreen</PresentationFormat>
  <Paragraphs>14</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158 students have registered for the 2025/26 PSI Medical Statistics Careers Event</vt:lpstr>
      <vt:lpstr>Majority of registered students are non-members…</vt:lpstr>
      <vt:lpstr>University of Registered Students</vt:lpstr>
      <vt:lpstr>Year of Study for Registered Students</vt:lpstr>
      <vt:lpstr>Courses Studied by Registered Students</vt:lpstr>
      <vt:lpstr>Majority of students have some awareness of opportunities in medical statistics, and would like to opt in to receive further communications from sponsors/exhibitors…</vt:lpstr>
      <vt:lpstr>Attending students are looking for a variety of future opportunities, and many heard about the event from their lecturer…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Todd, Alexander</dc:creator>
  <cp:lastModifiedBy>Edmonds, Sophie</cp:lastModifiedBy>
  <cp:revision>6</cp:revision>
  <dcterms:created xsi:type="dcterms:W3CDTF">2023-11-21T11:29:35Z</dcterms:created>
  <dcterms:modified xsi:type="dcterms:W3CDTF">2025-11-14T16:15:41Z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0x010100CDE3A83E146904408A27B4F43E50CB72</vt:lpwstr>
  </property>
  <property fmtid="{D5CDD505-2E9C-101B-9397-08002B2CF9AE}" pid="3" name="MSIP_Label_65e75503-0edf-4274-9f8b-1f267fd68475_Enabled">
    <vt:lpwstr>true</vt:lpwstr>
  </property>
  <property fmtid="{D5CDD505-2E9C-101B-9397-08002B2CF9AE}" pid="4" name="MSIP_Label_65e75503-0edf-4274-9f8b-1f267fd68475_SetDate">
    <vt:lpwstr>2025-11-14T11:40:11Z</vt:lpwstr>
  </property>
  <property fmtid="{D5CDD505-2E9C-101B-9397-08002B2CF9AE}" pid="5" name="MSIP_Label_65e75503-0edf-4274-9f8b-1f267fd68475_Method">
    <vt:lpwstr>Privileged</vt:lpwstr>
  </property>
  <property fmtid="{D5CDD505-2E9C-101B-9397-08002B2CF9AE}" pid="6" name="MSIP_Label_65e75503-0edf-4274-9f8b-1f267fd68475_Name">
    <vt:lpwstr>Non-Amgen (no marking)</vt:lpwstr>
  </property>
  <property fmtid="{D5CDD505-2E9C-101B-9397-08002B2CF9AE}" pid="7" name="MSIP_Label_65e75503-0edf-4274-9f8b-1f267fd68475_SiteId">
    <vt:lpwstr>4b4266a6-1368-41af-ad5a-59eb634f7ad8</vt:lpwstr>
  </property>
  <property fmtid="{D5CDD505-2E9C-101B-9397-08002B2CF9AE}" pid="8" name="MSIP_Label_65e75503-0edf-4274-9f8b-1f267fd68475_ActionId">
    <vt:lpwstr>8fbf0498-e1f7-47e2-bed6-43f1cd868e01</vt:lpwstr>
  </property>
  <property fmtid="{D5CDD505-2E9C-101B-9397-08002B2CF9AE}" pid="9" name="MSIP_Label_65e75503-0edf-4274-9f8b-1f267fd68475_ContentBits">
    <vt:lpwstr>0</vt:lpwstr>
  </property>
  <property fmtid="{D5CDD505-2E9C-101B-9397-08002B2CF9AE}" pid="10" name="MSIP_Label_65e75503-0edf-4274-9f8b-1f267fd68475_Tag">
    <vt:lpwstr>10, 0, 1, 1</vt:lpwstr>
  </property>
</Properties>
</file>